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B12E8-D29F-BC9E-5518-593F4C0E6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DE8B3-432C-FE1D-6A72-08DCE6AEA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BDBF4-3134-3D1A-FD18-B0FBD973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122A-2967-47BD-B143-444E40CD87D6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34839-027B-7CA3-3D53-D9C5E34B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46434-3933-7013-C1E4-8DACA572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5680-54DC-4C1D-9D66-3E189646A9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500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64EA5-3D54-980A-D70F-F2A3DADC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B3B4FB-B054-5233-E6D1-33734251B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B6AE5F-E7C1-D4C6-805F-AC68B4FC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122A-2967-47BD-B143-444E40CD87D6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DCA047-12C9-59E6-20BE-02E9DD94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CAD8F-3660-29CA-FEA0-72A2A75B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5680-54DC-4C1D-9D66-3E189646A9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367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EE3BD5-4F71-01A9-A194-57495BFCA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648C41-AB4B-0C7E-E8E2-62A202641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2708B2-827A-31CE-8942-EEC9BB73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122A-2967-47BD-B143-444E40CD87D6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90D48-B54C-37F9-CAC3-B0246058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4E9DC-52CA-6137-E50B-708320FF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5680-54DC-4C1D-9D66-3E189646A9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01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E0689-5D7F-FB6C-2617-13B714A1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10327-A097-6A64-2FAE-ABD3B671C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3B25EC-200D-49BB-9C51-3884DA534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122A-2967-47BD-B143-444E40CD87D6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A33E3A-921C-C3E8-CC5E-F935AB0F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562A18-2BE4-D515-CA2A-653C6826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5680-54DC-4C1D-9D66-3E189646A9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08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AF0AF-B934-C399-7FCC-47F22ABB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5745C-959B-BED8-33CC-05DB43AB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0A3DC-5AEA-34BC-7979-ECB815BD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122A-2967-47BD-B143-444E40CD87D6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00D7D-AB67-E085-692D-18CD5ABD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6CE4A-14F4-8376-B947-78698797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5680-54DC-4C1D-9D66-3E189646A9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65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FBD25-2000-4250-1CE3-AADC1090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6F1D00-5BB8-7813-E825-7E147437B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4608D7-4652-424B-543E-28D3CA49F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F8F852-0228-9C46-E510-111705B6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122A-2967-47BD-B143-444E40CD87D6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CF74F4-B0FB-CF3B-B8E6-AB252C53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D2C3FB-1B51-987A-44FA-698E0D3A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5680-54DC-4C1D-9D66-3E189646A9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951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55BCF-3E45-928B-7CC5-6EDE679A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047995-6165-C673-FFA4-EDE16FD9A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2320CE-1807-4BA1-A1E8-6EEBAF372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ABF406-CB63-6B43-D248-1A2D6249C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807F9E3-7079-0E6B-7F26-975A8888F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AABBE6-8D7D-1E94-063E-7645FFFB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122A-2967-47BD-B143-444E40CD87D6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3395F1-E655-1D5C-1E86-E74AFB75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B8B6FD-4272-2079-116A-674E962C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5680-54DC-4C1D-9D66-3E189646A9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646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F4A62-A94B-CB9E-56FD-0D9057C4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2F3411-F8E0-DF48-0013-AA99BC2CE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122A-2967-47BD-B143-444E40CD87D6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574817-27DC-7516-6950-C2241F53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3CB782-320E-58FE-323D-6AFB5222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5680-54DC-4C1D-9D66-3E189646A9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678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E500DB-DEDF-3E6F-16BF-F327CD464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122A-2967-47BD-B143-444E40CD87D6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112653-7C96-0BE2-B0B1-9893381B7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56465A-7A79-B060-1306-65B99B9A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5680-54DC-4C1D-9D66-3E189646A9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917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B0CD4-C59A-5369-D90D-AEB68DD6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207A0-3570-48E1-912F-1E477812E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B6C1BB-2BD5-2044-C608-22F43757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5BFCB3-28FC-5BFA-4776-A13D59D2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122A-2967-47BD-B143-444E40CD87D6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7F697F-2896-9E1F-20DC-5A89FE99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2DD8A4-6DBF-EC0E-F5F7-4B97FA28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5680-54DC-4C1D-9D66-3E189646A9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242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937D3-B13C-BD72-3B94-486D94D83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2D2F5E-0B94-612C-C9B8-8B30C8A72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8DE8E5-64F7-3A49-3713-FE9533E1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7A2CA3-3841-B28A-7571-CAB33CB7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6122A-2967-47BD-B143-444E40CD87D6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C6A513-989E-80FC-3DF5-81A9727B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B88A47-FF42-D5A2-AD88-9DE909D3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25680-54DC-4C1D-9D66-3E189646A9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439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5B1AFD0-272C-8013-B1D3-709584A6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B95DF1-F246-76D8-7C0B-7A63652A3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D69FC4-CA4B-1B7A-275D-439DF260C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6122A-2967-47BD-B143-444E40CD87D6}" type="datetimeFigureOut">
              <a:rPr lang="es-CL" smtClean="0"/>
              <a:t>17-08-2025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417AF-328D-BE2C-2482-BED29164F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379FD-B4AA-FBF2-B192-CE6C0CA65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25680-54DC-4C1D-9D66-3E189646A9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156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D9EC56-9870-D238-26D2-19C258171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s-CL" sz="5400"/>
              <a:t>Pilares de la POO con TypeScript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C9449A-B78A-C905-FBA5-9336C27F3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1900"/>
              <a:t>Unidad 01: Introducción a la POO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1900"/>
              <a:t>Fecha: Lunes 18 de Agosto, 2025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CL" sz="1900"/>
              <a:t>Docente: Diego Obando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C5AD9F0-9291-C26A-4639-69EC4105E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95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A1FD8-A415-60C8-73F0-FEAC59E1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Ejemplos Prácticos para Entender el Concepto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exto&#10;&#10;Descripción generada automáticamente con confianza baja">
            <a:extLst>
              <a:ext uri="{FF2B5EF4-FFF2-40B4-BE49-F238E27FC236}">
                <a16:creationId xmlns:a16="http://schemas.microsoft.com/office/drawing/2014/main" id="{52F550AC-274D-B9E6-AB18-4BD0CB8DF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51" y="18288"/>
            <a:ext cx="7650349" cy="680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A1FD8-A415-60C8-73F0-FEAC59E1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Ejemplos Prácticos para Entender el Concepto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667F845-53CA-BFA7-6EBF-4204788C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7" y="640080"/>
            <a:ext cx="670987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98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5D0484-4260-C6E2-5C7F-A31B34B2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CL"/>
              <a:t>Proceso de Compilación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42548B-4415-1071-E684-46B3BB8E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500"/>
              <a:t>Cuando ejecutas el comando </a:t>
            </a:r>
            <a:r>
              <a:rPr lang="es-CL" sz="1500">
                <a:highlight>
                  <a:srgbClr val="FFFF00"/>
                </a:highlight>
              </a:rPr>
              <a:t>tsc archivo.ts</a:t>
            </a:r>
            <a:r>
              <a:rPr lang="es-CL" sz="1500"/>
              <a:t>, ocurre lo siguiente:</a:t>
            </a:r>
          </a:p>
          <a:p>
            <a:r>
              <a:rPr lang="es-CL" sz="1500"/>
              <a:t>El código se divide en tokens (palabras clave, identificadores, operadores, etc.)</a:t>
            </a:r>
          </a:p>
          <a:p>
            <a:r>
              <a:rPr lang="es-CL" sz="1500"/>
              <a:t>Los tokens se organizan en un Abstract Syntax Tree (AST).</a:t>
            </a:r>
          </a:p>
          <a:p>
            <a:r>
              <a:rPr lang="es-CL" sz="1500"/>
              <a:t>Se verifica que la sintaxis sea válida.</a:t>
            </a:r>
          </a:p>
          <a:p>
            <a:r>
              <a:rPr lang="es-CL" sz="1500"/>
              <a:t>Se construye la tabla de símbolos.</a:t>
            </a:r>
          </a:p>
          <a:p>
            <a:r>
              <a:rPr lang="es-CL" sz="1500"/>
              <a:t>Se realiza la inferencia y verificación de tipos.</a:t>
            </a:r>
          </a:p>
          <a:p>
            <a:r>
              <a:rPr lang="es-CL" sz="1500"/>
              <a:t>Se detectan errores semánticos.</a:t>
            </a:r>
          </a:p>
          <a:p>
            <a:r>
              <a:rPr lang="es-CL" sz="1500"/>
              <a:t>Se produce código JavaScript equivalente</a:t>
            </a:r>
          </a:p>
          <a:p>
            <a:r>
              <a:rPr lang="es-CL" sz="1500"/>
              <a:t>Se eliminan todas las anotaciones de tipos</a:t>
            </a:r>
          </a:p>
          <a:p>
            <a:r>
              <a:rPr lang="es-CL" sz="1500"/>
              <a:t>Se aplican transformaciones según la versión target de JavaScript.</a:t>
            </a: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983884E-0014-C607-EAE1-6CBBC7774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96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2E5B8E-66FA-C02A-EAA0-E16053E7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Ejemplo de Transformación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D8FD17-2582-81D6-831A-419AEE6EC509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Observa</a:t>
            </a:r>
            <a:r>
              <a:rPr lang="en-US" sz="2200" dirty="0"/>
              <a:t> </a:t>
            </a:r>
            <a:r>
              <a:rPr lang="en-US" sz="2200" dirty="0" err="1"/>
              <a:t>cómo</a:t>
            </a:r>
            <a:r>
              <a:rPr lang="en-US" sz="2200" dirty="0"/>
              <a:t>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tipos</a:t>
            </a:r>
            <a:r>
              <a:rPr lang="en-US" sz="2200" dirty="0"/>
              <a:t> </a:t>
            </a:r>
            <a:r>
              <a:rPr lang="en-US" sz="2200" dirty="0" err="1"/>
              <a:t>desaparecen</a:t>
            </a:r>
            <a:r>
              <a:rPr lang="en-US" sz="2200" dirty="0"/>
              <a:t> </a:t>
            </a:r>
            <a:r>
              <a:rPr lang="en-US" sz="2200" dirty="0" err="1"/>
              <a:t>completamente</a:t>
            </a:r>
            <a:r>
              <a:rPr lang="en-US" sz="2200" dirty="0"/>
              <a:t> en el JavaScript final, </a:t>
            </a:r>
            <a:r>
              <a:rPr lang="en-US" sz="2200" dirty="0" err="1"/>
              <a:t>pero</a:t>
            </a:r>
            <a:r>
              <a:rPr lang="en-US" sz="2200" dirty="0"/>
              <a:t> </a:t>
            </a:r>
            <a:r>
              <a:rPr lang="en-US" sz="2200" dirty="0" err="1"/>
              <a:t>nos</a:t>
            </a:r>
            <a:r>
              <a:rPr lang="en-US" sz="2200" dirty="0"/>
              <a:t> </a:t>
            </a:r>
            <a:r>
              <a:rPr lang="en-US" sz="2200" dirty="0" err="1"/>
              <a:t>ayudaron</a:t>
            </a:r>
            <a:r>
              <a:rPr lang="en-US" sz="2200" dirty="0"/>
              <a:t> </a:t>
            </a:r>
            <a:r>
              <a:rPr lang="en-US" sz="2200" dirty="0" err="1"/>
              <a:t>durante</a:t>
            </a:r>
            <a:r>
              <a:rPr lang="en-US" sz="2200" dirty="0"/>
              <a:t> el </a:t>
            </a:r>
            <a:r>
              <a:rPr lang="en-US" sz="2200" dirty="0" err="1"/>
              <a:t>desarrollo</a:t>
            </a:r>
            <a:r>
              <a:rPr lang="en-US" sz="2200" dirty="0"/>
              <a:t> a </a:t>
            </a:r>
            <a:r>
              <a:rPr lang="en-US" sz="2200" dirty="0" err="1"/>
              <a:t>escribir</a:t>
            </a:r>
            <a:r>
              <a:rPr lang="en-US" sz="2200" dirty="0"/>
              <a:t> </a:t>
            </a:r>
            <a:r>
              <a:rPr lang="en-US" sz="2200" dirty="0" err="1"/>
              <a:t>código</a:t>
            </a:r>
            <a:r>
              <a:rPr lang="en-US" sz="2200" dirty="0"/>
              <a:t> más </a:t>
            </a:r>
            <a:r>
              <a:rPr lang="en-US" sz="2200" dirty="0" err="1"/>
              <a:t>seguro</a:t>
            </a:r>
            <a:r>
              <a:rPr lang="en-US" sz="2200" dirty="0"/>
              <a:t> y </a:t>
            </a:r>
            <a:r>
              <a:rPr lang="en-US" sz="2200" dirty="0" err="1"/>
              <a:t>mantenible</a:t>
            </a:r>
            <a:endParaRPr lang="en-US" sz="2200" dirty="0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3BC4F34-7A00-AC1F-BA92-5B46F08DB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29" y="2569464"/>
            <a:ext cx="4499941" cy="3678936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CCDDD2E-F1D0-A70E-61C7-3F961E022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81" y="2569464"/>
            <a:ext cx="4847942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1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74148-6148-8474-D744-62D32371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4600"/>
              <a:t>Instalación y Configuración de TypeScript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8B0CA-7195-89F4-7FED-CBB00D398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200" b="1"/>
              <a:t>Requisitos previos:</a:t>
            </a:r>
          </a:p>
          <a:p>
            <a:pPr marL="0" indent="0">
              <a:buNone/>
            </a:pPr>
            <a:r>
              <a:rPr lang="es-CL" sz="2200"/>
              <a:t>Para trabajar con TypeScript necesitamos:</a:t>
            </a:r>
          </a:p>
          <a:p>
            <a:r>
              <a:rPr lang="es-CL" sz="2200" b="1"/>
              <a:t>Node.js </a:t>
            </a:r>
            <a:r>
              <a:rPr lang="es-CL" sz="2200"/>
              <a:t>instalado (versión 14 o superior).</a:t>
            </a:r>
          </a:p>
          <a:p>
            <a:r>
              <a:rPr lang="es-CL" sz="2200"/>
              <a:t>Un editor de código (VS Code recomendado).</a:t>
            </a:r>
          </a:p>
          <a:p>
            <a:r>
              <a:rPr lang="es-CL" sz="2200"/>
              <a:t>Terminal o línea de comandos.</a:t>
            </a:r>
          </a:p>
          <a:p>
            <a:pPr marL="0" indent="0">
              <a:buNone/>
            </a:pPr>
            <a:endParaRPr lang="es-CL" sz="2200"/>
          </a:p>
          <a:p>
            <a:pPr marL="0" indent="0">
              <a:buNone/>
            </a:pPr>
            <a:r>
              <a:rPr lang="es-CL" sz="2200" b="1"/>
              <a:t>Instalación Global:</a:t>
            </a:r>
          </a:p>
          <a:p>
            <a:r>
              <a:rPr lang="es-CL" sz="2200" b="1">
                <a:highlight>
                  <a:srgbClr val="FFFF00"/>
                </a:highlight>
              </a:rPr>
              <a:t>npm install –g typescript</a:t>
            </a:r>
          </a:p>
        </p:txBody>
      </p:sp>
    </p:spTree>
    <p:extLst>
      <p:ext uri="{BB962C8B-B14F-4D97-AF65-F5344CB8AC3E}">
        <p14:creationId xmlns:p14="http://schemas.microsoft.com/office/powerpoint/2010/main" val="3574137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74148-6148-8474-D744-62D32371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Instalación Local en el Proyecto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89E2CFFD-1384-6D4D-5F91-E471CBF66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18802"/>
            <a:ext cx="7214616" cy="41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6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35D813D1-BA6B-40B4-A101-04BB89445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A3DFA5-2D7B-4989-8ED7-8321EC11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0DBEF-4E50-439E-CA8E-7CDAD8E3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6" y="900622"/>
            <a:ext cx="3629555" cy="1893524"/>
          </a:xfrm>
        </p:spPr>
        <p:txBody>
          <a:bodyPr anchor="b">
            <a:normAutofit/>
          </a:bodyPr>
          <a:lstStyle/>
          <a:p>
            <a:r>
              <a:rPr lang="es-CL" sz="4100"/>
              <a:t>Uso del Compilador de TypeScript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89E1B-2232-A2A9-5DFF-73186E67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966" y="2965593"/>
            <a:ext cx="3629555" cy="2941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L" sz="1800" b="1" dirty="0"/>
              <a:t>Compilación básica:</a:t>
            </a:r>
          </a:p>
          <a:p>
            <a:r>
              <a:rPr lang="es-CL" sz="1800" b="1" dirty="0" err="1">
                <a:highlight>
                  <a:srgbClr val="FFFF00"/>
                </a:highlight>
              </a:rPr>
              <a:t>tsc</a:t>
            </a:r>
            <a:r>
              <a:rPr lang="es-CL" sz="1800" b="1" dirty="0">
                <a:highlight>
                  <a:srgbClr val="FFFF00"/>
                </a:highlight>
              </a:rPr>
              <a:t> </a:t>
            </a:r>
            <a:r>
              <a:rPr lang="es-CL" sz="1800" b="1" dirty="0" err="1">
                <a:highlight>
                  <a:srgbClr val="FFFF00"/>
                </a:highlight>
              </a:rPr>
              <a:t>archivo.ts</a:t>
            </a:r>
            <a:endParaRPr lang="es-CL" sz="18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s-CL" sz="1800" i="1" dirty="0"/>
              <a:t>Resultado: se crea archivo.js</a:t>
            </a:r>
          </a:p>
          <a:p>
            <a:r>
              <a:rPr lang="es-CL" sz="1800" dirty="0"/>
              <a:t>Por ejemplo, crea un archivo </a:t>
            </a:r>
            <a:r>
              <a:rPr lang="es-CL" sz="1800" b="1" dirty="0" err="1"/>
              <a:t>saludo.ts</a:t>
            </a:r>
            <a:r>
              <a:rPr lang="es-CL" sz="1800" b="1" dirty="0"/>
              <a:t>:</a:t>
            </a:r>
          </a:p>
          <a:p>
            <a:r>
              <a:rPr lang="es-CL" sz="1800" dirty="0"/>
              <a:t>Compila con </a:t>
            </a:r>
            <a:r>
              <a:rPr lang="es-CL" sz="1800" b="1" dirty="0" err="1">
                <a:highlight>
                  <a:srgbClr val="FFFF00"/>
                </a:highlight>
              </a:rPr>
              <a:t>tsc</a:t>
            </a:r>
            <a:r>
              <a:rPr lang="es-CL" sz="1800" b="1" dirty="0">
                <a:highlight>
                  <a:srgbClr val="FFFF00"/>
                </a:highlight>
              </a:rPr>
              <a:t> </a:t>
            </a:r>
            <a:r>
              <a:rPr lang="es-CL" sz="1800" b="1" dirty="0" err="1">
                <a:highlight>
                  <a:srgbClr val="FFFF00"/>
                </a:highlight>
              </a:rPr>
              <a:t>saludo.ts</a:t>
            </a:r>
            <a:endParaRPr lang="es-CL" sz="1800" b="1" dirty="0">
              <a:highlight>
                <a:srgbClr val="FFFF00"/>
              </a:highlight>
            </a:endParaRPr>
          </a:p>
          <a:p>
            <a:r>
              <a:rPr lang="es-CL" sz="1800" dirty="0"/>
              <a:t>Se genera </a:t>
            </a:r>
            <a:r>
              <a:rPr lang="es-CL" sz="1800" b="1" dirty="0"/>
              <a:t>saludo.js</a:t>
            </a:r>
          </a:p>
          <a:p>
            <a:r>
              <a:rPr lang="es-CL" sz="1800" dirty="0"/>
              <a:t>Ejecuta el JavaScript generado</a:t>
            </a:r>
          </a:p>
          <a:p>
            <a:r>
              <a:rPr lang="es-CL" sz="1800" b="1" dirty="0" err="1">
                <a:highlight>
                  <a:srgbClr val="FFFF00"/>
                </a:highlight>
              </a:rPr>
              <a:t>node</a:t>
            </a:r>
            <a:r>
              <a:rPr lang="es-CL" sz="1800" b="1" dirty="0">
                <a:highlight>
                  <a:srgbClr val="FFFF00"/>
                </a:highlight>
              </a:rPr>
              <a:t> saludo.js</a:t>
            </a:r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2420CF3-FCF1-B722-61F0-5D6705981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48" y="1771226"/>
            <a:ext cx="6320441" cy="1580110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920B2F-9705-D0D5-FDC3-90C91731B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717" y="3498320"/>
            <a:ext cx="6320441" cy="148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37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E5F80-9638-1606-148D-257A3A22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3800"/>
              <a:t>Configuración Avanzada con </a:t>
            </a:r>
            <a:r>
              <a:rPr lang="es-CL" sz="3800" b="1"/>
              <a:t>tsconfig.json</a:t>
            </a:r>
            <a:endParaRPr lang="es-CL" sz="38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E7FBEF-595E-4DDA-18E4-4369B4D97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2200"/>
              <a:t>Para proyectos mas complejos, crea un archivo </a:t>
            </a:r>
            <a:r>
              <a:rPr lang="es-CL" sz="2200" b="1"/>
              <a:t>tsconfig.json:</a:t>
            </a:r>
            <a:endParaRPr lang="es-CL" sz="2200"/>
          </a:p>
          <a:p>
            <a:r>
              <a:rPr lang="es-CL" sz="2200"/>
              <a:t>Puedes generarlo con el comando </a:t>
            </a:r>
            <a:r>
              <a:rPr lang="es-CL" sz="2200" b="1">
                <a:highlight>
                  <a:srgbClr val="FFFF00"/>
                </a:highlight>
              </a:rPr>
              <a:t>tsc --init</a:t>
            </a:r>
            <a:endParaRPr lang="es-CL" sz="2200">
              <a:highlight>
                <a:srgbClr val="FFFF00"/>
              </a:highlight>
            </a:endParaRPr>
          </a:p>
        </p:txBody>
      </p:sp>
      <p:pic>
        <p:nvPicPr>
          <p:cNvPr id="5" name="Imagen 4" descr="Texto, Carta&#10;&#10;Descripción generada automáticamente">
            <a:extLst>
              <a:ext uri="{FF2B5EF4-FFF2-40B4-BE49-F238E27FC236}">
                <a16:creationId xmlns:a16="http://schemas.microsoft.com/office/drawing/2014/main" id="{190DFDBF-1E85-4138-BC15-A2C366385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14876"/>
            <a:ext cx="6903720" cy="402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51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0DA13C-33EA-EBB9-089B-3F03503C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Comandos del Compilador más Útiles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FC4AC58-5366-DBD5-4DB9-19D80220D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33440"/>
            <a:ext cx="7214616" cy="51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83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EFE62D-BB38-E355-DFA0-FE7033E40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5400"/>
              <a:t>Flujo de Trabajo Típico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23EC3A3F-5218-595E-9ABB-F9DEAA87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sz="2200" b="1"/>
              <a:t>Escribir código TypeScript </a:t>
            </a:r>
            <a:r>
              <a:rPr lang="es-CL" sz="2200"/>
              <a:t>en archivo </a:t>
            </a:r>
            <a:r>
              <a:rPr lang="es-CL" sz="2200" b="1"/>
              <a:t>.ts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200" b="1"/>
              <a:t>Ver errores en tiempo real </a:t>
            </a:r>
            <a:r>
              <a:rPr lang="es-CL" sz="2200"/>
              <a:t>en el editor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200" b="1"/>
              <a:t>Compilar</a:t>
            </a:r>
            <a:r>
              <a:rPr lang="es-CL" sz="2200"/>
              <a:t> con </a:t>
            </a:r>
            <a:r>
              <a:rPr lang="es-CL" sz="2200" b="1"/>
              <a:t>tsc </a:t>
            </a:r>
            <a:r>
              <a:rPr lang="es-CL" sz="2200"/>
              <a:t>o </a:t>
            </a:r>
            <a:r>
              <a:rPr lang="es-CL" sz="2200" b="1"/>
              <a:t>tsc --watch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200" b="1"/>
              <a:t>Ejecutar JavaScript generado </a:t>
            </a:r>
            <a:r>
              <a:rPr lang="es-CL" sz="2200"/>
              <a:t>con Node.js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200" b="1"/>
              <a:t>Repetir ciclo</a:t>
            </a:r>
          </a:p>
        </p:txBody>
      </p:sp>
    </p:spTree>
    <p:extLst>
      <p:ext uri="{BB962C8B-B14F-4D97-AF65-F5344CB8AC3E}">
        <p14:creationId xmlns:p14="http://schemas.microsoft.com/office/powerpoint/2010/main" val="366019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DB22B4-9367-556F-E0BD-1B9C7573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CL" sz="5400"/>
              <a:t>¿Qué es TypeScript?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90B13-B9D0-B514-7DB6-A4F252B6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2200" dirty="0"/>
              <a:t>TypeScript fue </a:t>
            </a:r>
            <a:r>
              <a:rPr lang="es-ES" sz="2200" b="1" dirty="0"/>
              <a:t>desarrollado por Microsoft</a:t>
            </a:r>
            <a:r>
              <a:rPr lang="es-ES" sz="2200" dirty="0"/>
              <a:t> y anunciado públicamente en </a:t>
            </a:r>
            <a:r>
              <a:rPr lang="es-ES" sz="2200" b="1" dirty="0"/>
              <a:t>octubre de 2012</a:t>
            </a:r>
            <a:r>
              <a:rPr lang="es-ES" sz="2200" dirty="0"/>
              <a:t>. Su creador principal fue </a:t>
            </a:r>
            <a:r>
              <a:rPr lang="es-ES" sz="2200" b="1" dirty="0" err="1"/>
              <a:t>Anders</a:t>
            </a:r>
            <a:r>
              <a:rPr lang="es-ES" sz="2200" b="1" dirty="0"/>
              <a:t> </a:t>
            </a:r>
            <a:r>
              <a:rPr lang="es-ES" sz="2200" b="1" dirty="0" err="1"/>
              <a:t>Hejlsberg</a:t>
            </a:r>
            <a:r>
              <a:rPr lang="es-ES" sz="2200" dirty="0"/>
              <a:t>, quien también fue el arquitecto detrás de lenguajes como </a:t>
            </a:r>
            <a:r>
              <a:rPr lang="es-ES" sz="2200" b="1" dirty="0"/>
              <a:t>C#, Turbo Pascal y Delphi</a:t>
            </a:r>
            <a:r>
              <a:rPr lang="es-ES" sz="2200" dirty="0"/>
              <a:t>.</a:t>
            </a:r>
            <a:endParaRPr lang="es-CL" sz="2200" dirty="0"/>
          </a:p>
        </p:txBody>
      </p:sp>
      <p:pic>
        <p:nvPicPr>
          <p:cNvPr id="5" name="Imagen 4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F9F45653-C6BE-F7EF-5F75-3CDE62A5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99" r="5148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DA30DC8B-9D5B-6214-BA5A-442123222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5673" y="5601673"/>
            <a:ext cx="1256327" cy="12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17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0406F4-9AB8-82E3-3EF5-5539F015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Diferencias Principales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45E67DE-0AE3-1EF3-0BB5-795667692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15756"/>
            <a:ext cx="7214616" cy="479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2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0406F4-9AB8-82E3-3EF5-5539F015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Diferencias Principales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8A4DAF90-A3D1-7D69-11EA-8D8D67913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71236"/>
            <a:ext cx="7214616" cy="52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0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0406F4-9AB8-82E3-3EF5-5539F015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Diferencias Principales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39B4794-7CB6-0021-1CD9-AEF83F7CA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95" y="640080"/>
            <a:ext cx="545941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8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0406F4-9AB8-82E3-3EF5-5539F015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Diferencias Principales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5630CA4-025E-E722-060E-5CEEF722B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07109"/>
            <a:ext cx="7214616" cy="4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40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0406F4-9AB8-82E3-3EF5-5539F015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Diferencias Principales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D0EA481-81E9-D911-ADF5-A091CCC80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96" y="640080"/>
            <a:ext cx="654081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00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0406F4-9AB8-82E3-3EF5-5539F015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JavaScript NO tiene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65FAE0C-3CE9-8CC8-5DF9-59DA1BED8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72" y="2481437"/>
            <a:ext cx="11420856" cy="34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09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D0FAFF-67C8-C6CF-E27C-69FEADBE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TypeScript SÍ Tiene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EE31C9-5486-3DC1-9A53-E6B0CCDC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21" y="640080"/>
            <a:ext cx="617056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14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B29134-45D2-699D-6A4A-001F87CE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Ventajas y Desventajas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F2E4FA97-80A5-E139-D23A-19961EA24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882874"/>
              </p:ext>
            </p:extLst>
          </p:nvPr>
        </p:nvGraphicFramePr>
        <p:xfrm>
          <a:off x="4654296" y="1389206"/>
          <a:ext cx="7214617" cy="4052164"/>
        </p:xfrm>
        <a:graphic>
          <a:graphicData uri="http://schemas.openxmlformats.org/drawingml/2006/table">
            <a:tbl>
              <a:tblPr firstRow="1" bandRow="1">
                <a:noFill/>
                <a:tableStyleId>{21E4AEA4-8DFA-4A89-87EB-49C32662AFE0}</a:tableStyleId>
              </a:tblPr>
              <a:tblGrid>
                <a:gridCol w="2771162">
                  <a:extLst>
                    <a:ext uri="{9D8B030D-6E8A-4147-A177-3AD203B41FA5}">
                      <a16:colId xmlns:a16="http://schemas.microsoft.com/office/drawing/2014/main" val="534297750"/>
                    </a:ext>
                  </a:extLst>
                </a:gridCol>
                <a:gridCol w="1699136">
                  <a:extLst>
                    <a:ext uri="{9D8B030D-6E8A-4147-A177-3AD203B41FA5}">
                      <a16:colId xmlns:a16="http://schemas.microsoft.com/office/drawing/2014/main" val="2983588441"/>
                    </a:ext>
                  </a:extLst>
                </a:gridCol>
                <a:gridCol w="2744319">
                  <a:extLst>
                    <a:ext uri="{9D8B030D-6E8A-4147-A177-3AD203B41FA5}">
                      <a16:colId xmlns:a16="http://schemas.microsoft.com/office/drawing/2014/main" val="1679673966"/>
                    </a:ext>
                  </a:extLst>
                </a:gridCol>
              </a:tblGrid>
              <a:tr h="521820">
                <a:tc>
                  <a:txBody>
                    <a:bodyPr/>
                    <a:lstStyle/>
                    <a:p>
                      <a:r>
                        <a:rPr lang="es-CL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Aspecto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JavaScript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TypeScript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07695"/>
                  </a:ext>
                </a:extLst>
              </a:tr>
              <a:tr h="441293"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Curva de aprendizaje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Menor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Mayor inicial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77352"/>
                  </a:ext>
                </a:extLst>
              </a:tr>
              <a:tr h="441293"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Velocidad de desarrollo inicial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Rápida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Más lenta al principio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973835"/>
                  </a:ext>
                </a:extLst>
              </a:tr>
              <a:tr h="441293"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Mantenimiento a largo plazo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Difícil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Más fácil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585130"/>
                  </a:ext>
                </a:extLst>
              </a:tr>
              <a:tr h="441293"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Detección de errores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Runtime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Compile-time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725625"/>
                  </a:ext>
                </a:extLst>
              </a:tr>
              <a:tr h="441293"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Tamaño de archivos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Menor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Mayor (pero se compila a JS)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046961"/>
                  </a:ext>
                </a:extLst>
              </a:tr>
              <a:tr h="441293"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Compatibilidad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Universal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Necesita compilación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589968"/>
                  </a:ext>
                </a:extLst>
              </a:tr>
              <a:tr h="441293"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Tooling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Básico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Excelente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330075"/>
                  </a:ext>
                </a:extLst>
              </a:tr>
              <a:tr h="441293"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Escalabilidad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Limitada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Excelente</a:t>
                      </a:r>
                    </a:p>
                  </a:txBody>
                  <a:tcPr marL="193267" marR="144950" marT="96633" marB="9663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48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679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5CFEA6-3B9F-8C19-897A-E74E38FE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Sintaxis Fundamental de TypeScript</a:t>
            </a: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DDF95E7-9F2F-A6D9-D1A3-284D6344F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66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B57379-4B5C-5F91-9FC7-68C88DDD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5400"/>
              <a:t>Tipos Primitivos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6FD58-8340-DA0B-A788-615620CB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200"/>
              <a:t>Los tipos básicos en TypeScript corresponden a los tipos de JavaScript, pero con anotaciones explícitas:</a:t>
            </a:r>
            <a:endParaRPr lang="es-CL" sz="2200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2AA20BA-405A-8142-A9D1-A0B803D11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13549"/>
            <a:ext cx="6903720" cy="503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7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68DCCE-563B-3008-B01A-5E99707C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CL"/>
              <a:t>Contexto histórico de su creación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C97EF-2916-165C-EDB1-DC1C4AFC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300"/>
              <a:t>En 2010-2012, JavaScript experimentaba un crecimiento exponencial. </a:t>
            </a:r>
            <a:r>
              <a:rPr lang="es-ES" sz="1300" b="1"/>
              <a:t>Node.js</a:t>
            </a:r>
            <a:r>
              <a:rPr lang="es-ES" sz="1300"/>
              <a:t> había sido lanzado en 2009, permitiendo JavaScript en el servidor, y las aplicaciones web se volvían cada vez más complejas. Sin embargo, JavaScript tenía limitaciones significativas:</a:t>
            </a:r>
          </a:p>
          <a:p>
            <a:pPr marL="0" indent="0">
              <a:buNone/>
            </a:pPr>
            <a:endParaRPr lang="es-ES" sz="1300"/>
          </a:p>
          <a:p>
            <a:r>
              <a:rPr lang="es-ES" sz="1300" b="1"/>
              <a:t>Falta de tipos: </a:t>
            </a:r>
            <a:r>
              <a:rPr lang="es-ES" sz="1300"/>
              <a:t>Errores difíciles de detectar hasta tiempo de ejecución.</a:t>
            </a:r>
          </a:p>
          <a:p>
            <a:r>
              <a:rPr lang="es-ES" sz="1300" b="1"/>
              <a:t>Tooling limitado: </a:t>
            </a:r>
            <a:r>
              <a:rPr lang="es-ES" sz="1300" err="1"/>
              <a:t>IDEs</a:t>
            </a:r>
            <a:r>
              <a:rPr lang="es-ES" sz="1300"/>
              <a:t> con autocompletado básico o inexistente.</a:t>
            </a:r>
          </a:p>
          <a:p>
            <a:r>
              <a:rPr lang="es-ES" sz="1300" b="1"/>
              <a:t>Escalabilidad problemática: </a:t>
            </a:r>
            <a:r>
              <a:rPr lang="es-ES" sz="1300"/>
              <a:t>Proyectos grandes se volvían difíciles de mantener.</a:t>
            </a:r>
          </a:p>
          <a:p>
            <a:r>
              <a:rPr lang="es-ES" sz="1300" b="1" err="1"/>
              <a:t>Refactoring</a:t>
            </a:r>
            <a:r>
              <a:rPr lang="es-ES" sz="1300" b="1"/>
              <a:t> riesgoso:</a:t>
            </a:r>
            <a:r>
              <a:rPr lang="es-ES" sz="1300"/>
              <a:t> Cambiar código sin garantías de no romper otras partes</a:t>
            </a:r>
          </a:p>
          <a:p>
            <a:endParaRPr lang="es-ES" sz="1300" b="1"/>
          </a:p>
          <a:p>
            <a:pPr marL="0" indent="0">
              <a:buNone/>
            </a:pPr>
            <a:r>
              <a:rPr lang="es-ES" sz="1300"/>
              <a:t>Microsoft enfrentaba estos problemas al desarrollar aplicaciones web complejas y necesitaba una solución. </a:t>
            </a:r>
            <a:r>
              <a:rPr lang="es-ES" sz="1300" b="1" err="1"/>
              <a:t>Anders</a:t>
            </a:r>
            <a:r>
              <a:rPr lang="es-ES" sz="1300" b="1"/>
              <a:t> </a:t>
            </a:r>
            <a:r>
              <a:rPr lang="es-ES" sz="1300" b="1" err="1"/>
              <a:t>Hejlsberg</a:t>
            </a:r>
            <a:r>
              <a:rPr lang="es-ES" sz="1300"/>
              <a:t> lideró un equipo para crear TypeScript, aplicando su experiencia en sistemas de tipos de lenguajes como C#.</a:t>
            </a:r>
            <a:endParaRPr lang="es-CL" sz="13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9FE5C80-A7BA-8262-B7B1-03F80AE6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4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B57379-4B5C-5F91-9FC7-68C88DDD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CL" sz="4200"/>
              <a:t>Arrays y Tipos de Colecciones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06FD58-8340-DA0B-A788-615620CB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2200" dirty="0"/>
              <a:t>TypeScript ofrece varias formas de definir </a:t>
            </a:r>
            <a:r>
              <a:rPr lang="es-CL" sz="2200"/>
              <a:t>arrays</a:t>
            </a:r>
            <a:r>
              <a:rPr lang="es-CL" sz="2200" dirty="0"/>
              <a:t> y </a:t>
            </a:r>
            <a:r>
              <a:rPr lang="es-CL" sz="2200"/>
              <a:t>coleciones</a:t>
            </a:r>
            <a:r>
              <a:rPr lang="es-CL" sz="2200" dirty="0"/>
              <a:t>.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F619151-7B60-5CE9-BE7D-456E55352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32" y="640080"/>
            <a:ext cx="648704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60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EB2EA-AFAC-66AF-F295-E153F4F7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Objetos y Tipos de Objetos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61E39A6-DE07-02D4-AD64-0BE8C21A4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54" y="1673820"/>
            <a:ext cx="4048690" cy="4124901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CEBF286D-5D63-A298-158E-6A629FE1D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3820"/>
            <a:ext cx="4048690" cy="41249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DCFF31-5AE7-2039-1577-94A34CA1B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400" y="6112316"/>
            <a:ext cx="8668960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05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CC45B6-119D-C432-7F17-F8BE2177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Funciones y sus Tipos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7055A522-EEE5-CF43-A40E-7674A5A89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86" y="640080"/>
            <a:ext cx="5326836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445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CC45B6-119D-C432-7F17-F8BE2177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Funciones y sus Tipos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9284D9-7196-0505-B569-69B3A9773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11" y="640080"/>
            <a:ext cx="679858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95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A8E7E-3AEA-C391-9BB3-9C18B614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Interfaces – </a:t>
            </a:r>
            <a:r>
              <a:rPr lang="en-US" sz="6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Contratos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F8D34-2A45-12A1-9944-DD461C99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interfaces definen la estructura que deben seguir los objetos: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93606AAE-67C4-3641-680A-712228402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818" y="640080"/>
            <a:ext cx="427957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068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A8E7E-3AEA-C391-9BB3-9C18B614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Interfaces – Contratos de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F8D34-2A45-12A1-9944-DD461C995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interfaces definen la estructura que deben seguir los objetos: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310B8ED8-1FC7-D8FD-0A4D-4B9A54267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58" y="144711"/>
            <a:ext cx="5256495" cy="5550408"/>
          </a:xfrm>
          <a:prstGeom prst="rect">
            <a:avLst/>
          </a:prstGeom>
        </p:spPr>
      </p:pic>
      <p:pic>
        <p:nvPicPr>
          <p:cNvPr id="8" name="Imagen 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75D7210-404F-86B4-317F-98E33888F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96" y="5722551"/>
            <a:ext cx="340090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867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A8E7E-3AEA-C391-9BB3-9C18B614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vs Interfaces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Texto&#10;&#10;Descripción generada automáticamente">
            <a:extLst>
              <a:ext uri="{FF2B5EF4-FFF2-40B4-BE49-F238E27FC236}">
                <a16:creationId xmlns:a16="http://schemas.microsoft.com/office/drawing/2014/main" id="{7A5935FA-92EA-E936-16AF-B9B5A07B9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32500"/>
            <a:ext cx="7214616" cy="516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56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A8E7E-3AEA-C391-9BB3-9C18B614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vs Interfaces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AEA9BEB-CFAE-E17D-1578-C49EBCDEB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981287"/>
            <a:ext cx="7214616" cy="48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802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A8E7E-3AEA-C391-9BB3-9C18B614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Union Types y Type Guards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09A04B3-FCA2-7F63-B0DF-FF6EB1C7D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734" y="640080"/>
            <a:ext cx="663974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93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A8E7E-3AEA-C391-9BB3-9C18B614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Union Types y Type Guards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F48EC2A-BBEF-0ABC-1501-3872899B5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71553"/>
            <a:ext cx="7214616" cy="468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4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68DCCE-563B-3008-B01A-5E99707C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s-CL" dirty="0"/>
              <a:t>Adopción y Crecimiento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C97EF-2916-165C-EDB1-DC1C4AFC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s-CL" sz="2000" b="1" dirty="0"/>
              <a:t>2012:</a:t>
            </a:r>
            <a:r>
              <a:rPr lang="es-CL" sz="2000" dirty="0"/>
              <a:t> Versión 0.8 – Recepción inicial mixta en la comunidad de JavaScript.</a:t>
            </a:r>
          </a:p>
          <a:p>
            <a:r>
              <a:rPr lang="es-CL" sz="2000" b="1" dirty="0"/>
              <a:t>2014: </a:t>
            </a:r>
            <a:r>
              <a:rPr lang="es-CL" sz="2000" dirty="0"/>
              <a:t>TypeScript 1.0 – Primera versión estable, comenzó la adopción seria.</a:t>
            </a:r>
          </a:p>
          <a:p>
            <a:r>
              <a:rPr lang="es-CL" sz="2000" b="1" dirty="0"/>
              <a:t>2015: </a:t>
            </a:r>
            <a:r>
              <a:rPr lang="es-CL" sz="2000" dirty="0"/>
              <a:t>Microsoft hizo open-source el compilador, mejorando la confianza de la comunidad.</a:t>
            </a:r>
          </a:p>
          <a:p>
            <a:r>
              <a:rPr lang="es-CL" sz="2000" b="1" dirty="0"/>
              <a:t>2016: </a:t>
            </a:r>
            <a:r>
              <a:rPr lang="es-CL" sz="2000" dirty="0"/>
              <a:t>Angular 2+ adoptó TypeScript como lenguaje principal, acelerando su adopción.</a:t>
            </a:r>
          </a:p>
          <a:p>
            <a:r>
              <a:rPr lang="es-CL" sz="2000" b="1" dirty="0"/>
              <a:t>2019: </a:t>
            </a:r>
            <a:r>
              <a:rPr lang="es-CL" sz="2000" dirty="0"/>
              <a:t>TypeScript superó a JavaScript en descargas de </a:t>
            </a:r>
            <a:r>
              <a:rPr lang="es-CL" sz="2000" b="1" dirty="0" err="1"/>
              <a:t>npm</a:t>
            </a:r>
            <a:r>
              <a:rPr lang="es-CL" sz="2000" b="1" dirty="0"/>
              <a:t> </a:t>
            </a:r>
            <a:r>
              <a:rPr lang="es-CL" sz="2000" dirty="0"/>
              <a:t>por primera vez.</a:t>
            </a:r>
          </a:p>
          <a:p>
            <a:r>
              <a:rPr lang="es-CL" sz="2000" b="1" dirty="0"/>
              <a:t>2024: </a:t>
            </a:r>
            <a:r>
              <a:rPr lang="es-CL" sz="2000" dirty="0"/>
              <a:t>Más del 60% de los proyectos JavaScript nuevos usan </a:t>
            </a:r>
            <a:r>
              <a:rPr lang="es-CL" sz="2000" dirty="0" err="1"/>
              <a:t>Typescript</a:t>
            </a:r>
            <a:r>
              <a:rPr lang="es-CL" sz="2000" dirty="0"/>
              <a:t>.</a:t>
            </a:r>
            <a:endParaRPr lang="es-CL" sz="20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9FE5C80-A7BA-8262-B7B1-03F80AE62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1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A8E7E-3AEA-C391-9BB3-9C18B614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91905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Enums -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Enumeraciones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F615AAA1-C249-1B51-CD6D-EED78FB5D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37" y="640080"/>
            <a:ext cx="481733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51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A8E7E-3AEA-C391-9BB3-9C18B614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834644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Enums -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Enumeraciones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Tabla&#10;&#10;Descripción generada automáticamente">
            <a:extLst>
              <a:ext uri="{FF2B5EF4-FFF2-40B4-BE49-F238E27FC236}">
                <a16:creationId xmlns:a16="http://schemas.microsoft.com/office/drawing/2014/main" id="{D7F84FED-50AA-FDD8-F980-4A4A3D10B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32" y="640080"/>
            <a:ext cx="5332744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05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A8E7E-3AEA-C391-9BB3-9C18B614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Genericos – Tipos Genericos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Texto, Carta&#10;&#10;Descripción generada automáticamente">
            <a:extLst>
              <a:ext uri="{FF2B5EF4-FFF2-40B4-BE49-F238E27FC236}">
                <a16:creationId xmlns:a16="http://schemas.microsoft.com/office/drawing/2014/main" id="{EF7CC754-068A-9B78-221A-BBD9585A5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2051892"/>
            <a:ext cx="7214616" cy="27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0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A8E7E-3AEA-C391-9BB3-9C18B614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Genericos – Tipos Genericos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19E3BF0-D739-D81D-DEE6-0F08D730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34" y="640080"/>
            <a:ext cx="677734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08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A8E7E-3AEA-C391-9BB3-9C18B614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Genericos – Tipos Genericos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19E3BF0-D739-D81D-DEE6-0F08D7304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34" y="640080"/>
            <a:ext cx="6777340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A8E7E-3AEA-C391-9BB3-9C18B614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Genericos – Tipos Genericos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3C303109-E474-784B-1889-8197FE8AA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867943"/>
            <a:ext cx="7214616" cy="50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264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6A8E7E-3AEA-C391-9BB3-9C18B614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Genericos – Tipos Genericos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D020C4B2-FA8E-D093-BFC0-976B99CE5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703" y="640080"/>
            <a:ext cx="543980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30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DC2E80-4D5C-6A34-3011-19AB7F482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Programación Orientada a Objetos con TypeScript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firmar, objeto, señal, calle&#10;&#10;Descripción generada automáticamente">
            <a:extLst>
              <a:ext uri="{FF2B5EF4-FFF2-40B4-BE49-F238E27FC236}">
                <a16:creationId xmlns:a16="http://schemas.microsoft.com/office/drawing/2014/main" id="{C8406AEA-4065-FAB9-85E9-A20A510F9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3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A1E86C-70ED-1B34-1F9A-396F9B9C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4600"/>
              <a:t>Los 4 Pilares de la Programación Orientada a Objetos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57633-9DB0-6E32-8F99-E4CC2F803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/>
              <a:t>Los </a:t>
            </a:r>
            <a:r>
              <a:rPr lang="es-ES" sz="2200" b="1"/>
              <a:t>4 pilares de la POO</a:t>
            </a:r>
            <a:r>
              <a:rPr lang="es-ES" sz="2200"/>
              <a:t> son principios fundamentales que definen cómo diseñamos y estructuramos nuestras aplicaciones orientadas a objetos. Estos pilares son: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200"/>
              <a:t>🔒 Encapsulamiento - Ocultar detalles internos</a:t>
            </a:r>
            <a:endParaRPr lang="es-ES" sz="2200"/>
          </a:p>
          <a:p>
            <a:pPr marL="514350" indent="-514350">
              <a:buFont typeface="+mj-lt"/>
              <a:buAutoNum type="arabicPeriod"/>
            </a:pPr>
            <a:r>
              <a:rPr lang="es-ES" sz="2200"/>
              <a:t>🏗️ Abstracción - Definir contratos y interfaces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/>
              <a:t>👨‍👩‍👧‍👦 Herencia - Reutilizar código y crear jerarquías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200"/>
              <a:t>🎭 Polimorfismo - Un mismo interface, múltiples comportamientos</a:t>
            </a:r>
            <a:endParaRPr lang="es-CL" sz="2200"/>
          </a:p>
        </p:txBody>
      </p:sp>
    </p:spTree>
    <p:extLst>
      <p:ext uri="{BB962C8B-B14F-4D97-AF65-F5344CB8AC3E}">
        <p14:creationId xmlns:p14="http://schemas.microsoft.com/office/powerpoint/2010/main" val="753313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4485C7-5FF0-5F4A-FFCB-2C2A6A1C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 b="1" i="0">
                <a:effectLst/>
                <a:latin typeface="-apple-system"/>
              </a:rPr>
              <a:t>🔒 Encapsulamiento</a:t>
            </a:r>
            <a:endParaRPr lang="es-CL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88D28B-5BCB-8FB9-77A9-B393C01E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400"/>
              <a:t>¿Qué es el el encapsulamiento?</a:t>
            </a:r>
          </a:p>
          <a:p>
            <a:pPr marL="0" indent="0">
              <a:buNone/>
            </a:pPr>
            <a:r>
              <a:rPr lang="es-ES" sz="1400" b="1"/>
              <a:t>El encapsulamiento es el principio que consiste en ocultar los detalles internos de una clase</a:t>
            </a:r>
            <a:r>
              <a:rPr lang="es-ES" sz="1400"/>
              <a:t> y exponer solo lo necesario a través de métodos públicos. Es como una cápsula que protege el contenido interno.</a:t>
            </a:r>
          </a:p>
          <a:p>
            <a:pPr marL="0" indent="0">
              <a:buNone/>
            </a:pPr>
            <a:endParaRPr lang="es-ES" sz="1400"/>
          </a:p>
          <a:p>
            <a:pPr marL="0" indent="0">
              <a:buNone/>
            </a:pPr>
            <a:r>
              <a:rPr lang="es-ES" sz="1400" b="1"/>
              <a:t>Conceptos Clave:</a:t>
            </a:r>
          </a:p>
          <a:p>
            <a:r>
              <a:rPr lang="es-ES" sz="1400" b="1"/>
              <a:t>Datos privados: </a:t>
            </a:r>
            <a:r>
              <a:rPr lang="es-ES" sz="1400"/>
              <a:t>No accesibles directamente desde fuera</a:t>
            </a:r>
          </a:p>
          <a:p>
            <a:r>
              <a:rPr lang="es-ES" sz="1400" b="1"/>
              <a:t>Métodos públicos: </a:t>
            </a:r>
            <a:r>
              <a:rPr lang="es-ES" sz="1400"/>
              <a:t>Interface controlada para interactuar con los datos</a:t>
            </a:r>
          </a:p>
          <a:p>
            <a:r>
              <a:rPr lang="es-ES" sz="1400" b="1"/>
              <a:t>Validación: </a:t>
            </a:r>
            <a:r>
              <a:rPr lang="es-ES" sz="1400"/>
              <a:t>Control sobre cómo se modifican los datos</a:t>
            </a:r>
          </a:p>
          <a:p>
            <a:r>
              <a:rPr lang="es-CL" sz="1400" b="1"/>
              <a:t>Mantenimiento: </a:t>
            </a:r>
            <a:r>
              <a:rPr lang="es-CL" sz="1400"/>
              <a:t>Cambios internos no afectan el código externo</a:t>
            </a:r>
            <a:endParaRPr lang="es-CL" sz="1400" b="1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A13134A-70B6-B4EC-AF09-361751CA0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0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517966-EB99-5278-B5B8-C846B68A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algn="ctr"/>
            <a:r>
              <a:rPr lang="es-CL" sz="3800" dirty="0"/>
              <a:t>Definición Técnica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266BB-67EA-28F7-1FB6-DC90EB4B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700" b="1"/>
              <a:t>TypeScript es un superconjunto sintáctico estrictamente tipado de JavaScript</a:t>
            </a:r>
            <a:r>
              <a:rPr lang="es-ES" sz="1700"/>
              <a:t> que se compila a JavaScript plano y legible.</a:t>
            </a:r>
          </a:p>
          <a:p>
            <a:pPr marL="0" indent="0">
              <a:buNone/>
            </a:pPr>
            <a:endParaRPr lang="es-ES" sz="1700"/>
          </a:p>
          <a:p>
            <a:pPr marL="0" indent="0">
              <a:buNone/>
            </a:pPr>
            <a:r>
              <a:rPr lang="es-ES" sz="1700" b="1"/>
              <a:t>Desglosando esta definición:</a:t>
            </a:r>
            <a:endParaRPr lang="es-ES" sz="1700"/>
          </a:p>
          <a:p>
            <a:pPr marL="0" indent="0">
              <a:buNone/>
            </a:pPr>
            <a:endParaRPr lang="es-ES" sz="1700" b="1"/>
          </a:p>
          <a:p>
            <a:pPr marL="0" indent="0">
              <a:buNone/>
            </a:pPr>
            <a:r>
              <a:rPr lang="es-ES" sz="1700" b="1"/>
              <a:t>“Superconjunto sintáctico”:</a:t>
            </a:r>
            <a:r>
              <a:rPr lang="es-ES" sz="1700"/>
              <a:t> Significa que TypeScript incluye toda la sintaxis válida de JavaScript, pero extiende el lenguaje con nuevas construcciones sintácticas.</a:t>
            </a:r>
            <a:endParaRPr lang="es-CL" sz="1700" b="1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C45C741-418E-89A7-2721-42A3B7EB5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780738"/>
            <a:ext cx="6903720" cy="32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869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47F415-4FF1-96F0-524C-6BA4B045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/>
              <a:t>Ventajas del Encapsulamiento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710A1-0E48-1FF7-9E8E-861788BD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sz="2200" b="1" dirty="0"/>
              <a:t>Seguridad: </a:t>
            </a:r>
            <a:r>
              <a:rPr lang="es-CL" sz="2200" dirty="0"/>
              <a:t>Los datos críticos están protegidos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200" b="1" dirty="0"/>
              <a:t>Validación: </a:t>
            </a:r>
            <a:r>
              <a:rPr lang="es-CL" sz="2200" dirty="0"/>
              <a:t>Control sobre cómo se modifican los datos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200" b="1" dirty="0"/>
              <a:t>Mantenibilidad: </a:t>
            </a:r>
            <a:r>
              <a:rPr lang="es-CL" sz="2200" dirty="0"/>
              <a:t>Cambios internos no afectan el código externo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2200" b="1" dirty="0"/>
              <a:t>Reutilización: </a:t>
            </a:r>
            <a:r>
              <a:rPr lang="es-CL" sz="2200" dirty="0"/>
              <a:t>Interface clara y bien definida.</a:t>
            </a:r>
            <a:endParaRPr lang="es-CL" sz="2200" b="1" dirty="0"/>
          </a:p>
        </p:txBody>
      </p:sp>
      <p:pic>
        <p:nvPicPr>
          <p:cNvPr id="7" name="Graphic 6" descr="Bloquear">
            <a:extLst>
              <a:ext uri="{FF2B5EF4-FFF2-40B4-BE49-F238E27FC236}">
                <a16:creationId xmlns:a16="http://schemas.microsoft.com/office/drawing/2014/main" id="{5081243B-021F-EED5-8826-23478EA44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19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70C2A-5BF4-E385-44F9-F0C235F4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400" b="1" i="0">
                <a:effectLst/>
                <a:latin typeface="-apple-system"/>
              </a:rPr>
              <a:t>🏗️ Abstracción</a:t>
            </a:r>
            <a:endParaRPr lang="es-CL" sz="540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59B35-E701-C8DB-3B94-92D46B9D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500" b="1"/>
              <a:t>¿Qué es la abstracción?</a:t>
            </a:r>
          </a:p>
          <a:p>
            <a:pPr marL="0" indent="0">
              <a:buNone/>
            </a:pPr>
            <a:r>
              <a:rPr lang="es-ES" sz="1500" b="1"/>
              <a:t>La abstracción consiste en definir interfaces y contratos</a:t>
            </a:r>
            <a:r>
              <a:rPr lang="es-ES" sz="1500"/>
              <a:t> sin especificar la implementación concreta. Es como un </a:t>
            </a:r>
            <a:r>
              <a:rPr lang="es-ES" sz="1500" b="1"/>
              <a:t>plano</a:t>
            </a:r>
            <a:r>
              <a:rPr lang="es-ES" sz="1500"/>
              <a:t> que define qué se debe hacer, pero no cómo hacerlo.</a:t>
            </a:r>
          </a:p>
          <a:p>
            <a:pPr marL="0" indent="0">
              <a:buNone/>
            </a:pPr>
            <a:r>
              <a:rPr lang="es-ES" sz="1500" b="1"/>
              <a:t>Conceptos clave:</a:t>
            </a:r>
            <a:endParaRPr lang="es-ES" sz="1500"/>
          </a:p>
          <a:p>
            <a:r>
              <a:rPr lang="es-ES" sz="1500" b="1"/>
              <a:t>Interfaces: </a:t>
            </a:r>
            <a:r>
              <a:rPr lang="es-ES" sz="1500"/>
              <a:t>Contratos que definen qué métodos deben tener una clase</a:t>
            </a:r>
          </a:p>
          <a:p>
            <a:r>
              <a:rPr lang="es-ES" sz="1500" b="1"/>
              <a:t>Clases abstractas: </a:t>
            </a:r>
            <a:r>
              <a:rPr lang="es-ES" sz="1500"/>
              <a:t>Clases que no pueden ser instanciadas directamente</a:t>
            </a:r>
          </a:p>
          <a:p>
            <a:r>
              <a:rPr lang="es-ES" sz="1500" b="1"/>
              <a:t>Métodos abstractos: </a:t>
            </a:r>
            <a:r>
              <a:rPr lang="es-ES" sz="1500"/>
              <a:t>Métodos que deben ser implementados por las subclases</a:t>
            </a:r>
          </a:p>
          <a:p>
            <a:r>
              <a:rPr lang="es-CL" sz="1500" b="1"/>
              <a:t>Ocultamiento de complejidad: </a:t>
            </a:r>
            <a:r>
              <a:rPr lang="es-CL" sz="1500"/>
              <a:t>El usuario no necesita conocer detalles internos</a:t>
            </a:r>
            <a:endParaRPr lang="es-CL" sz="1500" b="1"/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AE86D18F-7892-5D50-9F7E-4FD50772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841" y="640080"/>
            <a:ext cx="50813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498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70C2A-5BF4-E385-44F9-F0C235F4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400" b="1" i="0">
                <a:effectLst/>
                <a:latin typeface="-apple-system"/>
              </a:rPr>
              <a:t>🏗️ Abstracción</a:t>
            </a:r>
            <a:endParaRPr lang="es-CL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59B35-E701-C8DB-3B94-92D46B9D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500" b="1"/>
              <a:t>¿Qué es la abstracción?</a:t>
            </a:r>
          </a:p>
          <a:p>
            <a:pPr marL="0" indent="0">
              <a:buNone/>
            </a:pPr>
            <a:r>
              <a:rPr lang="es-ES" sz="1500" b="1"/>
              <a:t>La abstracción consiste en definir interfaces y contratos</a:t>
            </a:r>
            <a:r>
              <a:rPr lang="es-ES" sz="1500"/>
              <a:t> sin especificar la implementación concreta. Es como un </a:t>
            </a:r>
            <a:r>
              <a:rPr lang="es-ES" sz="1500" b="1"/>
              <a:t>plano</a:t>
            </a:r>
            <a:r>
              <a:rPr lang="es-ES" sz="1500"/>
              <a:t> que define qué se debe hacer, pero no cómo hacerlo.</a:t>
            </a:r>
          </a:p>
          <a:p>
            <a:pPr marL="0" indent="0">
              <a:buNone/>
            </a:pPr>
            <a:r>
              <a:rPr lang="es-ES" sz="1500" b="1"/>
              <a:t>Conceptos clave:</a:t>
            </a:r>
            <a:endParaRPr lang="es-ES" sz="1500"/>
          </a:p>
          <a:p>
            <a:r>
              <a:rPr lang="es-ES" sz="1500" b="1"/>
              <a:t>Interfaces: </a:t>
            </a:r>
            <a:r>
              <a:rPr lang="es-ES" sz="1500"/>
              <a:t>Contratos que definen qué métodos deben tener una clase</a:t>
            </a:r>
          </a:p>
          <a:p>
            <a:r>
              <a:rPr lang="es-ES" sz="1500" b="1"/>
              <a:t>Clases abstractas: </a:t>
            </a:r>
            <a:r>
              <a:rPr lang="es-ES" sz="1500"/>
              <a:t>Clases que no pueden ser instanciadas directamente</a:t>
            </a:r>
          </a:p>
          <a:p>
            <a:r>
              <a:rPr lang="es-ES" sz="1500" b="1"/>
              <a:t>Métodos abstractos: </a:t>
            </a:r>
            <a:r>
              <a:rPr lang="es-ES" sz="1500"/>
              <a:t>Métodos que deben ser implementados por las subclases</a:t>
            </a:r>
          </a:p>
          <a:p>
            <a:r>
              <a:rPr lang="es-CL" sz="1500" b="1"/>
              <a:t>Ocultamiento de complejidad: </a:t>
            </a:r>
            <a:r>
              <a:rPr lang="es-CL" sz="1500"/>
              <a:t>El usuario no necesita conocer detalles internos</a:t>
            </a:r>
            <a:endParaRPr lang="es-CL" sz="1500" b="1"/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916AF6B6-3D95-FF16-878B-9B8BB187D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824849"/>
            <a:ext cx="5458968" cy="52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0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70C2A-5BF4-E385-44F9-F0C235F4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400" b="1" i="0">
                <a:effectLst/>
                <a:latin typeface="-apple-system"/>
              </a:rPr>
              <a:t>🏗️ Abstracción</a:t>
            </a:r>
            <a:endParaRPr lang="es-CL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59B35-E701-C8DB-3B94-92D46B9DF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500" b="1"/>
              <a:t>¿Qué es la abstracción?</a:t>
            </a:r>
          </a:p>
          <a:p>
            <a:pPr marL="0" indent="0">
              <a:buNone/>
            </a:pPr>
            <a:r>
              <a:rPr lang="es-ES" sz="1500" b="1"/>
              <a:t>La abstracción consiste en definir interfaces y contratos</a:t>
            </a:r>
            <a:r>
              <a:rPr lang="es-ES" sz="1500"/>
              <a:t> sin especificar la implementación concreta. Es como un </a:t>
            </a:r>
            <a:r>
              <a:rPr lang="es-ES" sz="1500" b="1"/>
              <a:t>plano</a:t>
            </a:r>
            <a:r>
              <a:rPr lang="es-ES" sz="1500"/>
              <a:t> que define qué se debe hacer, pero no cómo hacerlo.</a:t>
            </a:r>
          </a:p>
          <a:p>
            <a:pPr marL="0" indent="0">
              <a:buNone/>
            </a:pPr>
            <a:r>
              <a:rPr lang="es-ES" sz="1500" b="1"/>
              <a:t>Conceptos clave:</a:t>
            </a:r>
            <a:endParaRPr lang="es-ES" sz="1500"/>
          </a:p>
          <a:p>
            <a:r>
              <a:rPr lang="es-ES" sz="1500" b="1"/>
              <a:t>Interfaces: </a:t>
            </a:r>
            <a:r>
              <a:rPr lang="es-ES" sz="1500"/>
              <a:t>Contratos que definen qué métodos deben tener una clase</a:t>
            </a:r>
          </a:p>
          <a:p>
            <a:r>
              <a:rPr lang="es-ES" sz="1500" b="1"/>
              <a:t>Clases abstractas: </a:t>
            </a:r>
            <a:r>
              <a:rPr lang="es-ES" sz="1500"/>
              <a:t>Clases que no pueden ser instanciadas directamente</a:t>
            </a:r>
          </a:p>
          <a:p>
            <a:r>
              <a:rPr lang="es-ES" sz="1500" b="1"/>
              <a:t>Métodos abstractos: </a:t>
            </a:r>
            <a:r>
              <a:rPr lang="es-ES" sz="1500"/>
              <a:t>Métodos que deben ser implementados por las subclases</a:t>
            </a:r>
          </a:p>
          <a:p>
            <a:r>
              <a:rPr lang="es-CL" sz="1500" b="1"/>
              <a:t>Ocultamiento de complejidad: </a:t>
            </a:r>
            <a:r>
              <a:rPr lang="es-CL" sz="1500"/>
              <a:t>El usuario no necesita conocer detalles internos</a:t>
            </a:r>
            <a:endParaRPr lang="es-CL" sz="1500" b="1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049B2B0C-4080-51CC-A702-FC22AEDA7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762653"/>
            <a:ext cx="5458968" cy="53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689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18C5F2-40FC-7E2E-10E6-267EF8D7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/>
              <a:t>Ventajas de la Abstracción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0D84F1-914A-D7FD-673F-951C797AC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Flexibilidad: </a:t>
            </a:r>
            <a:r>
              <a:rPr lang="es-CL" sz="1900" dirty="0"/>
              <a:t>Fácil cambiar implementaciones sin afectar el código cliente.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Mantenibilidad: </a:t>
            </a:r>
            <a:r>
              <a:rPr lang="es-CL" sz="1900" dirty="0"/>
              <a:t>Código más organizado y estructurado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Reutilización: </a:t>
            </a:r>
            <a:r>
              <a:rPr lang="es-CL" sz="1900" dirty="0"/>
              <a:t>Interfaces pueden ser implementadas por múltiples clases.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Testing: </a:t>
            </a:r>
            <a:r>
              <a:rPr lang="es-CL" sz="1900" dirty="0"/>
              <a:t>Fácil crear mocks e implementaciones de prueba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Escalabilidad: </a:t>
            </a:r>
            <a:r>
              <a:rPr lang="es-CL" sz="1900" dirty="0"/>
              <a:t>Fácil agregar nuevas implementaciones</a:t>
            </a:r>
            <a:endParaRPr lang="es-CL" sz="1900" b="1" dirty="0"/>
          </a:p>
        </p:txBody>
      </p:sp>
      <p:pic>
        <p:nvPicPr>
          <p:cNvPr id="7" name="Graphic 6" descr="Flujo de trabajo">
            <a:extLst>
              <a:ext uri="{FF2B5EF4-FFF2-40B4-BE49-F238E27FC236}">
                <a16:creationId xmlns:a16="http://schemas.microsoft.com/office/drawing/2014/main" id="{27F52625-D8EA-5880-D1E6-F27AC6812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740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90E10F-FCAE-C6F9-983B-E19E1EAF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400" b="1" i="0">
                <a:effectLst/>
                <a:latin typeface="-apple-system"/>
              </a:rPr>
              <a:t>👨‍👩‍👧‍👦 </a:t>
            </a:r>
            <a:r>
              <a:rPr lang="es-CL" sz="5400" i="0">
                <a:effectLst/>
                <a:latin typeface="-apple-system"/>
              </a:rPr>
              <a:t>Herencia</a:t>
            </a:r>
            <a:endParaRPr lang="es-CL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5865E-D854-BF3D-5DD5-71518D6D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500" b="1"/>
              <a:t>La herencia permite que una clase (subclase o clase hija) derive de otra clase (superclase o clase padre)</a:t>
            </a:r>
            <a:r>
              <a:rPr lang="es-ES" sz="1500"/>
              <a:t>, heredando sus propiedades y métodos. Es como una relación familiar donde los hijos heredan características de sus padres.</a:t>
            </a:r>
          </a:p>
          <a:p>
            <a:pPr marL="0" indent="0">
              <a:buNone/>
            </a:pPr>
            <a:r>
              <a:rPr lang="es-ES" sz="1500" b="1"/>
              <a:t>Conceptos clave:</a:t>
            </a:r>
          </a:p>
          <a:p>
            <a:r>
              <a:rPr lang="es-ES" sz="1500" b="1"/>
              <a:t>Clase base (padre): </a:t>
            </a:r>
            <a:r>
              <a:rPr lang="es-ES" sz="1500"/>
              <a:t>La clase de la cual se hereda</a:t>
            </a:r>
          </a:p>
          <a:p>
            <a:r>
              <a:rPr lang="es-ES" sz="1500" b="1"/>
              <a:t>Clase derivada (hija): </a:t>
            </a:r>
            <a:r>
              <a:rPr lang="es-ES" sz="1500"/>
              <a:t>La clase se hereda de otra</a:t>
            </a:r>
          </a:p>
          <a:p>
            <a:r>
              <a:rPr lang="es-ES" sz="1500" b="1"/>
              <a:t>extends: </a:t>
            </a:r>
            <a:r>
              <a:rPr lang="es-ES" sz="1500"/>
              <a:t>Palabra clave para establecer herencia</a:t>
            </a:r>
          </a:p>
          <a:p>
            <a:r>
              <a:rPr lang="es-ES" sz="1500" b="1"/>
              <a:t>super: </a:t>
            </a:r>
            <a:r>
              <a:rPr lang="es-ES" sz="1500"/>
              <a:t>Palabra clave para acceder a la clase padre</a:t>
            </a:r>
          </a:p>
          <a:p>
            <a:r>
              <a:rPr lang="es-ES" sz="1500" b="1"/>
              <a:t>Reutilización de código: </a:t>
            </a:r>
            <a:r>
              <a:rPr lang="es-ES" sz="1500"/>
              <a:t>No repetir código común</a:t>
            </a:r>
          </a:p>
          <a:p>
            <a:r>
              <a:rPr lang="es-ES" sz="1500" b="1"/>
              <a:t>Jerarquía: </a:t>
            </a:r>
            <a:r>
              <a:rPr lang="es-ES" sz="1500"/>
              <a:t>Estructura organizacional de clases</a:t>
            </a:r>
            <a:endParaRPr lang="es-CL" sz="1500" b="1"/>
          </a:p>
        </p:txBody>
      </p:sp>
      <p:pic>
        <p:nvPicPr>
          <p:cNvPr id="5" name="Imagen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B54B374B-A6EE-56D3-BE0F-6BB790C15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922" y="640080"/>
            <a:ext cx="536922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393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90E10F-FCAE-C6F9-983B-E19E1EAF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400" b="1" i="0">
                <a:effectLst/>
                <a:latin typeface="-apple-system"/>
              </a:rPr>
              <a:t>👨‍👩‍👧‍👦 </a:t>
            </a:r>
            <a:r>
              <a:rPr lang="es-CL" sz="5400" i="0">
                <a:effectLst/>
                <a:latin typeface="-apple-system"/>
              </a:rPr>
              <a:t>Herencia</a:t>
            </a:r>
            <a:endParaRPr lang="es-CL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5865E-D854-BF3D-5DD5-71518D6D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1500" b="1"/>
              <a:t>La herencia permite que una clase (subclase o clase hija) derive de otra clase (superclase o clase padre)</a:t>
            </a:r>
            <a:r>
              <a:rPr lang="es-ES" sz="1500"/>
              <a:t>, heredando sus propiedades y métodos. Es como una relación familiar donde los hijos heredan características de sus padres.</a:t>
            </a:r>
          </a:p>
          <a:p>
            <a:pPr marL="0" indent="0">
              <a:buNone/>
            </a:pPr>
            <a:r>
              <a:rPr lang="es-ES" sz="1500" b="1"/>
              <a:t>Conceptos clave:</a:t>
            </a:r>
          </a:p>
          <a:p>
            <a:r>
              <a:rPr lang="es-ES" sz="1500" b="1"/>
              <a:t>Clase base (padre): </a:t>
            </a:r>
            <a:r>
              <a:rPr lang="es-ES" sz="1500"/>
              <a:t>La clase de la cual se hereda</a:t>
            </a:r>
          </a:p>
          <a:p>
            <a:r>
              <a:rPr lang="es-ES" sz="1500" b="1"/>
              <a:t>Clase derivada (hija): </a:t>
            </a:r>
            <a:r>
              <a:rPr lang="es-ES" sz="1500"/>
              <a:t>La clase se hereda de otra</a:t>
            </a:r>
          </a:p>
          <a:p>
            <a:r>
              <a:rPr lang="es-ES" sz="1500" b="1"/>
              <a:t>extends: </a:t>
            </a:r>
            <a:r>
              <a:rPr lang="es-ES" sz="1500"/>
              <a:t>Palabra clave para establecer herencia</a:t>
            </a:r>
          </a:p>
          <a:p>
            <a:r>
              <a:rPr lang="es-ES" sz="1500" b="1"/>
              <a:t>super: </a:t>
            </a:r>
            <a:r>
              <a:rPr lang="es-ES" sz="1500"/>
              <a:t>Palabra clave para acceder a la clase padre</a:t>
            </a:r>
          </a:p>
          <a:p>
            <a:r>
              <a:rPr lang="es-ES" sz="1500" b="1"/>
              <a:t>Reutilización de código: </a:t>
            </a:r>
            <a:r>
              <a:rPr lang="es-ES" sz="1500"/>
              <a:t>No repetir código común</a:t>
            </a:r>
          </a:p>
          <a:p>
            <a:r>
              <a:rPr lang="es-ES" sz="1500" b="1"/>
              <a:t>Jerarquía: </a:t>
            </a:r>
            <a:r>
              <a:rPr lang="es-ES" sz="1500"/>
              <a:t>Estructura organizacional de clases</a:t>
            </a:r>
            <a:endParaRPr lang="es-CL" sz="1500" b="1"/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3C18B877-27D9-12EA-2DB3-18B3FE43C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85" y="640080"/>
            <a:ext cx="516429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748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E3F190-4B99-0810-288B-AEBC3C3F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/>
              <a:t>Ventajas de la Herencia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AD51F-BB6C-6105-49EF-8A5238E5C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Reutilización de código: </a:t>
            </a:r>
            <a:r>
              <a:rPr lang="es-CL" sz="1900" dirty="0"/>
              <a:t>No repetir código común en múltiples clases.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Mantenimiento: </a:t>
            </a:r>
            <a:r>
              <a:rPr lang="es-CL" sz="1900" dirty="0"/>
              <a:t>Cambios en la clase base que se propagan automáticamente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Organización: </a:t>
            </a:r>
            <a:r>
              <a:rPr lang="es-CL" sz="1900" dirty="0"/>
              <a:t>Estructura jerárquica clara y lógica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Extensibilidad: </a:t>
            </a:r>
            <a:r>
              <a:rPr lang="es-CL" sz="1900" dirty="0"/>
              <a:t>Fácil agregar nuevas clases derivadas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Consistencia: </a:t>
            </a:r>
            <a:r>
              <a:rPr lang="es-CL" sz="1900" dirty="0"/>
              <a:t>Comportamiento uniforme en clases relacionadas</a:t>
            </a:r>
            <a:endParaRPr lang="es-CL" sz="1900" b="1" dirty="0"/>
          </a:p>
        </p:txBody>
      </p:sp>
      <p:pic>
        <p:nvPicPr>
          <p:cNvPr id="7" name="Graphic 6" descr="Diagrama de flujo">
            <a:extLst>
              <a:ext uri="{FF2B5EF4-FFF2-40B4-BE49-F238E27FC236}">
                <a16:creationId xmlns:a16="http://schemas.microsoft.com/office/drawing/2014/main" id="{3D4B688C-86A1-D102-F2EC-755BEEFC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152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7BE2A1-7D15-D347-B770-434BB684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 b="1" i="0">
                <a:effectLst/>
                <a:latin typeface="-apple-system"/>
              </a:rPr>
              <a:t>🎭 </a:t>
            </a:r>
            <a:r>
              <a:rPr lang="es-CL" sz="5000" i="0">
                <a:effectLst/>
                <a:latin typeface="-apple-system"/>
              </a:rPr>
              <a:t>Polimorfismo</a:t>
            </a:r>
            <a:endParaRPr lang="es-CL" sz="50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B7866-CB40-1EAB-6D3F-B5F1AA3BF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700" b="1"/>
              <a:t>¿Qué es el polimorfismo?</a:t>
            </a:r>
          </a:p>
          <a:p>
            <a:pPr marL="0" indent="0">
              <a:buNone/>
            </a:pPr>
            <a:r>
              <a:rPr lang="es-ES" sz="1700" b="1"/>
              <a:t>El polimorfismo permite que objetos de diferentes clases respondan a la misma interface de maneras diferentes</a:t>
            </a:r>
            <a:r>
              <a:rPr lang="es-ES" sz="1700"/>
              <a:t>. La palabra viene del griego "poly" (muchos) y "morph" (formas): </a:t>
            </a:r>
            <a:r>
              <a:rPr lang="es-ES" sz="1700" b="1"/>
              <a:t>muchas formas</a:t>
            </a:r>
            <a:r>
              <a:rPr lang="es-ES" sz="1700"/>
              <a:t>.</a:t>
            </a:r>
          </a:p>
          <a:p>
            <a:pPr marL="0" indent="0">
              <a:buNone/>
            </a:pPr>
            <a:r>
              <a:rPr lang="es-ES" sz="1700" b="1"/>
              <a:t>Tipos de polimorfismo: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700" b="1"/>
              <a:t>Polimorfismo de herencia: </a:t>
            </a:r>
            <a:r>
              <a:rPr lang="es-ES" sz="1700"/>
              <a:t>Métodos sobrescritos en clases derivadas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700" b="1"/>
              <a:t>Polimorfismo de interface: </a:t>
            </a:r>
            <a:r>
              <a:rPr lang="es-ES" sz="1700"/>
              <a:t>Diferentes clases implementan la misma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700" b="1"/>
              <a:t>Sobrecarga de métodos: </a:t>
            </a:r>
            <a:r>
              <a:rPr lang="es-ES" sz="1700"/>
              <a:t>Mismo nombre, diferentes parámetros (limitado en TypeScript)</a:t>
            </a:r>
            <a:endParaRPr lang="es-ES" sz="1700" b="1"/>
          </a:p>
          <a:p>
            <a:endParaRPr lang="es-CL" sz="1700" b="1"/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A4E10490-B556-FA80-E2EA-45EB4BD1C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009979"/>
            <a:ext cx="5458968" cy="28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698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7BE2A1-7D15-D347-B770-434BB684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 b="1" i="0">
                <a:effectLst/>
                <a:latin typeface="-apple-system"/>
              </a:rPr>
              <a:t>🎭 </a:t>
            </a:r>
            <a:r>
              <a:rPr lang="es-CL" sz="5000" i="0">
                <a:effectLst/>
                <a:latin typeface="-apple-system"/>
              </a:rPr>
              <a:t>Polimorfismo</a:t>
            </a:r>
            <a:endParaRPr lang="es-CL" sz="5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B7866-CB40-1EAB-6D3F-B5F1AA3BF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700" b="1"/>
              <a:t>¿Qué es el polimorfismo?</a:t>
            </a:r>
          </a:p>
          <a:p>
            <a:pPr marL="0" indent="0">
              <a:buNone/>
            </a:pPr>
            <a:r>
              <a:rPr lang="es-ES" sz="1700" b="1"/>
              <a:t>El polimorfismo permite que objetos de diferentes clases respondan a la misma interface de maneras diferentes</a:t>
            </a:r>
            <a:r>
              <a:rPr lang="es-ES" sz="1700"/>
              <a:t>. La palabra viene del griego "poly" (muchos) y "morph" (formas): </a:t>
            </a:r>
            <a:r>
              <a:rPr lang="es-ES" sz="1700" b="1"/>
              <a:t>muchas formas</a:t>
            </a:r>
            <a:r>
              <a:rPr lang="es-ES" sz="1700"/>
              <a:t>.</a:t>
            </a:r>
          </a:p>
          <a:p>
            <a:pPr marL="0" indent="0">
              <a:buNone/>
            </a:pPr>
            <a:r>
              <a:rPr lang="es-ES" sz="1700" b="1"/>
              <a:t>Tipos de polimorfismo: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700" b="1"/>
              <a:t>Polimorfismo de herencia: </a:t>
            </a:r>
            <a:r>
              <a:rPr lang="es-ES" sz="1700"/>
              <a:t>Métodos sobrescritos en clases derivadas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700" b="1"/>
              <a:t>Polimorfismo de interface: </a:t>
            </a:r>
            <a:r>
              <a:rPr lang="es-ES" sz="1700"/>
              <a:t>Diferentes clases implementan la misma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700" b="1"/>
              <a:t>Sobrecarga de métodos: </a:t>
            </a:r>
            <a:r>
              <a:rPr lang="es-ES" sz="1700"/>
              <a:t>Mismo nombre, diferentes parámetros (limitado en TypeScript)</a:t>
            </a:r>
            <a:endParaRPr lang="es-ES" sz="1700" b="1"/>
          </a:p>
          <a:p>
            <a:endParaRPr lang="es-CL" sz="1700" b="1"/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875C53E3-2D83-0396-7915-FF7C658AB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5" y="18289"/>
            <a:ext cx="6742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1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517966-EB99-5278-B5B8-C846B68A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 dirty="0"/>
              <a:t>Definición Técnica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266BB-67EA-28F7-1FB6-DC90EB4B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500" b="1"/>
              <a:t>“Estrictamente tipado”: </a:t>
            </a:r>
            <a:r>
              <a:rPr lang="es-CL" sz="1500"/>
              <a:t>TypeScript introduce un sistema de tipos que:</a:t>
            </a:r>
          </a:p>
          <a:p>
            <a:r>
              <a:rPr lang="es-CL" sz="1500"/>
              <a:t>Verifica la compatibilidad de tipos en tiempo de compilación.</a:t>
            </a:r>
          </a:p>
          <a:p>
            <a:r>
              <a:rPr lang="es-CL" sz="1500"/>
              <a:t>Infiere tipos automáticamente cuando es posible.</a:t>
            </a:r>
          </a:p>
          <a:p>
            <a:r>
              <a:rPr lang="es-CL" sz="1500"/>
              <a:t>Permite tipos explícitos para mayor claridad y control.</a:t>
            </a:r>
          </a:p>
          <a:p>
            <a:r>
              <a:rPr lang="es-CL" sz="1500"/>
              <a:t>Detecta errores relacionados con tipos antes de la ejecución</a:t>
            </a:r>
          </a:p>
          <a:p>
            <a:endParaRPr lang="es-CL" sz="1500"/>
          </a:p>
          <a:p>
            <a:pPr marL="0" indent="0">
              <a:buNone/>
            </a:pPr>
            <a:r>
              <a:rPr lang="es-CL" sz="1500" b="1"/>
              <a:t>“Compilación a JavaScript plano”: </a:t>
            </a:r>
            <a:r>
              <a:rPr lang="es-CL" sz="1500"/>
              <a:t>El código TypeScript se transforma (transpila) a JavaScript estándar que puede ejecutarse en cualquier entorno que soporte JavaScript</a:t>
            </a:r>
            <a:r>
              <a:rPr lang="es-CL" sz="1500" b="1"/>
              <a:t>.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C45C741-418E-89A7-2721-42A3B7EB5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125672"/>
            <a:ext cx="5458968" cy="26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968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7BE2A1-7D15-D347-B770-434BB684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 b="1" i="0">
                <a:effectLst/>
                <a:latin typeface="-apple-system"/>
              </a:rPr>
              <a:t>🎭 </a:t>
            </a:r>
            <a:r>
              <a:rPr lang="es-CL" sz="5000" i="0">
                <a:effectLst/>
                <a:latin typeface="-apple-system"/>
              </a:rPr>
              <a:t>Polimorfismo</a:t>
            </a:r>
            <a:endParaRPr lang="es-CL" sz="50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B7866-CB40-1EAB-6D3F-B5F1AA3BF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700" b="1"/>
              <a:t>¿Qué es el polimorfismo?</a:t>
            </a:r>
          </a:p>
          <a:p>
            <a:pPr marL="0" indent="0">
              <a:buNone/>
            </a:pPr>
            <a:r>
              <a:rPr lang="es-ES" sz="1700" b="1"/>
              <a:t>El polimorfismo permite que objetos de diferentes clases respondan a la misma interface de maneras diferentes</a:t>
            </a:r>
            <a:r>
              <a:rPr lang="es-ES" sz="1700"/>
              <a:t>. La palabra viene del griego "poly" (muchos) y "morph" (formas): </a:t>
            </a:r>
            <a:r>
              <a:rPr lang="es-ES" sz="1700" b="1"/>
              <a:t>muchas formas</a:t>
            </a:r>
            <a:r>
              <a:rPr lang="es-ES" sz="1700"/>
              <a:t>.</a:t>
            </a:r>
          </a:p>
          <a:p>
            <a:pPr marL="0" indent="0">
              <a:buNone/>
            </a:pPr>
            <a:r>
              <a:rPr lang="es-ES" sz="1700" b="1"/>
              <a:t>Tipos de polimorfismo: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700" b="1"/>
              <a:t>Polimorfismo de herencia: </a:t>
            </a:r>
            <a:r>
              <a:rPr lang="es-ES" sz="1700"/>
              <a:t>Métodos sobrescritos en clases derivadas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700" b="1"/>
              <a:t>Polimorfismo de interface: </a:t>
            </a:r>
            <a:r>
              <a:rPr lang="es-ES" sz="1700"/>
              <a:t>Diferentes clases implementan la misma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1700" b="1"/>
              <a:t>Sobrecarga de métodos: </a:t>
            </a:r>
            <a:r>
              <a:rPr lang="es-ES" sz="1700"/>
              <a:t>Mismo nombre, diferentes parámetros (limitado en TypeScript)</a:t>
            </a:r>
            <a:endParaRPr lang="es-ES" sz="1700" b="1"/>
          </a:p>
          <a:p>
            <a:endParaRPr lang="es-CL" sz="1700" b="1"/>
          </a:p>
        </p:txBody>
      </p:sp>
      <p:pic>
        <p:nvPicPr>
          <p:cNvPr id="6" name="Imagen 5" descr="Texto&#10;&#10;Descripción generada automáticamente con confianza baja">
            <a:extLst>
              <a:ext uri="{FF2B5EF4-FFF2-40B4-BE49-F238E27FC236}">
                <a16:creationId xmlns:a16="http://schemas.microsoft.com/office/drawing/2014/main" id="{5E40EE80-0F18-D526-E39B-B390B5D1F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31" y="640080"/>
            <a:ext cx="501060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40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83BFE9-A5F0-9025-6CCB-AC4E3863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/>
              <a:t>Ventajas del Polimorfismo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933D5-7CC2-CB1B-C677-3DDA0A1F1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Flexibilidad: </a:t>
            </a:r>
            <a:r>
              <a:rPr lang="es-CL" sz="1900" dirty="0"/>
              <a:t>El mismo código puede trabajar con diferentes implementaciones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Extensibilidad: </a:t>
            </a:r>
            <a:r>
              <a:rPr lang="es-CL" sz="1900" dirty="0"/>
              <a:t>Fácil agregar nuevos tipos sin cambiar código existente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Mantenibilidad: </a:t>
            </a:r>
            <a:r>
              <a:rPr lang="es-CL" sz="1900" dirty="0"/>
              <a:t>Cambios localizados en cada implementación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Testing</a:t>
            </a:r>
            <a:r>
              <a:rPr lang="es-CL" sz="1900" dirty="0"/>
              <a:t>: Fácil crear mocks y </a:t>
            </a:r>
            <a:r>
              <a:rPr lang="es-CL" sz="1900" dirty="0" err="1"/>
              <a:t>stubs</a:t>
            </a:r>
            <a:r>
              <a:rPr lang="es-CL" sz="1900" dirty="0"/>
              <a:t> para pruebas</a:t>
            </a:r>
          </a:p>
          <a:p>
            <a:pPr marL="514350" indent="-514350">
              <a:buFont typeface="+mj-lt"/>
              <a:buAutoNum type="arabicPeriod"/>
            </a:pPr>
            <a:r>
              <a:rPr lang="es-CL" sz="1900" b="1" dirty="0"/>
              <a:t>Abstracción: </a:t>
            </a:r>
            <a:r>
              <a:rPr lang="es-CL" sz="1900" dirty="0"/>
              <a:t>El código cliente no necesita conocer detalles de implementación</a:t>
            </a:r>
            <a:endParaRPr lang="es-CL" sz="1900" b="1" dirty="0"/>
          </a:p>
        </p:txBody>
      </p:sp>
      <p:pic>
        <p:nvPicPr>
          <p:cNvPr id="7" name="Graphic 6" descr="Trabajo pendiente">
            <a:extLst>
              <a:ext uri="{FF2B5EF4-FFF2-40B4-BE49-F238E27FC236}">
                <a16:creationId xmlns:a16="http://schemas.microsoft.com/office/drawing/2014/main" id="{B9ABEC7E-F344-15AF-E3DB-FDF396470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331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3965E7-C74C-F1F0-43EF-DAC1CC27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Resumen de los 4 pilares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F6452F9-1614-F79C-67F8-A23588153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88999"/>
              </p:ext>
            </p:extLst>
          </p:nvPr>
        </p:nvGraphicFramePr>
        <p:xfrm>
          <a:off x="320040" y="2743865"/>
          <a:ext cx="11548874" cy="336556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532586">
                  <a:extLst>
                    <a:ext uri="{9D8B030D-6E8A-4147-A177-3AD203B41FA5}">
                      <a16:colId xmlns:a16="http://schemas.microsoft.com/office/drawing/2014/main" val="2149090403"/>
                    </a:ext>
                  </a:extLst>
                </a:gridCol>
                <a:gridCol w="2937881">
                  <a:extLst>
                    <a:ext uri="{9D8B030D-6E8A-4147-A177-3AD203B41FA5}">
                      <a16:colId xmlns:a16="http://schemas.microsoft.com/office/drawing/2014/main" val="2893429216"/>
                    </a:ext>
                  </a:extLst>
                </a:gridCol>
                <a:gridCol w="3006273">
                  <a:extLst>
                    <a:ext uri="{9D8B030D-6E8A-4147-A177-3AD203B41FA5}">
                      <a16:colId xmlns:a16="http://schemas.microsoft.com/office/drawing/2014/main" val="1642252795"/>
                    </a:ext>
                  </a:extLst>
                </a:gridCol>
                <a:gridCol w="3072134">
                  <a:extLst>
                    <a:ext uri="{9D8B030D-6E8A-4147-A177-3AD203B41FA5}">
                      <a16:colId xmlns:a16="http://schemas.microsoft.com/office/drawing/2014/main" val="1945884397"/>
                    </a:ext>
                  </a:extLst>
                </a:gridCol>
              </a:tblGrid>
              <a:tr h="622533">
                <a:tc>
                  <a:txBody>
                    <a:bodyPr/>
                    <a:lstStyle/>
                    <a:p>
                      <a:r>
                        <a:rPr lang="es-CL" sz="2600" b="0" cap="none" spc="0">
                          <a:solidFill>
                            <a:schemeClr val="tx1"/>
                          </a:solidFill>
                        </a:rPr>
                        <a:t>Pilar</a:t>
                      </a:r>
                    </a:p>
                  </a:txBody>
                  <a:tcPr marL="0" marR="145906" marT="29181" marB="14590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2600" b="0" cap="none" spc="0">
                          <a:solidFill>
                            <a:schemeClr val="tx1"/>
                          </a:solidFill>
                        </a:rPr>
                        <a:t>Propósito</a:t>
                      </a:r>
                    </a:p>
                  </a:txBody>
                  <a:tcPr marL="0" marR="145906" marT="29181" marB="14590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2600" b="0" cap="none" spc="0">
                          <a:solidFill>
                            <a:schemeClr val="tx1"/>
                          </a:solidFill>
                        </a:rPr>
                        <a:t>Beneficio Principal</a:t>
                      </a:r>
                    </a:p>
                  </a:txBody>
                  <a:tcPr marL="0" marR="145906" marT="29181" marB="14590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2600" b="0" cap="none" spc="0">
                          <a:solidFill>
                            <a:schemeClr val="tx1"/>
                          </a:solidFill>
                        </a:rPr>
                        <a:t>Ejemplo clave</a:t>
                      </a:r>
                    </a:p>
                  </a:txBody>
                  <a:tcPr marL="0" marR="145906" marT="29181" marB="14590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925221"/>
                  </a:ext>
                </a:extLst>
              </a:tr>
              <a:tr h="539853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🔒 Encapsulamiento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Ocultar detalles internos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Seguridad y Control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Cuenta bancaria con PIN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131916"/>
                  </a:ext>
                </a:extLst>
              </a:tr>
              <a:tr h="831665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🏗️ Abstracción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Definir contratos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Flexibilidad de implementación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Interfaces de Pago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322165"/>
                  </a:ext>
                </a:extLst>
              </a:tr>
              <a:tr h="539853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👨‍👩‍👧‍👦 Herencia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Reutilizar código común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Evitar repetición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Sistema académico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392699"/>
                  </a:ext>
                </a:extLst>
              </a:tr>
              <a:tr h="831665"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🎭 Polimorfismo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Una interface, múltiples formas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Extensibilidad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L" sz="1900" cap="none" spc="0">
                          <a:solidFill>
                            <a:schemeClr val="tx1"/>
                          </a:solidFill>
                        </a:rPr>
                        <a:t>Sistema de notificaciones</a:t>
                      </a:r>
                    </a:p>
                  </a:txBody>
                  <a:tcPr marL="0" marR="145906" marT="43772" marB="14590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46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398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517966-EB99-5278-B5B8-C846B68A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5000"/>
              <a:t>Filosofía de Diseño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266BB-67EA-28F7-1FB6-DC90EB4B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CL" sz="1500" dirty="0"/>
              <a:t>TypeScript sigue varios principios fundamentales: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500" b="1" dirty="0"/>
              <a:t>Compatibilidad hacia atrás: </a:t>
            </a:r>
            <a:r>
              <a:rPr lang="es-CL" sz="1500" dirty="0"/>
              <a:t>Todo JavaScript válido deber ser TypeScript válido.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500" b="1" dirty="0"/>
              <a:t>Tipado gradual: </a:t>
            </a:r>
            <a:r>
              <a:rPr lang="es-CL" sz="1500" dirty="0"/>
              <a:t>Puedes adoptar tipos progresivamente, no todo a la vez.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500" b="1" dirty="0"/>
              <a:t>Preservar semántica en tiempo de ejecución: </a:t>
            </a:r>
            <a:r>
              <a:rPr lang="es-CL" sz="1500" dirty="0"/>
              <a:t>El comportamiento del programa no cambia al compilar,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500" b="1" dirty="0"/>
              <a:t>Erradicación de tipos: </a:t>
            </a:r>
            <a:r>
              <a:rPr lang="es-CL" sz="1500" dirty="0"/>
              <a:t>Los tipos solo existen durante la compilación, no en tiempo de ejecución.</a:t>
            </a:r>
          </a:p>
          <a:p>
            <a:pPr marL="342900" indent="-342900">
              <a:buFont typeface="+mj-lt"/>
              <a:buAutoNum type="arabicPeriod"/>
            </a:pPr>
            <a:r>
              <a:rPr lang="es-CL" sz="1500" b="1" dirty="0"/>
              <a:t>Interoperabilidad: </a:t>
            </a:r>
            <a:r>
              <a:rPr lang="es-CL" sz="1500" dirty="0"/>
              <a:t>Debe funcionar bien con bibliotecas de JavaScript existentes.</a:t>
            </a:r>
            <a:endParaRPr lang="es-CL" sz="1500" b="1" dirty="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3C45C741-418E-89A7-2721-42A3B7EB5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2125672"/>
            <a:ext cx="5458968" cy="260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8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A1FD8-A415-60C8-73F0-FEAC59E1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Ejemplos Prácticos para Entender el Concepto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A16342D-2747-2446-EAF2-E2241297B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692" y="3043880"/>
            <a:ext cx="5614416" cy="2934808"/>
          </a:xfrm>
          <a:prstGeom prst="rect">
            <a:avLst/>
          </a:prstGeom>
        </p:spPr>
      </p:pic>
      <p:pic>
        <p:nvPicPr>
          <p:cNvPr id="5" name="Marcador de contenido 4" descr="Texto, Carta&#10;&#10;Descripción generada automáticamente">
            <a:extLst>
              <a:ext uri="{FF2B5EF4-FFF2-40B4-BE49-F238E27FC236}">
                <a16:creationId xmlns:a16="http://schemas.microsoft.com/office/drawing/2014/main" id="{0546FC3D-A597-CB41-C7E6-31F224353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5154"/>
            <a:ext cx="6096000" cy="27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3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5A1FD8-A415-60C8-73F0-FEAC59E1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Ejemplos</a:t>
            </a:r>
            <a:r>
              <a:rPr lang="en-US" sz="4600" dirty="0"/>
              <a:t> </a:t>
            </a:r>
            <a:r>
              <a:rPr lang="en-US" sz="4600"/>
              <a:t>Prácticos</a:t>
            </a:r>
            <a:r>
              <a:rPr lang="en-US" sz="4600" dirty="0"/>
              <a:t> para </a:t>
            </a:r>
            <a:r>
              <a:rPr lang="en-US" sz="4600"/>
              <a:t>Entender</a:t>
            </a:r>
            <a:r>
              <a:rPr lang="en-US" sz="4600" dirty="0"/>
              <a:t> el </a:t>
            </a:r>
            <a:r>
              <a:rPr lang="en-US" sz="4600"/>
              <a:t>Concepto</a:t>
            </a:r>
            <a:endParaRPr lang="en-US" sz="46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49942F1-62CC-8248-F4DC-C4FD4801A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50" y="2708695"/>
            <a:ext cx="5114971" cy="3605784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7660DC9E-0F9C-2F57-C480-B25080CE8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3040899"/>
            <a:ext cx="5614416" cy="29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667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2087</Words>
  <Application>Microsoft Office PowerPoint</Application>
  <PresentationFormat>Panorámica</PresentationFormat>
  <Paragraphs>270</Paragraphs>
  <Slides>62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7" baseType="lpstr">
      <vt:lpstr>-apple-system</vt:lpstr>
      <vt:lpstr>Arial</vt:lpstr>
      <vt:lpstr>Calibri</vt:lpstr>
      <vt:lpstr>Calibri Light</vt:lpstr>
      <vt:lpstr>Tema de Office</vt:lpstr>
      <vt:lpstr>Pilares de la POO con TypeScript</vt:lpstr>
      <vt:lpstr>¿Qué es TypeScript?</vt:lpstr>
      <vt:lpstr>Contexto histórico de su creación</vt:lpstr>
      <vt:lpstr>Adopción y Crecimiento</vt:lpstr>
      <vt:lpstr>Definición Técnica</vt:lpstr>
      <vt:lpstr>Definición Técnica</vt:lpstr>
      <vt:lpstr>Filosofía de Diseño</vt:lpstr>
      <vt:lpstr>Ejemplos Prácticos para Entender el Concepto</vt:lpstr>
      <vt:lpstr>Ejemplos Prácticos para Entender el Concepto</vt:lpstr>
      <vt:lpstr>Ejemplos Prácticos para Entender el Concepto</vt:lpstr>
      <vt:lpstr>Ejemplos Prácticos para Entender el Concepto</vt:lpstr>
      <vt:lpstr>Proceso de Compilación</vt:lpstr>
      <vt:lpstr>Ejemplo de Transformación</vt:lpstr>
      <vt:lpstr>Instalación y Configuración de TypeScript</vt:lpstr>
      <vt:lpstr>Instalación Local en el Proyecto</vt:lpstr>
      <vt:lpstr>Uso del Compilador de TypeScript</vt:lpstr>
      <vt:lpstr>Configuración Avanzada con tsconfig.json</vt:lpstr>
      <vt:lpstr>Comandos del Compilador más Útiles</vt:lpstr>
      <vt:lpstr>Flujo de Trabajo Típico</vt:lpstr>
      <vt:lpstr>Diferencias Principales</vt:lpstr>
      <vt:lpstr>Diferencias Principales</vt:lpstr>
      <vt:lpstr>Diferencias Principales</vt:lpstr>
      <vt:lpstr>Diferencias Principales</vt:lpstr>
      <vt:lpstr>Diferencias Principales</vt:lpstr>
      <vt:lpstr>JavaScript NO tiene</vt:lpstr>
      <vt:lpstr>TypeScript SÍ Tiene</vt:lpstr>
      <vt:lpstr>Ventajas y Desventajas</vt:lpstr>
      <vt:lpstr>Sintaxis Fundamental de TypeScript</vt:lpstr>
      <vt:lpstr>Tipos Primitivos</vt:lpstr>
      <vt:lpstr>Arrays y Tipos de Colecciones</vt:lpstr>
      <vt:lpstr>Objetos y Tipos de Objetos</vt:lpstr>
      <vt:lpstr>Funciones y sus Tipos</vt:lpstr>
      <vt:lpstr>Funciones y sus Tipos</vt:lpstr>
      <vt:lpstr>Interfaces – Contratos de Código</vt:lpstr>
      <vt:lpstr>Interfaces – Contratos de Código</vt:lpstr>
      <vt:lpstr>Types vs Interfaces</vt:lpstr>
      <vt:lpstr>Types vs Interfaces</vt:lpstr>
      <vt:lpstr>Union Types y Type Guards</vt:lpstr>
      <vt:lpstr>Union Types y Type Guards</vt:lpstr>
      <vt:lpstr>Enums - Enumeraciones</vt:lpstr>
      <vt:lpstr>Enums - Enumeraciones</vt:lpstr>
      <vt:lpstr>Genericos – Tipos Genericos</vt:lpstr>
      <vt:lpstr>Genericos – Tipos Genericos</vt:lpstr>
      <vt:lpstr>Genericos – Tipos Genericos</vt:lpstr>
      <vt:lpstr>Genericos – Tipos Genericos</vt:lpstr>
      <vt:lpstr>Genericos – Tipos Genericos</vt:lpstr>
      <vt:lpstr>Programación Orientada a Objetos con TypeScript</vt:lpstr>
      <vt:lpstr>Los 4 Pilares de la Programación Orientada a Objetos</vt:lpstr>
      <vt:lpstr>🔒 Encapsulamiento</vt:lpstr>
      <vt:lpstr>Ventajas del Encapsulamiento</vt:lpstr>
      <vt:lpstr>🏗️ Abstracción</vt:lpstr>
      <vt:lpstr>🏗️ Abstracción</vt:lpstr>
      <vt:lpstr>🏗️ Abstracción</vt:lpstr>
      <vt:lpstr>Ventajas de la Abstracción</vt:lpstr>
      <vt:lpstr>👨‍👩‍👧‍👦 Herencia</vt:lpstr>
      <vt:lpstr>👨‍👩‍👧‍👦 Herencia</vt:lpstr>
      <vt:lpstr>Ventajas de la Herencia</vt:lpstr>
      <vt:lpstr>🎭 Polimorfismo</vt:lpstr>
      <vt:lpstr>🎭 Polimorfismo</vt:lpstr>
      <vt:lpstr>🎭 Polimorfismo</vt:lpstr>
      <vt:lpstr>Ventajas del Polimorfismo</vt:lpstr>
      <vt:lpstr>Resumen de los 4 pilares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Pilares de la POO con TypeScript</dc:title>
  <dc:creator>DIEGO MATIAS OBANDO AGUILERA</dc:creator>
  <cp:lastModifiedBy>DIEGO MATIAS OBANDO AGUILERA</cp:lastModifiedBy>
  <cp:revision>6</cp:revision>
  <dcterms:created xsi:type="dcterms:W3CDTF">2025-08-17T22:49:28Z</dcterms:created>
  <dcterms:modified xsi:type="dcterms:W3CDTF">2025-08-18T01:48:34Z</dcterms:modified>
</cp:coreProperties>
</file>