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4" r:id="rId29"/>
    <p:sldId id="285" r:id="rId30"/>
    <p:sldId id="283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D20728-67C1-4459-9963-6E275702ED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923034-10FC-4558-A0B3-3A1479301C54}">
      <dgm:prSet/>
      <dgm:spPr/>
      <dgm:t>
        <a:bodyPr/>
        <a:lstStyle/>
        <a:p>
          <a:r>
            <a:rPr lang="es-CL"/>
            <a:t>Para la próxima clase veremos:</a:t>
          </a:r>
          <a:endParaRPr lang="en-US"/>
        </a:p>
      </dgm:t>
    </dgm:pt>
    <dgm:pt modelId="{648EAB3C-B6C8-4B7E-939D-0B9341357674}" type="parTrans" cxnId="{42833A44-DE68-4DC8-825D-3D08454FA1F9}">
      <dgm:prSet/>
      <dgm:spPr/>
      <dgm:t>
        <a:bodyPr/>
        <a:lstStyle/>
        <a:p>
          <a:endParaRPr lang="en-US"/>
        </a:p>
      </dgm:t>
    </dgm:pt>
    <dgm:pt modelId="{4277BCAD-AEEF-4613-86C2-11926109D3D8}" type="sibTrans" cxnId="{42833A44-DE68-4DC8-825D-3D08454FA1F9}">
      <dgm:prSet/>
      <dgm:spPr/>
      <dgm:t>
        <a:bodyPr/>
        <a:lstStyle/>
        <a:p>
          <a:endParaRPr lang="en-US"/>
        </a:p>
      </dgm:t>
    </dgm:pt>
    <dgm:pt modelId="{F4ECC3A6-CA04-4800-AA8D-F310CB6B7B7A}">
      <dgm:prSet/>
      <dgm:spPr/>
      <dgm:t>
        <a:bodyPr/>
        <a:lstStyle/>
        <a:p>
          <a:r>
            <a:rPr lang="es-CL"/>
            <a:t>Historia y evolución de los paradigmas de programación</a:t>
          </a:r>
          <a:endParaRPr lang="en-US"/>
        </a:p>
      </dgm:t>
    </dgm:pt>
    <dgm:pt modelId="{020B807D-A606-4CE3-A854-EB7E8502CC29}" type="parTrans" cxnId="{7B61CE2E-CBDA-4D71-B7FC-24305EC19986}">
      <dgm:prSet/>
      <dgm:spPr/>
      <dgm:t>
        <a:bodyPr/>
        <a:lstStyle/>
        <a:p>
          <a:endParaRPr lang="en-US"/>
        </a:p>
      </dgm:t>
    </dgm:pt>
    <dgm:pt modelId="{3F344262-6069-4857-A715-ED110DCD517E}" type="sibTrans" cxnId="{7B61CE2E-CBDA-4D71-B7FC-24305EC19986}">
      <dgm:prSet/>
      <dgm:spPr/>
      <dgm:t>
        <a:bodyPr/>
        <a:lstStyle/>
        <a:p>
          <a:endParaRPr lang="en-US"/>
        </a:p>
      </dgm:t>
    </dgm:pt>
    <dgm:pt modelId="{47E644D3-701C-48C5-AB9C-89ADB9760555}">
      <dgm:prSet/>
      <dgm:spPr/>
      <dgm:t>
        <a:bodyPr/>
        <a:lstStyle/>
        <a:p>
          <a:r>
            <a:rPr lang="es-CL"/>
            <a:t>Seguiremos usando </a:t>
          </a:r>
          <a:r>
            <a:rPr lang="es-CL" b="1"/>
            <a:t>Git </a:t>
          </a:r>
          <a:r>
            <a:rPr lang="es-CL"/>
            <a:t>para versionar nuestro trabajo. Además veremos </a:t>
          </a:r>
          <a:r>
            <a:rPr lang="es-CL" b="1"/>
            <a:t>VS Code, Terminal </a:t>
          </a:r>
          <a:r>
            <a:rPr lang="es-CL"/>
            <a:t>y aprenderemos mas sobre </a:t>
          </a:r>
          <a:r>
            <a:rPr lang="es-CL" b="1"/>
            <a:t>Git.</a:t>
          </a:r>
          <a:endParaRPr lang="en-US"/>
        </a:p>
      </dgm:t>
    </dgm:pt>
    <dgm:pt modelId="{5FC1DBD9-54A9-4131-ADE7-0C82EE688609}" type="parTrans" cxnId="{32D2FB75-B30F-4B2A-9CD1-2113CB511337}">
      <dgm:prSet/>
      <dgm:spPr/>
      <dgm:t>
        <a:bodyPr/>
        <a:lstStyle/>
        <a:p>
          <a:endParaRPr lang="en-US"/>
        </a:p>
      </dgm:t>
    </dgm:pt>
    <dgm:pt modelId="{D3E44A6D-ABF6-462F-9C5A-6E78EF1833A4}" type="sibTrans" cxnId="{32D2FB75-B30F-4B2A-9CD1-2113CB511337}">
      <dgm:prSet/>
      <dgm:spPr/>
      <dgm:t>
        <a:bodyPr/>
        <a:lstStyle/>
        <a:p>
          <a:endParaRPr lang="en-US"/>
        </a:p>
      </dgm:t>
    </dgm:pt>
    <dgm:pt modelId="{8C1B1D74-6DAC-4DD3-88AF-FB8634EC9838}" type="pres">
      <dgm:prSet presAssocID="{74D20728-67C1-4459-9963-6E275702EDA6}" presName="root" presStyleCnt="0">
        <dgm:presLayoutVars>
          <dgm:dir/>
          <dgm:resizeHandles val="exact"/>
        </dgm:presLayoutVars>
      </dgm:prSet>
      <dgm:spPr/>
    </dgm:pt>
    <dgm:pt modelId="{ED9CD9C8-49A4-4868-BC95-645172812D61}" type="pres">
      <dgm:prSet presAssocID="{14923034-10FC-4558-A0B3-3A1479301C54}" presName="compNode" presStyleCnt="0"/>
      <dgm:spPr/>
    </dgm:pt>
    <dgm:pt modelId="{1E904956-DE1B-4DAD-BB37-994B8CFF01FF}" type="pres">
      <dgm:prSet presAssocID="{14923034-10FC-4558-A0B3-3A1479301C54}" presName="bgRect" presStyleLbl="bgShp" presStyleIdx="0" presStyleCnt="3"/>
      <dgm:spPr/>
    </dgm:pt>
    <dgm:pt modelId="{AFA27F43-0AFC-4A69-8FAB-24DD72C2C1B8}" type="pres">
      <dgm:prSet presAssocID="{14923034-10FC-4558-A0B3-3A1479301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F96E4592-02E7-4DBE-8E75-7D034990853A}" type="pres">
      <dgm:prSet presAssocID="{14923034-10FC-4558-A0B3-3A1479301C54}" presName="spaceRect" presStyleCnt="0"/>
      <dgm:spPr/>
    </dgm:pt>
    <dgm:pt modelId="{349870E1-A150-44E0-A343-DFE606185FE1}" type="pres">
      <dgm:prSet presAssocID="{14923034-10FC-4558-A0B3-3A1479301C54}" presName="parTx" presStyleLbl="revTx" presStyleIdx="0" presStyleCnt="3">
        <dgm:presLayoutVars>
          <dgm:chMax val="0"/>
          <dgm:chPref val="0"/>
        </dgm:presLayoutVars>
      </dgm:prSet>
      <dgm:spPr/>
    </dgm:pt>
    <dgm:pt modelId="{E170440D-EE85-4D9C-9407-7D81CA86D04A}" type="pres">
      <dgm:prSet presAssocID="{4277BCAD-AEEF-4613-86C2-11926109D3D8}" presName="sibTrans" presStyleCnt="0"/>
      <dgm:spPr/>
    </dgm:pt>
    <dgm:pt modelId="{456E2D0D-A1A2-4210-886D-A90824FE1236}" type="pres">
      <dgm:prSet presAssocID="{F4ECC3A6-CA04-4800-AA8D-F310CB6B7B7A}" presName="compNode" presStyleCnt="0"/>
      <dgm:spPr/>
    </dgm:pt>
    <dgm:pt modelId="{6D21F3DF-9A41-4EE7-AEC5-018ADD8DC3A3}" type="pres">
      <dgm:prSet presAssocID="{F4ECC3A6-CA04-4800-AA8D-F310CB6B7B7A}" presName="bgRect" presStyleLbl="bgShp" presStyleIdx="1" presStyleCnt="3"/>
      <dgm:spPr/>
    </dgm:pt>
    <dgm:pt modelId="{1D6A1689-1995-45A9-A4D8-5DD6B1656709}" type="pres">
      <dgm:prSet presAssocID="{F4ECC3A6-CA04-4800-AA8D-F310CB6B7B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7D3750A-D64D-4EEC-BC1E-8192D8680675}" type="pres">
      <dgm:prSet presAssocID="{F4ECC3A6-CA04-4800-AA8D-F310CB6B7B7A}" presName="spaceRect" presStyleCnt="0"/>
      <dgm:spPr/>
    </dgm:pt>
    <dgm:pt modelId="{6D4E28FA-420F-4F87-9713-8392EF9A2FD1}" type="pres">
      <dgm:prSet presAssocID="{F4ECC3A6-CA04-4800-AA8D-F310CB6B7B7A}" presName="parTx" presStyleLbl="revTx" presStyleIdx="1" presStyleCnt="3">
        <dgm:presLayoutVars>
          <dgm:chMax val="0"/>
          <dgm:chPref val="0"/>
        </dgm:presLayoutVars>
      </dgm:prSet>
      <dgm:spPr/>
    </dgm:pt>
    <dgm:pt modelId="{4CFA9E39-3B22-4041-A618-4603E6EC40E4}" type="pres">
      <dgm:prSet presAssocID="{3F344262-6069-4857-A715-ED110DCD517E}" presName="sibTrans" presStyleCnt="0"/>
      <dgm:spPr/>
    </dgm:pt>
    <dgm:pt modelId="{C227C65A-5830-426C-B41E-84BFA1128F48}" type="pres">
      <dgm:prSet presAssocID="{47E644D3-701C-48C5-AB9C-89ADB9760555}" presName="compNode" presStyleCnt="0"/>
      <dgm:spPr/>
    </dgm:pt>
    <dgm:pt modelId="{6364D54F-99E7-4F3F-BC49-08E6C87A53A4}" type="pres">
      <dgm:prSet presAssocID="{47E644D3-701C-48C5-AB9C-89ADB9760555}" presName="bgRect" presStyleLbl="bgShp" presStyleIdx="2" presStyleCnt="3"/>
      <dgm:spPr/>
    </dgm:pt>
    <dgm:pt modelId="{6513E3F6-E9BB-4BA9-8BFC-9F728F4A99EC}" type="pres">
      <dgm:prSet presAssocID="{47E644D3-701C-48C5-AB9C-89ADB97605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2E147C5F-FCA0-47C9-85C7-7B18C9E56AA1}" type="pres">
      <dgm:prSet presAssocID="{47E644D3-701C-48C5-AB9C-89ADB9760555}" presName="spaceRect" presStyleCnt="0"/>
      <dgm:spPr/>
    </dgm:pt>
    <dgm:pt modelId="{0E0DBBA9-F48E-457E-9300-A7CE8DF2EEE9}" type="pres">
      <dgm:prSet presAssocID="{47E644D3-701C-48C5-AB9C-89ADB97605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61CE2E-CBDA-4D71-B7FC-24305EC19986}" srcId="{74D20728-67C1-4459-9963-6E275702EDA6}" destId="{F4ECC3A6-CA04-4800-AA8D-F310CB6B7B7A}" srcOrd="1" destOrd="0" parTransId="{020B807D-A606-4CE3-A854-EB7E8502CC29}" sibTransId="{3F344262-6069-4857-A715-ED110DCD517E}"/>
    <dgm:cxn modelId="{42833A44-DE68-4DC8-825D-3D08454FA1F9}" srcId="{74D20728-67C1-4459-9963-6E275702EDA6}" destId="{14923034-10FC-4558-A0B3-3A1479301C54}" srcOrd="0" destOrd="0" parTransId="{648EAB3C-B6C8-4B7E-939D-0B9341357674}" sibTransId="{4277BCAD-AEEF-4613-86C2-11926109D3D8}"/>
    <dgm:cxn modelId="{32D2FB75-B30F-4B2A-9CD1-2113CB511337}" srcId="{74D20728-67C1-4459-9963-6E275702EDA6}" destId="{47E644D3-701C-48C5-AB9C-89ADB9760555}" srcOrd="2" destOrd="0" parTransId="{5FC1DBD9-54A9-4131-ADE7-0C82EE688609}" sibTransId="{D3E44A6D-ABF6-462F-9C5A-6E78EF1833A4}"/>
    <dgm:cxn modelId="{D7431677-5F6D-46E4-B409-DFC973E8ED62}" type="presOf" srcId="{14923034-10FC-4558-A0B3-3A1479301C54}" destId="{349870E1-A150-44E0-A343-DFE606185FE1}" srcOrd="0" destOrd="0" presId="urn:microsoft.com/office/officeart/2018/2/layout/IconVerticalSolidList"/>
    <dgm:cxn modelId="{82D24090-0570-474D-BF91-4359AC20A51E}" type="presOf" srcId="{47E644D3-701C-48C5-AB9C-89ADB9760555}" destId="{0E0DBBA9-F48E-457E-9300-A7CE8DF2EEE9}" srcOrd="0" destOrd="0" presId="urn:microsoft.com/office/officeart/2018/2/layout/IconVerticalSolidList"/>
    <dgm:cxn modelId="{6A772E93-1178-4FA3-9F0B-AE1C8EEFCA2B}" type="presOf" srcId="{74D20728-67C1-4459-9963-6E275702EDA6}" destId="{8C1B1D74-6DAC-4DD3-88AF-FB8634EC9838}" srcOrd="0" destOrd="0" presId="urn:microsoft.com/office/officeart/2018/2/layout/IconVerticalSolidList"/>
    <dgm:cxn modelId="{12255CAE-C9D6-44D0-999A-A9894B80A0CC}" type="presOf" srcId="{F4ECC3A6-CA04-4800-AA8D-F310CB6B7B7A}" destId="{6D4E28FA-420F-4F87-9713-8392EF9A2FD1}" srcOrd="0" destOrd="0" presId="urn:microsoft.com/office/officeart/2018/2/layout/IconVerticalSolidList"/>
    <dgm:cxn modelId="{5A2903F3-313C-4CE9-9A63-03DD9822B26B}" type="presParOf" srcId="{8C1B1D74-6DAC-4DD3-88AF-FB8634EC9838}" destId="{ED9CD9C8-49A4-4868-BC95-645172812D61}" srcOrd="0" destOrd="0" presId="urn:microsoft.com/office/officeart/2018/2/layout/IconVerticalSolidList"/>
    <dgm:cxn modelId="{915895A5-A2CC-4B64-84A0-FA408D8C2535}" type="presParOf" srcId="{ED9CD9C8-49A4-4868-BC95-645172812D61}" destId="{1E904956-DE1B-4DAD-BB37-994B8CFF01FF}" srcOrd="0" destOrd="0" presId="urn:microsoft.com/office/officeart/2018/2/layout/IconVerticalSolidList"/>
    <dgm:cxn modelId="{66BD6B14-26C6-40EE-AD48-F4C1DBD5698E}" type="presParOf" srcId="{ED9CD9C8-49A4-4868-BC95-645172812D61}" destId="{AFA27F43-0AFC-4A69-8FAB-24DD72C2C1B8}" srcOrd="1" destOrd="0" presId="urn:microsoft.com/office/officeart/2018/2/layout/IconVerticalSolidList"/>
    <dgm:cxn modelId="{74CACAB6-B2DA-484E-B8EC-9582138884CB}" type="presParOf" srcId="{ED9CD9C8-49A4-4868-BC95-645172812D61}" destId="{F96E4592-02E7-4DBE-8E75-7D034990853A}" srcOrd="2" destOrd="0" presId="urn:microsoft.com/office/officeart/2018/2/layout/IconVerticalSolidList"/>
    <dgm:cxn modelId="{B6033E1F-D377-4EE8-8D84-222A92F6B2A3}" type="presParOf" srcId="{ED9CD9C8-49A4-4868-BC95-645172812D61}" destId="{349870E1-A150-44E0-A343-DFE606185FE1}" srcOrd="3" destOrd="0" presId="urn:microsoft.com/office/officeart/2018/2/layout/IconVerticalSolidList"/>
    <dgm:cxn modelId="{75E7E35D-4CC8-4C84-960E-E894C2613EE9}" type="presParOf" srcId="{8C1B1D74-6DAC-4DD3-88AF-FB8634EC9838}" destId="{E170440D-EE85-4D9C-9407-7D81CA86D04A}" srcOrd="1" destOrd="0" presId="urn:microsoft.com/office/officeart/2018/2/layout/IconVerticalSolidList"/>
    <dgm:cxn modelId="{5A5482C7-913D-49C2-A4FD-6880FBAEB3BE}" type="presParOf" srcId="{8C1B1D74-6DAC-4DD3-88AF-FB8634EC9838}" destId="{456E2D0D-A1A2-4210-886D-A90824FE1236}" srcOrd="2" destOrd="0" presId="urn:microsoft.com/office/officeart/2018/2/layout/IconVerticalSolidList"/>
    <dgm:cxn modelId="{9A4B2036-E434-4951-9267-9933C53965DD}" type="presParOf" srcId="{456E2D0D-A1A2-4210-886D-A90824FE1236}" destId="{6D21F3DF-9A41-4EE7-AEC5-018ADD8DC3A3}" srcOrd="0" destOrd="0" presId="urn:microsoft.com/office/officeart/2018/2/layout/IconVerticalSolidList"/>
    <dgm:cxn modelId="{8509FF24-897E-481E-8531-79A0E378308F}" type="presParOf" srcId="{456E2D0D-A1A2-4210-886D-A90824FE1236}" destId="{1D6A1689-1995-45A9-A4D8-5DD6B1656709}" srcOrd="1" destOrd="0" presId="urn:microsoft.com/office/officeart/2018/2/layout/IconVerticalSolidList"/>
    <dgm:cxn modelId="{26EB9D27-F959-428D-9A6A-05825BD7661C}" type="presParOf" srcId="{456E2D0D-A1A2-4210-886D-A90824FE1236}" destId="{E7D3750A-D64D-4EEC-BC1E-8192D8680675}" srcOrd="2" destOrd="0" presId="urn:microsoft.com/office/officeart/2018/2/layout/IconVerticalSolidList"/>
    <dgm:cxn modelId="{6A3677FC-09C6-4DA0-B884-9B8E52035FD8}" type="presParOf" srcId="{456E2D0D-A1A2-4210-886D-A90824FE1236}" destId="{6D4E28FA-420F-4F87-9713-8392EF9A2FD1}" srcOrd="3" destOrd="0" presId="urn:microsoft.com/office/officeart/2018/2/layout/IconVerticalSolidList"/>
    <dgm:cxn modelId="{574D423E-93F3-4E9F-AB4F-3C585C3D0855}" type="presParOf" srcId="{8C1B1D74-6DAC-4DD3-88AF-FB8634EC9838}" destId="{4CFA9E39-3B22-4041-A618-4603E6EC40E4}" srcOrd="3" destOrd="0" presId="urn:microsoft.com/office/officeart/2018/2/layout/IconVerticalSolidList"/>
    <dgm:cxn modelId="{FA1FFA4D-6827-458D-A203-5FCD1A9D4682}" type="presParOf" srcId="{8C1B1D74-6DAC-4DD3-88AF-FB8634EC9838}" destId="{C227C65A-5830-426C-B41E-84BFA1128F48}" srcOrd="4" destOrd="0" presId="urn:microsoft.com/office/officeart/2018/2/layout/IconVerticalSolidList"/>
    <dgm:cxn modelId="{BBE5BC45-143D-4AEE-986C-CB1B806A836D}" type="presParOf" srcId="{C227C65A-5830-426C-B41E-84BFA1128F48}" destId="{6364D54F-99E7-4F3F-BC49-08E6C87A53A4}" srcOrd="0" destOrd="0" presId="urn:microsoft.com/office/officeart/2018/2/layout/IconVerticalSolidList"/>
    <dgm:cxn modelId="{8F17FFAA-AF50-4969-8CB2-695A27D11610}" type="presParOf" srcId="{C227C65A-5830-426C-B41E-84BFA1128F48}" destId="{6513E3F6-E9BB-4BA9-8BFC-9F728F4A99EC}" srcOrd="1" destOrd="0" presId="urn:microsoft.com/office/officeart/2018/2/layout/IconVerticalSolidList"/>
    <dgm:cxn modelId="{BD19B6CE-2648-4318-ACE1-D36BBE2B7EE5}" type="presParOf" srcId="{C227C65A-5830-426C-B41E-84BFA1128F48}" destId="{2E147C5F-FCA0-47C9-85C7-7B18C9E56AA1}" srcOrd="2" destOrd="0" presId="urn:microsoft.com/office/officeart/2018/2/layout/IconVerticalSolidList"/>
    <dgm:cxn modelId="{5D93085D-5268-4796-8394-8304B5931EAF}" type="presParOf" srcId="{C227C65A-5830-426C-B41E-84BFA1128F48}" destId="{0E0DBBA9-F48E-457E-9300-A7CE8DF2E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4956-DE1B-4DAD-BB37-994B8CFF01FF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27F43-0AFC-4A69-8FAB-24DD72C2C1B8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870E1-A150-44E0-A343-DFE606185FE1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/>
            <a:t>Para la próxima clase veremos:</a:t>
          </a:r>
          <a:endParaRPr lang="en-US" sz="2100" kern="1200"/>
        </a:p>
      </dsp:txBody>
      <dsp:txXfrm>
        <a:off x="1814259" y="671"/>
        <a:ext cx="4357688" cy="1570787"/>
      </dsp:txXfrm>
    </dsp:sp>
    <dsp:sp modelId="{6D21F3DF-9A41-4EE7-AEC5-018ADD8DC3A3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A1689-1995-45A9-A4D8-5DD6B1656709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E28FA-420F-4F87-9713-8392EF9A2FD1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/>
            <a:t>Historia y evolución de los paradigmas de programación</a:t>
          </a:r>
          <a:endParaRPr lang="en-US" sz="2100" kern="1200"/>
        </a:p>
      </dsp:txBody>
      <dsp:txXfrm>
        <a:off x="1814259" y="1964156"/>
        <a:ext cx="4357688" cy="1570787"/>
      </dsp:txXfrm>
    </dsp:sp>
    <dsp:sp modelId="{6364D54F-99E7-4F3F-BC49-08E6C87A53A4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3E3F6-E9BB-4BA9-8BFC-9F728F4A99EC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DBBA9-F48E-457E-9300-A7CE8DF2EEE9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100" kern="1200"/>
            <a:t>Seguiremos usando </a:t>
          </a:r>
          <a:r>
            <a:rPr lang="es-CL" sz="2100" b="1" kern="1200"/>
            <a:t>Git </a:t>
          </a:r>
          <a:r>
            <a:rPr lang="es-CL" sz="2100" kern="1200"/>
            <a:t>para versionar nuestro trabajo. Además veremos </a:t>
          </a:r>
          <a:r>
            <a:rPr lang="es-CL" sz="2100" b="1" kern="1200"/>
            <a:t>VS Code, Terminal </a:t>
          </a:r>
          <a:r>
            <a:rPr lang="es-CL" sz="2100" kern="1200"/>
            <a:t>y aprenderemos mas sobre </a:t>
          </a:r>
          <a:r>
            <a:rPr lang="es-CL" sz="2100" b="1" kern="1200"/>
            <a:t>Git.</a:t>
          </a:r>
          <a:endParaRPr lang="en-US" sz="2100" kern="1200"/>
        </a:p>
      </dsp:txBody>
      <dsp:txXfrm>
        <a:off x="1814259" y="3927640"/>
        <a:ext cx="4357688" cy="157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4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4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4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4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00659C-BBC2-1A84-20C3-B0556B541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s-CL" sz="3100" dirty="0"/>
              <a:t>Taller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C20C65-C954-5F02-DA35-09A4A834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500"/>
              <a:t>Profesor: Diego Obando</a:t>
            </a:r>
          </a:p>
          <a:p>
            <a:pPr>
              <a:lnSpc>
                <a:spcPct val="100000"/>
              </a:lnSpc>
            </a:pPr>
            <a:r>
              <a:rPr lang="es-CL" sz="1500"/>
              <a:t>Fecha: Lunes 11 de Agosto, 2025</a:t>
            </a:r>
          </a:p>
          <a:p>
            <a:pPr>
              <a:lnSpc>
                <a:spcPct val="100000"/>
              </a:lnSpc>
            </a:pPr>
            <a:endParaRPr lang="es-CL" sz="1500"/>
          </a:p>
        </p:txBody>
      </p:sp>
      <p:cxnSp>
        <p:nvCxnSpPr>
          <p:cNvPr id="30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917EDFE1-88FE-5532-DC68-E2286033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1" r="5696" b="-1"/>
          <a:stretch>
            <a:fillRect/>
          </a:stretch>
        </p:blipFill>
        <p:spPr>
          <a:xfrm>
            <a:off x="5285531" y="0"/>
            <a:ext cx="690647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0180D5-C211-34FC-4D27-85A89B4F41BA}"/>
              </a:ext>
            </a:extLst>
          </p:cNvPr>
          <p:cNvSpPr txBox="1"/>
          <p:nvPr/>
        </p:nvSpPr>
        <p:spPr>
          <a:xfrm>
            <a:off x="718052" y="3526931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L" dirty="0"/>
              <a:t>Introducción al modulo, Git y GitHub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B933CA3-A568-D64E-82A4-D1E810D02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9005" y="0"/>
            <a:ext cx="1782995" cy="178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47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¿Has diseñado interfaces gráficas de usuario (GUI)?</a:t>
            </a:r>
          </a:p>
          <a:p>
            <a:pPr lvl="1"/>
            <a:r>
              <a:rPr lang="es-CL" dirty="0"/>
              <a:t>Nunca</a:t>
            </a:r>
          </a:p>
          <a:p>
            <a:pPr lvl="1"/>
            <a:r>
              <a:rPr lang="es-CL" dirty="0"/>
              <a:t>He oído hablar de ellas</a:t>
            </a:r>
          </a:p>
          <a:p>
            <a:pPr lvl="1"/>
            <a:r>
              <a:rPr lang="es-CL" dirty="0"/>
              <a:t>He diseñado algunas interfaces simples</a:t>
            </a:r>
          </a:p>
          <a:p>
            <a:pPr lvl="1"/>
            <a:r>
              <a:rPr lang="es-CL" dirty="0"/>
              <a:t>Tengo experiencia diseñando interfaces complejas</a:t>
            </a:r>
          </a:p>
        </p:txBody>
      </p:sp>
    </p:spTree>
    <p:extLst>
      <p:ext uri="{BB962C8B-B14F-4D97-AF65-F5344CB8AC3E}">
        <p14:creationId xmlns:p14="http://schemas.microsoft.com/office/powerpoint/2010/main" val="35803329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DECEC-697F-8269-1A61-AF21EA05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dirty="0"/>
              <a:t>Introducción y Configuración de Git y GitHub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87871B8-C956-1F59-1027-A212A91B2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0427" y="3429000"/>
            <a:ext cx="2600325" cy="1085850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3D12A6B-2880-3DE8-56C4-C36DDAB47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31249" y="2808410"/>
            <a:ext cx="1934782" cy="19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544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 hombre hablando por teléfono&#10;&#10;Descripción generada automáticamente con confianza media">
            <a:extLst>
              <a:ext uri="{FF2B5EF4-FFF2-40B4-BE49-F238E27FC236}">
                <a16:creationId xmlns:a16="http://schemas.microsoft.com/office/drawing/2014/main" id="{B7D995B6-7C0E-6D3A-8336-34331EAC1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784909"/>
            <a:ext cx="7548880" cy="539744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83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FEF54FF-AC7F-139A-44F3-3AF71DCB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5"/>
            <a:ext cx="3076032" cy="1548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Linus Torvalds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Marcador de contenido 4" descr="Un hombre hablando por teléfono&#10;&#10;Descripción generada automáticamente con confianza media">
            <a:extLst>
              <a:ext uri="{FF2B5EF4-FFF2-40B4-BE49-F238E27FC236}">
                <a16:creationId xmlns:a16="http://schemas.microsoft.com/office/drawing/2014/main" id="{B7D995B6-7C0E-6D3A-8336-34331EAC1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00197"/>
            <a:ext cx="7353299" cy="5257608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293908A5-1CCB-B38E-DC3B-73A72E468010}"/>
              </a:ext>
            </a:extLst>
          </p:cNvPr>
          <p:cNvSpPr txBox="1">
            <a:spLocks/>
          </p:cNvSpPr>
          <p:nvPr/>
        </p:nvSpPr>
        <p:spPr>
          <a:xfrm>
            <a:off x="126610" y="2740631"/>
            <a:ext cx="3635222" cy="3218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dirty="0"/>
              <a:t>Creador del kernel de </a:t>
            </a:r>
            <a:r>
              <a:rPr lang="es-CL" b="1" dirty="0"/>
              <a:t>Linux</a:t>
            </a:r>
          </a:p>
          <a:p>
            <a:r>
              <a:rPr lang="es-CL" dirty="0"/>
              <a:t>Creador del sistema de control de versiones </a:t>
            </a:r>
            <a:r>
              <a:rPr lang="es-CL" b="1" dirty="0"/>
              <a:t>Git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A5A608D-1C6B-3CE4-3E74-B9AEAFE6F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652" y="4637882"/>
            <a:ext cx="2600325" cy="108585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856D6E46-DF74-C82B-5B3D-91738D011F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1628" y="4349802"/>
            <a:ext cx="2057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17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¿Qué es git?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47E0B-CA64-0B37-DDA4-6BA3ABB9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922211"/>
            <a:ext cx="10691265" cy="1013577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Es un sistema de control de versiones </a:t>
            </a:r>
            <a:r>
              <a:rPr lang="es-CL" b="1" dirty="0"/>
              <a:t>distribuido</a:t>
            </a:r>
            <a:r>
              <a:rPr lang="es-CL" dirty="0"/>
              <a:t> que cambio para siempre el desarrollo de software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El problema (2005)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47E0B-CA64-0B37-DDA4-6BA3ABB9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922211"/>
            <a:ext cx="10691265" cy="2718934"/>
          </a:xfrm>
        </p:spPr>
        <p:txBody>
          <a:bodyPr/>
          <a:lstStyle/>
          <a:p>
            <a:r>
              <a:rPr lang="es-CL" dirty="0"/>
              <a:t>El desarrollo colaborativo del kernel del </a:t>
            </a:r>
            <a:r>
              <a:rPr lang="es-CL" b="1" dirty="0"/>
              <a:t>Linux</a:t>
            </a:r>
            <a:r>
              <a:rPr lang="es-CL" dirty="0"/>
              <a:t> usaba </a:t>
            </a:r>
            <a:r>
              <a:rPr lang="es-CL" b="1" dirty="0"/>
              <a:t>BitKeeper </a:t>
            </a:r>
            <a:r>
              <a:rPr lang="es-CL" dirty="0"/>
              <a:t>(un sistema comercial)</a:t>
            </a:r>
          </a:p>
          <a:p>
            <a:r>
              <a:rPr lang="es-CL" dirty="0"/>
              <a:t>La empresa revocó la licencia gratuita 😡</a:t>
            </a:r>
          </a:p>
          <a:p>
            <a:r>
              <a:rPr lang="es-CL" dirty="0"/>
              <a:t>Miles de desarrolladores se quedaron sin herramienta</a:t>
            </a:r>
          </a:p>
          <a:p>
            <a:endParaRPr lang="es-CL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11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La solución de Linus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47E0B-CA64-0B37-DDA4-6BA3ABB9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922211"/>
            <a:ext cx="10691265" cy="2718934"/>
          </a:xfrm>
        </p:spPr>
        <p:txBody>
          <a:bodyPr/>
          <a:lstStyle/>
          <a:p>
            <a:r>
              <a:rPr lang="es-CL" dirty="0"/>
              <a:t>Evaluó las alternativas que tenia (todas le parecían malas)</a:t>
            </a:r>
          </a:p>
          <a:p>
            <a:r>
              <a:rPr lang="es-CL" dirty="0"/>
              <a:t>Decidió que lo iba a hacer el mismo 💪</a:t>
            </a:r>
          </a:p>
          <a:p>
            <a:r>
              <a:rPr lang="es-CL" dirty="0"/>
              <a:t>Creó </a:t>
            </a:r>
            <a:r>
              <a:rPr lang="es-CL" b="1" dirty="0"/>
              <a:t>Git </a:t>
            </a:r>
            <a:r>
              <a:rPr lang="es-CL" dirty="0"/>
              <a:t> en pocas semanas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¿por qué se llama “git”?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47E0B-CA64-0B37-DDA4-6BA3ABB9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922211"/>
            <a:ext cx="10691265" cy="2718934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Es una referencia británica que significa “persona desagradable”.</a:t>
            </a:r>
          </a:p>
          <a:p>
            <a:pPr marL="0" indent="0" algn="ctr">
              <a:buNone/>
            </a:pPr>
            <a:r>
              <a:rPr lang="es-CL" dirty="0"/>
              <a:t> Linus es conocido por ser una persona un tanto difícil.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19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El 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47E0B-CA64-0B37-DDA4-6BA3ABB92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922211"/>
            <a:ext cx="10691265" cy="2718934"/>
          </a:xfrm>
        </p:spPr>
        <p:txBody>
          <a:bodyPr/>
          <a:lstStyle/>
          <a:p>
            <a:r>
              <a:rPr lang="es-CL" b="1" dirty="0"/>
              <a:t>Git </a:t>
            </a:r>
            <a:r>
              <a:rPr lang="es-CL" dirty="0"/>
              <a:t>se convirtió en el estándar mundial para desarrollo de software colaborativo</a:t>
            </a:r>
          </a:p>
          <a:p>
            <a:r>
              <a:rPr lang="es-CL" dirty="0"/>
              <a:t>Es usado en millones de proyectos</a:t>
            </a:r>
          </a:p>
          <a:p>
            <a:r>
              <a:rPr lang="es-CL" dirty="0"/>
              <a:t>Combina Velocidad + Distribución + Simplicidad = ❤️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8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E12C4-06A6-927E-E194-6B3E35D32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</p:spPr>
        <p:txBody>
          <a:bodyPr/>
          <a:lstStyle/>
          <a:p>
            <a:pPr algn="ctr"/>
            <a:r>
              <a:rPr lang="es-CL" dirty="0"/>
              <a:t>¿En que consiste?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2587" y="4896435"/>
            <a:ext cx="26003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7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6B2792-5E57-D9C8-A6B9-ED8C43EC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3914776" cy="1392702"/>
          </a:xfrm>
        </p:spPr>
        <p:txBody>
          <a:bodyPr>
            <a:normAutofit/>
          </a:bodyPr>
          <a:lstStyle/>
          <a:p>
            <a:r>
              <a:rPr lang="es-CL" dirty="0"/>
              <a:t>¿Qué veremos en este curso?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Marcador de contenido 7" descr="Logotipo&#10;&#10;Descripción generada automáticamente">
            <a:extLst>
              <a:ext uri="{FF2B5EF4-FFF2-40B4-BE49-F238E27FC236}">
                <a16:creationId xmlns:a16="http://schemas.microsoft.com/office/drawing/2014/main" id="{565256E5-0E6F-6438-FEB7-E602EBFC8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636" y="438621"/>
            <a:ext cx="1367702" cy="1367702"/>
          </a:xfrm>
        </p:spPr>
      </p:pic>
      <p:pic>
        <p:nvPicPr>
          <p:cNvPr id="12" name="Imagen 1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B8E0ABB-C1C9-2377-616D-55B1D1AA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307" y="2307103"/>
            <a:ext cx="1392703" cy="1392703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8B38A4A4-93BC-067D-F5F4-440A08434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6430" y="1975424"/>
            <a:ext cx="1338210" cy="1505487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C0FB2A3E-7D44-6976-07E1-D0A79BD7C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5161" y="4821244"/>
            <a:ext cx="2106778" cy="1532681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AB82F14F-AD54-F6AE-B376-B2AD90A43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7592" y="2728167"/>
            <a:ext cx="2093077" cy="2093077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EF172B90-E966-D7B5-E644-8288F9FC16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0988" y="5035197"/>
            <a:ext cx="3146638" cy="157331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5385226D-97AA-88F9-6B57-5AB2A647D8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71251" y="2438401"/>
            <a:ext cx="2600325" cy="1085850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B48C8249-C8A3-C030-FD0B-1C8CBB7F3A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8674" y="4493825"/>
            <a:ext cx="1949183" cy="1949183"/>
          </a:xfrm>
          <a:prstGeom prst="rect">
            <a:avLst/>
          </a:prstGeom>
        </p:spPr>
      </p:pic>
      <p:pic>
        <p:nvPicPr>
          <p:cNvPr id="30" name="Gráfico 29">
            <a:extLst>
              <a:ext uri="{FF2B5EF4-FFF2-40B4-BE49-F238E27FC236}">
                <a16:creationId xmlns:a16="http://schemas.microsoft.com/office/drawing/2014/main" id="{9433DE22-7C52-F8DA-177F-D12B5836333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5877" y="2666611"/>
            <a:ext cx="1392436" cy="1392436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1BCE213F-A05D-1650-2A37-78880F2FE6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49141" y="4051954"/>
            <a:ext cx="3086851" cy="733760"/>
          </a:xfrm>
          <a:prstGeom prst="rect">
            <a:avLst/>
          </a:prstGeom>
        </p:spPr>
      </p:pic>
      <p:pic>
        <p:nvPicPr>
          <p:cNvPr id="34" name="Gráfico 33">
            <a:extLst>
              <a:ext uri="{FF2B5EF4-FFF2-40B4-BE49-F238E27FC236}">
                <a16:creationId xmlns:a16="http://schemas.microsoft.com/office/drawing/2014/main" id="{CB492E7C-63EF-0229-4F87-253B3FE3CA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35829" y="326949"/>
            <a:ext cx="2600325" cy="15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6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D76381DF-FC62-890B-695C-D81EB427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  <p:pic>
        <p:nvPicPr>
          <p:cNvPr id="7" name="Imagen 6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E9C7A2AB-6F17-1416-9394-14953A1BF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797" y="1448830"/>
            <a:ext cx="8365499" cy="396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3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0B007C-39EC-71F3-BF79-B4F793E1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>
            <a:normAutofit fontScale="85000" lnSpcReduction="10000"/>
          </a:bodyPr>
          <a:lstStyle/>
          <a:p>
            <a:r>
              <a:rPr lang="es-CL" b="1" dirty="0"/>
              <a:t>Git </a:t>
            </a:r>
            <a:r>
              <a:rPr lang="es-CL" dirty="0"/>
              <a:t>guarda capturas completas de tu proyecto</a:t>
            </a:r>
          </a:p>
          <a:p>
            <a:r>
              <a:rPr lang="es-CL" dirty="0"/>
              <a:t>Rastrea los cambios, quien los hizo, que cambió, cuando los hizo</a:t>
            </a:r>
          </a:p>
          <a:p>
            <a:r>
              <a:rPr lang="es-CL" dirty="0"/>
              <a:t>Te permite volver a cualquier versión anterior</a:t>
            </a:r>
          </a:p>
          <a:p>
            <a:r>
              <a:rPr lang="es-CL" dirty="0"/>
              <a:t>Te permite trabajar en ramas (branches) paralelas con otras personas sin conflictos entre las versiones</a:t>
            </a:r>
          </a:p>
          <a:p>
            <a:r>
              <a:rPr lang="es-CL" dirty="0"/>
              <a:t>Permite hacer </a:t>
            </a:r>
            <a:r>
              <a:rPr lang="es-CL" b="1" dirty="0"/>
              <a:t>Merges, </a:t>
            </a:r>
            <a:r>
              <a:rPr lang="es-CL" dirty="0"/>
              <a:t>combinar cambios de forma automática</a:t>
            </a:r>
          </a:p>
          <a:p>
            <a:r>
              <a:rPr lang="es-CL" b="1" dirty="0"/>
              <a:t>Pull/Push, </a:t>
            </a:r>
            <a:r>
              <a:rPr lang="es-CL" dirty="0"/>
              <a:t>traer cambios desde la nube a tu versión local o subir cambios desde tu versión local a la nube</a:t>
            </a:r>
          </a:p>
          <a:p>
            <a:r>
              <a:rPr lang="es-CL" dirty="0"/>
              <a:t>Cada desarrollador tiene la historia completa</a:t>
            </a:r>
          </a:p>
          <a:p>
            <a:r>
              <a:rPr lang="es-CL" dirty="0"/>
              <a:t>No hay servidor central que se pueda romper</a:t>
            </a:r>
          </a:p>
          <a:p>
            <a:r>
              <a:rPr lang="es-CL" dirty="0"/>
              <a:t>Permite trabajar offline sin problema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CB1E69CA-5BBD-E91E-95E7-9841FBFD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6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E790F5-AB06-E841-8BBF-19C5F1C55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70569"/>
            <a:ext cx="10691265" cy="9168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L" sz="3600"/>
              <a:t>Descargar </a:t>
            </a:r>
            <a:r>
              <a:rPr lang="es-CL" sz="3600" b="1"/>
              <a:t>Git </a:t>
            </a:r>
            <a:r>
              <a:rPr lang="es-CL" sz="3600"/>
              <a:t>desde </a:t>
            </a:r>
            <a:r>
              <a:rPr lang="es-CL" sz="3600">
                <a:solidFill>
                  <a:srgbClr val="00B050"/>
                </a:solidFill>
              </a:rPr>
              <a:t>https://git-scm.com/</a:t>
            </a:r>
            <a:endParaRPr lang="es-CL" sz="3600" dirty="0">
              <a:solidFill>
                <a:srgbClr val="00B050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A124CB4D-906D-D952-33F8-95C488AFF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8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0E33-6FE1-164D-DE25-9C50EC3F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Comandos básicos de git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CBA12-329D-A579-DB5A-25A8F434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Una vez descargado </a:t>
            </a:r>
            <a:r>
              <a:rPr lang="es-CL" b="1" dirty="0"/>
              <a:t>Git </a:t>
            </a:r>
            <a:r>
              <a:rPr lang="es-CL" dirty="0"/>
              <a:t>ejecutar el comando para verificar que se instaló correctamente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23D7B34-0B79-1A0B-1B08-F3F8F559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565" y="3015507"/>
            <a:ext cx="4543403" cy="125931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5555D620-FCB7-B140-5620-E2AD349C9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6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CBA12-329D-A579-DB5A-25A8F4347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Una vez descargado </a:t>
            </a:r>
            <a:r>
              <a:rPr lang="es-CL" b="1" dirty="0"/>
              <a:t>Git </a:t>
            </a:r>
            <a:r>
              <a:rPr lang="es-CL" dirty="0"/>
              <a:t>es importante configurar tu nombre de usuario y tu correo electrónico, ejecuta:</a:t>
            </a:r>
          </a:p>
        </p:txBody>
      </p:sp>
      <p:pic>
        <p:nvPicPr>
          <p:cNvPr id="8" name="Imagen 7" descr="Una captura de pantalla de un celular&#10;&#10;Descripción generada automáticamente con confianza media">
            <a:extLst>
              <a:ext uri="{FF2B5EF4-FFF2-40B4-BE49-F238E27FC236}">
                <a16:creationId xmlns:a16="http://schemas.microsoft.com/office/drawing/2014/main" id="{9985A3D8-7628-6A83-2737-C7E60E9B4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543" y="3081055"/>
            <a:ext cx="9478912" cy="1227744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3B0789B-C102-A8A4-EAE9-6931094CA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83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A118-4FFE-9D4B-E871-D8A91759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Comando para inicializar </a:t>
            </a:r>
            <a:r>
              <a:rPr lang="es-CL" b="1" dirty="0"/>
              <a:t>Git</a:t>
            </a:r>
            <a:r>
              <a:rPr lang="es-CL" dirty="0"/>
              <a:t> en la carpeta actual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2BBD42-FDD0-45F0-3C87-CC04DA62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27" y="2867411"/>
            <a:ext cx="3071546" cy="1123177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72A10DD-8553-1FF1-F3C7-4C66B4EA5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78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A118-4FFE-9D4B-E871-D8A91759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Para agregar archivos al repositorio </a:t>
            </a:r>
            <a:r>
              <a:rPr lang="es-CL" b="1" dirty="0"/>
              <a:t>git add nombre-archivo o git add . </a:t>
            </a:r>
            <a:r>
              <a:rPr lang="es-CL" dirty="0"/>
              <a:t>(punto) para agregar todo los archivos de la carpeta actual.</a:t>
            </a: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B50759DC-7974-5A80-F5E8-AC684B83C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945" y="2768810"/>
            <a:ext cx="3022109" cy="1071669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0B00B2AA-C71C-F43A-0296-4D7F6642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844" y="4068714"/>
            <a:ext cx="4746309" cy="100199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BA07C2BF-7290-DAF6-24C4-49CAC9627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57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A118-4FFE-9D4B-E871-D8A91759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Para hacer un </a:t>
            </a:r>
            <a:r>
              <a:rPr lang="es-CL" b="1" dirty="0"/>
              <a:t>commit: git commit –m “mensaje que describe los cambios que agregaste”</a:t>
            </a:r>
          </a:p>
          <a:p>
            <a:r>
              <a:rPr lang="es-CL" dirty="0"/>
              <a:t>Un commit es una captura exacta del estado actual del repositorio en ese momento, como una foto.</a:t>
            </a:r>
          </a:p>
          <a:p>
            <a:r>
              <a:rPr lang="es-CL" dirty="0"/>
              <a:t>Sirve para rastrear el trabajo de los desarrolladores, el mensaje es obligatorio y ayuda a que los demás entiendan en que consiste los cambios que agregaste.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1FFD6A6-2E62-E1D0-64A3-B0CC70AC4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4" y="3875175"/>
            <a:ext cx="11485729" cy="94547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512741FA-583A-DF1A-ED8B-82A763CCF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9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A118-4FFE-9D4B-E871-D8A91759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56501"/>
            <a:ext cx="10691265" cy="944997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Los </a:t>
            </a:r>
            <a:r>
              <a:rPr lang="es-CL" b="1" dirty="0"/>
              <a:t>commit</a:t>
            </a:r>
            <a:r>
              <a:rPr lang="es-CL" dirty="0"/>
              <a:t> en términos simples, rastrean los archivos, carpetas o líneas de código que se quitan o agregan.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12741FA-583A-DF1A-ED8B-82A763CC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57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4C1C194-A76D-89EC-DC38-5856C089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222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7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78D98-1843-A81A-7BCE-8B53714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Prueba de diagnostico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98F540-8713-D39B-1791-7301C1AD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L" dirty="0"/>
              <a:t>Sección A: Experiencia en programación</a:t>
            </a:r>
          </a:p>
          <a:p>
            <a:r>
              <a:rPr lang="es-CL" dirty="0"/>
              <a:t>¿Has programado antes?</a:t>
            </a:r>
          </a:p>
          <a:p>
            <a:pPr lvl="1"/>
            <a:r>
              <a:rPr lang="es-CL" dirty="0"/>
              <a:t>Nunca</a:t>
            </a:r>
          </a:p>
          <a:p>
            <a:pPr lvl="1"/>
            <a:r>
              <a:rPr lang="es-CL" dirty="0"/>
              <a:t>Muy poco (solo ejercicios básicos)</a:t>
            </a:r>
          </a:p>
          <a:p>
            <a:pPr lvl="1"/>
            <a:r>
              <a:rPr lang="es-CL" dirty="0"/>
              <a:t>Moderado (algunos proyectos pequeños)</a:t>
            </a:r>
          </a:p>
          <a:p>
            <a:pPr lvl="1"/>
            <a:r>
              <a:rPr lang="es-CL" dirty="0"/>
              <a:t>Avanzado (proyectos complejos)</a:t>
            </a:r>
          </a:p>
        </p:txBody>
      </p:sp>
    </p:spTree>
    <p:extLst>
      <p:ext uri="{BB962C8B-B14F-4D97-AF65-F5344CB8AC3E}">
        <p14:creationId xmlns:p14="http://schemas.microsoft.com/office/powerpoint/2010/main" val="306649806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7A118-4FFE-9D4B-E871-D8A91759D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Para subir el commit que agregaste y todo los commit anteriores al repositorio remoto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12741FA-583A-DF1A-ED8B-82A763CCF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652" y="5282194"/>
            <a:ext cx="1811287" cy="756362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11027E4A-55F1-B567-82FD-497FE477B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97" y="2743601"/>
            <a:ext cx="7158604" cy="13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09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D4F2F9-AFD9-0188-D74E-3E15DFC4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es-CL" dirty="0"/>
              <a:t>Flujo de trabajo básico con git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9068D63A-497F-6605-079C-62D3BD9B9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6F020B-058D-B78F-6A0D-21833DCA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Crear una carpeta nueva</a:t>
            </a:r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Abrir la terminal y navegar hasta la carpeta nueva</a:t>
            </a:r>
          </a:p>
          <a:p>
            <a:pPr marL="457200" indent="-457200">
              <a:buFont typeface="+mj-lt"/>
              <a:buAutoNum type="arabicPeriod"/>
            </a:pPr>
            <a:r>
              <a:rPr lang="es-CL" b="1" dirty="0"/>
              <a:t>git </a:t>
            </a:r>
            <a:r>
              <a:rPr lang="es-CL" b="1" dirty="0" err="1"/>
              <a:t>init</a:t>
            </a:r>
            <a:endParaRPr lang="es-CL" b="1" dirty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Agrego nuevo archivos, creo carpetas, modifico archivos, etc.</a:t>
            </a:r>
          </a:p>
          <a:p>
            <a:pPr marL="457200" indent="-457200">
              <a:buFont typeface="+mj-lt"/>
              <a:buAutoNum type="arabicPeriod"/>
            </a:pPr>
            <a:r>
              <a:rPr lang="es-CL" b="1" dirty="0"/>
              <a:t>git add . </a:t>
            </a:r>
            <a:r>
              <a:rPr lang="es-CL" dirty="0"/>
              <a:t>o </a:t>
            </a:r>
            <a:r>
              <a:rPr lang="es-CL" b="1" dirty="0"/>
              <a:t>git add nombre-archivo</a:t>
            </a:r>
          </a:p>
          <a:p>
            <a:pPr marL="457200" indent="-457200">
              <a:buFont typeface="+mj-lt"/>
              <a:buAutoNum type="arabicPeriod"/>
            </a:pPr>
            <a:r>
              <a:rPr lang="es-CL" b="1" dirty="0"/>
              <a:t>git commit –m “mensaje” </a:t>
            </a:r>
          </a:p>
          <a:p>
            <a:pPr marL="457200" indent="-457200">
              <a:buFont typeface="+mj-lt"/>
              <a:buAutoNum type="arabicPeriod"/>
            </a:pPr>
            <a:r>
              <a:rPr lang="es-CL" b="1" dirty="0"/>
              <a:t>git push </a:t>
            </a:r>
            <a:r>
              <a:rPr lang="es-CL" dirty="0"/>
              <a:t>(para poder hacer Push necesitamos tener un repositorio remoto enlazado, eso lo veremos a continuación)</a:t>
            </a:r>
            <a:r>
              <a:rPr lang="es-CL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22895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¿Qué es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pPr marL="0" indent="0" algn="ctr">
              <a:buNone/>
            </a:pPr>
            <a:r>
              <a:rPr lang="es-CL" b="1" dirty="0"/>
              <a:t>GitHub </a:t>
            </a:r>
            <a:r>
              <a:rPr lang="es-CL" dirty="0"/>
              <a:t>es una plataforma de desarrollo colaborativo que usa </a:t>
            </a:r>
            <a:r>
              <a:rPr lang="es-CL" b="1" dirty="0"/>
              <a:t>Git </a:t>
            </a:r>
            <a:r>
              <a:rPr lang="es-CL" dirty="0"/>
              <a:t>como sistema de control de versiones. Permite a los desarrolladores alojar sus proyectos, colaborar con otros y gestionar el ciclo de vida del desarrollo de software</a:t>
            </a:r>
          </a:p>
          <a:p>
            <a:pPr marL="0" indent="0" algn="ctr">
              <a:buNone/>
            </a:pPr>
            <a:r>
              <a:rPr lang="es-CL" i="1" dirty="0"/>
              <a:t>Es la red social de los programadores.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769" y="4464732"/>
            <a:ext cx="1669131" cy="1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54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La historia (2008)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pPr marL="0" indent="0">
              <a:buNone/>
            </a:pPr>
            <a:r>
              <a:rPr lang="es-CL" b="1" dirty="0"/>
              <a:t>Git</a:t>
            </a:r>
            <a:r>
              <a:rPr lang="es-CL" dirty="0"/>
              <a:t> por si solo tenía un par de problemas</a:t>
            </a:r>
          </a:p>
          <a:p>
            <a:r>
              <a:rPr lang="es-CL" dirty="0"/>
              <a:t>Era poderoso pero difícil de usar</a:t>
            </a:r>
          </a:p>
          <a:p>
            <a:r>
              <a:rPr lang="es-CL" dirty="0"/>
              <a:t>No había una forma fácil de colaborar online</a:t>
            </a:r>
          </a:p>
          <a:p>
            <a:endParaRPr lang="es-CL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769" y="4464732"/>
            <a:ext cx="1669131" cy="1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9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r>
              <a:rPr lang="es-CL" dirty="0"/>
              <a:t>Tom Preston-Werner, Chris </a:t>
            </a:r>
            <a:r>
              <a:rPr lang="es-CL" dirty="0" err="1"/>
              <a:t>Wanstrath</a:t>
            </a:r>
            <a:r>
              <a:rPr lang="es-CL" dirty="0"/>
              <a:t> y P.J </a:t>
            </a:r>
            <a:r>
              <a:rPr lang="es-CL" dirty="0" err="1"/>
              <a:t>Hyett</a:t>
            </a:r>
            <a:endParaRPr lang="es-CL" dirty="0"/>
          </a:p>
          <a:p>
            <a:r>
              <a:rPr lang="es-CL" dirty="0"/>
              <a:t>Combinaron </a:t>
            </a:r>
            <a:r>
              <a:rPr lang="es-CL" b="1" dirty="0"/>
              <a:t>Git </a:t>
            </a:r>
            <a:r>
              <a:rPr lang="es-CL" dirty="0"/>
              <a:t>con una interfaz web amigable</a:t>
            </a:r>
          </a:p>
          <a:p>
            <a:r>
              <a:rPr lang="es-CL" dirty="0"/>
              <a:t>La idea era: “Hacer que compartir código sea como subir una foto”, como un Instagram pero para programadores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769" y="4464732"/>
            <a:ext cx="1669131" cy="1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9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¿QUÉ APORTA GITHUB?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r>
              <a:rPr lang="es-CL" b="1" dirty="0"/>
              <a:t>Pull Request: </a:t>
            </a:r>
            <a:r>
              <a:rPr lang="es-CL" dirty="0"/>
              <a:t>“¿puedo integrar mis cambios?”</a:t>
            </a:r>
          </a:p>
          <a:p>
            <a:r>
              <a:rPr lang="es-CL" b="1" dirty="0"/>
              <a:t>Issues: </a:t>
            </a:r>
            <a:r>
              <a:rPr lang="es-CL" dirty="0"/>
              <a:t>reportar bugs y tares</a:t>
            </a:r>
          </a:p>
          <a:p>
            <a:r>
              <a:rPr lang="es-CL" b="1" dirty="0"/>
              <a:t>Wikis</a:t>
            </a:r>
            <a:r>
              <a:rPr lang="es-CL" dirty="0"/>
              <a:t>: documentación de los proyectos</a:t>
            </a:r>
          </a:p>
          <a:p>
            <a:r>
              <a:rPr lang="es-CL" b="1" dirty="0"/>
              <a:t>Forks:</a:t>
            </a:r>
            <a:r>
              <a:rPr lang="es-CL" dirty="0"/>
              <a:t> copiar y modificar proyectos</a:t>
            </a:r>
            <a:endParaRPr lang="es-CL" b="1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2769" y="4464732"/>
            <a:ext cx="1669131" cy="166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5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El impacto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r>
              <a:rPr lang="es-CL" dirty="0"/>
              <a:t>Revolucionó el </a:t>
            </a:r>
            <a:r>
              <a:rPr lang="es-CL" b="1" dirty="0"/>
              <a:t>Open Source</a:t>
            </a:r>
            <a:r>
              <a:rPr lang="es-CL" dirty="0"/>
              <a:t> 🚀</a:t>
            </a:r>
          </a:p>
          <a:p>
            <a:r>
              <a:rPr lang="es-CL" dirty="0"/>
              <a:t>Microsoft lo compró en el 2018 por $7.5 mil millones de dólares</a:t>
            </a:r>
          </a:p>
          <a:p>
            <a:r>
              <a:rPr lang="es-CL" dirty="0"/>
              <a:t>Millones de repositorios y desarrolladores</a:t>
            </a:r>
          </a:p>
          <a:p>
            <a:r>
              <a:rPr lang="es-CL" dirty="0"/>
              <a:t>Empresas como </a:t>
            </a:r>
            <a:r>
              <a:rPr lang="es-CL" b="1" dirty="0"/>
              <a:t>Meta, Google, OpenAI, Microsoft</a:t>
            </a:r>
            <a:r>
              <a:rPr lang="es-CL" dirty="0"/>
              <a:t> comparten y colaboran en proyectos de código abierto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8400" y="4800363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8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06C73-168A-31F6-32B6-8DD3401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Como usar GitHub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01C1C-5D93-8C95-8BBB-21007477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2926080"/>
            <a:ext cx="10691265" cy="2293034"/>
          </a:xfrm>
        </p:spPr>
        <p:txBody>
          <a:bodyPr/>
          <a:lstStyle/>
          <a:p>
            <a:r>
              <a:rPr lang="es-CL" dirty="0"/>
              <a:t>Para usar </a:t>
            </a:r>
            <a:r>
              <a:rPr lang="es-CL" b="1" dirty="0"/>
              <a:t>GitHub</a:t>
            </a:r>
            <a:r>
              <a:rPr lang="es-CL" dirty="0"/>
              <a:t> debemos registrarnos en su pagina oficial </a:t>
            </a:r>
            <a:r>
              <a:rPr lang="es-CL" dirty="0">
                <a:hlinkClick r:id="rId2"/>
              </a:rPr>
              <a:t>https://github.com/</a:t>
            </a:r>
            <a:r>
              <a:rPr lang="es-CL" dirty="0"/>
              <a:t> para luego crear un repositorio nuevo.</a:t>
            </a:r>
          </a:p>
          <a:p>
            <a:r>
              <a:rPr lang="es-CL" dirty="0"/>
              <a:t>Una vez creado el repositorio </a:t>
            </a:r>
            <a:r>
              <a:rPr lang="es-CL" b="1" dirty="0"/>
              <a:t>GitHub</a:t>
            </a:r>
            <a:r>
              <a:rPr lang="es-CL" dirty="0"/>
              <a:t> nos entregará una serie de pasos que nos permiten enlazar nuestro repositorio local con el remoto que acabamos de crear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0C6C113-E8F9-9BD4-B0C3-BDE1DB909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8400" y="4800363"/>
            <a:ext cx="1333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54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FE8BA6EA-E8CE-9A3A-F680-7B7DE2225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845794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C86E9-0CD4-FFDE-D9E3-1D2B0E90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6CD9A3-7377-54DA-D548-DD20584E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L" dirty="0"/>
              <a:t>Crear un cuenta en </a:t>
            </a:r>
            <a:r>
              <a:rPr lang="es-CL" b="1" dirty="0"/>
              <a:t>GitHub </a:t>
            </a:r>
            <a:r>
              <a:rPr lang="es-CL" dirty="0"/>
              <a:t>y subir un repositorio</a:t>
            </a:r>
          </a:p>
          <a:p>
            <a:pPr lvl="1"/>
            <a:r>
              <a:rPr lang="es-CL" dirty="0"/>
              <a:t>Crear una carpeta localmente</a:t>
            </a:r>
          </a:p>
          <a:p>
            <a:pPr lvl="1"/>
            <a:r>
              <a:rPr lang="es-CL" dirty="0"/>
              <a:t>Crear el repositorio en </a:t>
            </a:r>
            <a:r>
              <a:rPr lang="es-CL" b="1" dirty="0"/>
              <a:t>GitHub</a:t>
            </a:r>
          </a:p>
          <a:p>
            <a:pPr lvl="1"/>
            <a:r>
              <a:rPr lang="es-CL" dirty="0"/>
              <a:t>Vincular ambos repositorios</a:t>
            </a:r>
          </a:p>
          <a:p>
            <a:pPr lvl="1"/>
            <a:r>
              <a:rPr lang="es-CL" dirty="0"/>
              <a:t>Crear un archivo llamado </a:t>
            </a:r>
            <a:r>
              <a:rPr lang="es-CL" b="1" dirty="0"/>
              <a:t>README.md</a:t>
            </a:r>
          </a:p>
          <a:p>
            <a:pPr lvl="1"/>
            <a:r>
              <a:rPr lang="es-CL" dirty="0"/>
              <a:t>Completar el siguiente archivo con tu información</a:t>
            </a:r>
          </a:p>
        </p:txBody>
      </p:sp>
    </p:spTree>
    <p:extLst>
      <p:ext uri="{BB962C8B-B14F-4D97-AF65-F5344CB8AC3E}">
        <p14:creationId xmlns:p14="http://schemas.microsoft.com/office/powerpoint/2010/main" val="1189434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¿Qué lenguajes conoces? (marca todos los que apliquen)</a:t>
            </a:r>
          </a:p>
          <a:p>
            <a:pPr lvl="1"/>
            <a:r>
              <a:rPr lang="es-CL" dirty="0"/>
              <a:t>JavaScript</a:t>
            </a:r>
          </a:p>
          <a:p>
            <a:pPr lvl="1"/>
            <a:r>
              <a:rPr lang="es-CL" dirty="0"/>
              <a:t>TypeScript</a:t>
            </a:r>
          </a:p>
          <a:p>
            <a:pPr lvl="1"/>
            <a:r>
              <a:rPr lang="es-CL" dirty="0"/>
              <a:t>C#</a:t>
            </a:r>
          </a:p>
          <a:p>
            <a:pPr lvl="1"/>
            <a:r>
              <a:rPr lang="es-CL" dirty="0"/>
              <a:t>Java</a:t>
            </a:r>
          </a:p>
          <a:p>
            <a:pPr lvl="1"/>
            <a:r>
              <a:rPr lang="es-CL" dirty="0"/>
              <a:t>Python</a:t>
            </a:r>
          </a:p>
          <a:p>
            <a:pPr lvl="1"/>
            <a:r>
              <a:rPr lang="es-CL" dirty="0"/>
              <a:t>Otro:</a:t>
            </a:r>
          </a:p>
        </p:txBody>
      </p:sp>
    </p:spTree>
    <p:extLst>
      <p:ext uri="{BB962C8B-B14F-4D97-AF65-F5344CB8AC3E}">
        <p14:creationId xmlns:p14="http://schemas.microsoft.com/office/powerpoint/2010/main" val="1871320594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F78075BE-4130-4D6A-B0EB-6397ED5E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D00FA7-25D8-06CE-695C-2E9001C3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" r="2" b="6208"/>
          <a:stretch>
            <a:fillRect/>
          </a:stretch>
        </p:blipFill>
        <p:spPr>
          <a:xfrm>
            <a:off x="800100" y="723899"/>
            <a:ext cx="10591800" cy="54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51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FA56B2-B2EA-A409-188B-367CE920E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CL" dirty="0"/>
              <a:t>Próxima clase</a:t>
            </a:r>
            <a:endParaRPr lang="es-C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413743E-8666-A0D3-9F7B-AA69F12F6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59590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99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Sección B: Conceptos Técnicos</a:t>
            </a:r>
          </a:p>
          <a:p>
            <a:r>
              <a:rPr lang="es-CL" dirty="0"/>
              <a:t>¿Conoces estos conceptos? (marca todos los que sepas explicar)</a:t>
            </a:r>
          </a:p>
          <a:p>
            <a:pPr lvl="1"/>
            <a:r>
              <a:rPr lang="es-CL" dirty="0"/>
              <a:t>Variable</a:t>
            </a:r>
          </a:p>
          <a:p>
            <a:pPr lvl="1"/>
            <a:r>
              <a:rPr lang="es-CL" dirty="0"/>
              <a:t>Función</a:t>
            </a:r>
          </a:p>
          <a:p>
            <a:pPr lvl="1"/>
            <a:r>
              <a:rPr lang="es-CL" dirty="0"/>
              <a:t>Bucle (For, While)</a:t>
            </a:r>
          </a:p>
          <a:p>
            <a:pPr lvl="1"/>
            <a:r>
              <a:rPr lang="es-CL" dirty="0"/>
              <a:t>Condicional (if/else)</a:t>
            </a:r>
          </a:p>
          <a:p>
            <a:pPr lvl="1"/>
            <a:r>
              <a:rPr lang="es-CL" dirty="0"/>
              <a:t>Array/Lista</a:t>
            </a:r>
          </a:p>
        </p:txBody>
      </p:sp>
    </p:spTree>
    <p:extLst>
      <p:ext uri="{BB962C8B-B14F-4D97-AF65-F5344CB8AC3E}">
        <p14:creationId xmlns:p14="http://schemas.microsoft.com/office/powerpoint/2010/main" val="34658356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¿Has trabajado con estas herramientas? (marca las que hayas usado)</a:t>
            </a:r>
          </a:p>
          <a:p>
            <a:pPr lvl="1"/>
            <a:r>
              <a:rPr lang="es-CL" dirty="0"/>
              <a:t>Git/GitHub</a:t>
            </a:r>
          </a:p>
          <a:p>
            <a:pPr lvl="1"/>
            <a:r>
              <a:rPr lang="es-CL" dirty="0"/>
              <a:t>Visual Studio Code</a:t>
            </a:r>
          </a:p>
          <a:p>
            <a:pPr lvl="1"/>
            <a:r>
              <a:rPr lang="es-CL" dirty="0"/>
              <a:t>Terminal/Línea de Comandos</a:t>
            </a:r>
          </a:p>
          <a:p>
            <a:pPr lvl="1"/>
            <a:r>
              <a:rPr lang="es-CL" dirty="0"/>
              <a:t>Windows PowerShell</a:t>
            </a:r>
          </a:p>
          <a:p>
            <a:pPr lvl="1"/>
            <a:r>
              <a:rPr lang="es-CL" dirty="0"/>
              <a:t>Ninguna</a:t>
            </a:r>
          </a:p>
        </p:txBody>
      </p:sp>
    </p:spTree>
    <p:extLst>
      <p:ext uri="{BB962C8B-B14F-4D97-AF65-F5344CB8AC3E}">
        <p14:creationId xmlns:p14="http://schemas.microsoft.com/office/powerpoint/2010/main" val="42792377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Sección C: Programación Orientada a Objetos</a:t>
            </a:r>
          </a:p>
          <a:p>
            <a:r>
              <a:rPr lang="es-CL" dirty="0"/>
              <a:t>¿Has escuchado hablar sobre la “Programación Orientada a Objetos”?</a:t>
            </a:r>
          </a:p>
          <a:p>
            <a:pPr lvl="1"/>
            <a:r>
              <a:rPr lang="es-CL" dirty="0"/>
              <a:t>Nunca</a:t>
            </a:r>
          </a:p>
          <a:p>
            <a:pPr lvl="1"/>
            <a:r>
              <a:rPr lang="es-CL" dirty="0"/>
              <a:t>He escuchado el término</a:t>
            </a:r>
          </a:p>
          <a:p>
            <a:pPr lvl="1"/>
            <a:r>
              <a:rPr lang="es-CL" dirty="0"/>
              <a:t>Conozco los conceptos básicos (clases, objetos, herencia)</a:t>
            </a:r>
          </a:p>
          <a:p>
            <a:pPr lvl="1"/>
            <a:r>
              <a:rPr lang="es-CL" dirty="0"/>
              <a:t>He programado usando POO</a:t>
            </a:r>
          </a:p>
        </p:txBody>
      </p:sp>
    </p:spTree>
    <p:extLst>
      <p:ext uri="{BB962C8B-B14F-4D97-AF65-F5344CB8AC3E}">
        <p14:creationId xmlns:p14="http://schemas.microsoft.com/office/powerpoint/2010/main" val="39714286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r>
              <a:rPr lang="es-CL" dirty="0"/>
              <a:t>¿Puedes explicar que es una clase?</a:t>
            </a:r>
          </a:p>
          <a:p>
            <a:pPr lvl="1"/>
            <a:r>
              <a:rPr lang="es-CL" dirty="0"/>
              <a:t>No tengo idea</a:t>
            </a:r>
          </a:p>
          <a:p>
            <a:pPr lvl="1"/>
            <a:r>
              <a:rPr lang="es-CL" dirty="0"/>
              <a:t>Una idea vaga</a:t>
            </a:r>
          </a:p>
          <a:p>
            <a:pPr lvl="1"/>
            <a:r>
              <a:rPr lang="es-CL" dirty="0"/>
              <a:t>Sí, puedo explicarlo básicamente</a:t>
            </a:r>
          </a:p>
          <a:p>
            <a:pPr lvl="1"/>
            <a:r>
              <a:rPr lang="es-CL" dirty="0"/>
              <a:t>Sí, domino el concepto</a:t>
            </a:r>
          </a:p>
        </p:txBody>
      </p:sp>
    </p:spTree>
    <p:extLst>
      <p:ext uri="{BB962C8B-B14F-4D97-AF65-F5344CB8AC3E}">
        <p14:creationId xmlns:p14="http://schemas.microsoft.com/office/powerpoint/2010/main" val="12897274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AF232-E357-F499-9CA3-30307F03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559052"/>
            <a:ext cx="10691265" cy="3739896"/>
          </a:xfrm>
        </p:spPr>
        <p:txBody>
          <a:bodyPr/>
          <a:lstStyle/>
          <a:p>
            <a:pPr marL="0" indent="0" algn="ctr">
              <a:buNone/>
            </a:pPr>
            <a:r>
              <a:rPr lang="es-CL" dirty="0"/>
              <a:t>Sección D: UML y Diseño de Software</a:t>
            </a:r>
          </a:p>
          <a:p>
            <a:r>
              <a:rPr lang="es-CL" dirty="0"/>
              <a:t>¿Conoces UML?</a:t>
            </a:r>
          </a:p>
          <a:p>
            <a:pPr lvl="1"/>
            <a:r>
              <a:rPr lang="es-CL" dirty="0"/>
              <a:t>Nada</a:t>
            </a:r>
          </a:p>
          <a:p>
            <a:pPr lvl="1"/>
            <a:r>
              <a:rPr lang="es-CL" dirty="0"/>
              <a:t>He oído hablar de él</a:t>
            </a:r>
          </a:p>
          <a:p>
            <a:pPr lvl="1"/>
            <a:r>
              <a:rPr lang="es-CL" dirty="0"/>
              <a:t>Conozco algunos diagramas (clases, secuencia)</a:t>
            </a:r>
          </a:p>
          <a:p>
            <a:pPr lvl="1"/>
            <a:r>
              <a:rPr lang="es-CL" dirty="0"/>
              <a:t>He usado UML en proyectos</a:t>
            </a:r>
          </a:p>
        </p:txBody>
      </p:sp>
    </p:spTree>
    <p:extLst>
      <p:ext uri="{BB962C8B-B14F-4D97-AF65-F5344CB8AC3E}">
        <p14:creationId xmlns:p14="http://schemas.microsoft.com/office/powerpoint/2010/main" val="16298552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Pizarra</Template>
  <TotalTime>285</TotalTime>
  <Words>1088</Words>
  <Application>Microsoft Office PowerPoint</Application>
  <PresentationFormat>Panorámica</PresentationFormat>
  <Paragraphs>139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Calisto MT</vt:lpstr>
      <vt:lpstr>Univers Condensed</vt:lpstr>
      <vt:lpstr>ChronicleVTI</vt:lpstr>
      <vt:lpstr>Taller de programación</vt:lpstr>
      <vt:lpstr>¿Qué veremos en este curso?</vt:lpstr>
      <vt:lpstr>Prueba de diagnostico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Introducción y Configuración de Git y GitHub</vt:lpstr>
      <vt:lpstr>Presentación de PowerPoint</vt:lpstr>
      <vt:lpstr>Linus Torvalds</vt:lpstr>
      <vt:lpstr>¿Qué es git?</vt:lpstr>
      <vt:lpstr>El problema (2005)</vt:lpstr>
      <vt:lpstr>La solución de Linus</vt:lpstr>
      <vt:lpstr>¿por qué se llama “git”?</vt:lpstr>
      <vt:lpstr>El resultado</vt:lpstr>
      <vt:lpstr>¿En que consiste?</vt:lpstr>
      <vt:lpstr>Presentación de PowerPoint</vt:lpstr>
      <vt:lpstr>Presentación de PowerPoint</vt:lpstr>
      <vt:lpstr>Presentación de PowerPoint</vt:lpstr>
      <vt:lpstr>Comandos básicos de git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Flujo de trabajo básico con git</vt:lpstr>
      <vt:lpstr>¿Qué es GitHub?</vt:lpstr>
      <vt:lpstr>La historia (2008)</vt:lpstr>
      <vt:lpstr>Solución</vt:lpstr>
      <vt:lpstr>¿QUÉ APORTA GITHUB?</vt:lpstr>
      <vt:lpstr>El impacto</vt:lpstr>
      <vt:lpstr>Como usar GitHub</vt:lpstr>
      <vt:lpstr>Presentación de PowerPoint</vt:lpstr>
      <vt:lpstr>TAREA</vt:lpstr>
      <vt:lpstr>Presentación de PowerPoint</vt:lpstr>
      <vt:lpstr>Próxima clase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programación</dc:title>
  <dc:creator>DIEGO MATIAS OBANDO AGUILERA</dc:creator>
  <cp:lastModifiedBy>DIEGO MATIAS OBANDO AGUILERA</cp:lastModifiedBy>
  <cp:revision>4</cp:revision>
  <dcterms:created xsi:type="dcterms:W3CDTF">2025-08-01T03:25:14Z</dcterms:created>
  <dcterms:modified xsi:type="dcterms:W3CDTF">2025-08-01T08:10:19Z</dcterms:modified>
</cp:coreProperties>
</file>