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79" r:id="rId6"/>
    <p:sldId id="280" r:id="rId7"/>
    <p:sldId id="281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4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1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2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9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0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9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1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1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8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8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3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9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3DC03A-00A1-E332-FC4E-C1D2B44F5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8656" y="914400"/>
            <a:ext cx="6236208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Repaso POO y UML (Evaluación Miércoles)</a:t>
            </a:r>
          </a:p>
        </p:txBody>
      </p:sp>
      <p:pic>
        <p:nvPicPr>
          <p:cNvPr id="14" name="Picture 3" descr="Una imagen borrosa&#10;&#10;Descripción generada automáticamente con confianza baja">
            <a:extLst>
              <a:ext uri="{FF2B5EF4-FFF2-40B4-BE49-F238E27FC236}">
                <a16:creationId xmlns:a16="http://schemas.microsoft.com/office/drawing/2014/main" id="{387C15F8-8B0A-BF35-A543-A2F12CE567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233" r="26906" b="-2"/>
          <a:stretch>
            <a:fillRect/>
          </a:stretch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F0321329-5CCE-0873-B355-32C81ACAD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8656" y="2221992"/>
            <a:ext cx="6236208" cy="394106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Unidad 01: </a:t>
            </a:r>
            <a:r>
              <a:rPr lang="en-US" b="1" i="0" dirty="0" err="1">
                <a:effectLst/>
              </a:rPr>
              <a:t>Introducción</a:t>
            </a:r>
            <a:r>
              <a:rPr lang="en-US" b="1" i="0" dirty="0">
                <a:effectLst/>
              </a:rPr>
              <a:t> a la POO</a:t>
            </a:r>
            <a:endParaRPr lang="en-US" b="0" i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Fecha</a:t>
            </a:r>
            <a:r>
              <a:rPr lang="en-US" b="0" i="0" dirty="0">
                <a:effectLst/>
              </a:rPr>
              <a:t>: Lunes 25 de Agosto, 2025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Horario</a:t>
            </a:r>
            <a:r>
              <a:rPr lang="en-US" b="0" i="0" dirty="0">
                <a:effectLst/>
              </a:rPr>
              <a:t>: 10:50 - 13:30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Docente</a:t>
            </a:r>
            <a:r>
              <a:rPr lang="en-US" b="0" i="0" dirty="0">
                <a:effectLst/>
              </a:rPr>
              <a:t>: Diego Obando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0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0ABD83-ADF2-2579-A2A7-71ADBD29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/>
              <a:t>🎯 Tipos de Conectores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6D268388-5427-EF87-68A5-851A12EB3C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4088" y="2387600"/>
            <a:ext cx="3799763" cy="376732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en-US" altLang="es-CL" b="1" dirty="0" err="1">
                <a:latin typeface="+mn-lt"/>
              </a:rPr>
              <a:t>Asociación</a:t>
            </a:r>
            <a:r>
              <a:rPr lang="en-US" altLang="es-CL" dirty="0">
                <a:latin typeface="+mn-lt"/>
              </a:rPr>
              <a:t> (Association): --&gt;</a:t>
            </a:r>
          </a:p>
          <a:p>
            <a:pPr marL="342900" marR="0" lvl="0" indent="-342900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altLang="es-CL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-apple-system"/>
              </a:rPr>
              <a:t>Significado:</a:t>
            </a:r>
            <a:r>
              <a:rPr lang="es-ES" b="0" i="0" dirty="0">
                <a:effectLst/>
                <a:latin typeface="-apple-system"/>
              </a:rPr>
              <a:t> "Persona TIENE/USA un Teléfono"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-apple-system"/>
              </a:rPr>
              <a:t>Uso:</a:t>
            </a:r>
            <a:r>
              <a:rPr lang="es-ES" b="0" i="0" dirty="0">
                <a:effectLst/>
                <a:latin typeface="-apple-system"/>
              </a:rPr>
              <a:t> Relación general entre clases</a:t>
            </a:r>
          </a:p>
          <a:p>
            <a:pPr marL="0" marR="0" lvl="0" indent="0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s-CL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F9083E57-8849-87B2-57E2-122EF84F5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3" r="2" b="2"/>
          <a:stretch>
            <a:fillRect/>
          </a:stretch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0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0ABD83-ADF2-2579-A2A7-71ADBD29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🎯 Tipos de Conectores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6D268388-5427-EF87-68A5-851A12EB3C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4088" y="2231136"/>
            <a:ext cx="5195889" cy="393192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en-US" altLang="es-CL" b="1" dirty="0" err="1">
                <a:latin typeface="+mn-lt"/>
              </a:rPr>
              <a:t>Composición</a:t>
            </a:r>
            <a:r>
              <a:rPr lang="en-US" altLang="es-CL" dirty="0">
                <a:latin typeface="+mn-lt"/>
              </a:rPr>
              <a:t> (Composition): *--</a:t>
            </a:r>
          </a:p>
          <a:p>
            <a:pPr marL="0" marR="0" lvl="0" indent="0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s-CL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-apple-system"/>
              </a:rPr>
              <a:t>Significado:</a:t>
            </a:r>
            <a:r>
              <a:rPr lang="es-ES" b="0" i="0" dirty="0">
                <a:effectLst/>
                <a:latin typeface="-apple-system"/>
              </a:rPr>
              <a:t> "Casa ESTÁ COMPUESTA de Habitaciones"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-apple-system"/>
              </a:rPr>
              <a:t>Uso:</a:t>
            </a:r>
            <a:r>
              <a:rPr lang="es-ES" b="0" i="0" dirty="0">
                <a:effectLst/>
                <a:latin typeface="-apple-system"/>
              </a:rPr>
              <a:t> Relación fuerte - si se destruye Casa, se destruyen las Habitaciones</a:t>
            </a:r>
          </a:p>
          <a:p>
            <a:pPr marL="0" marR="0" lvl="0" indent="0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s-CL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02115F9E-F1E2-D18C-314B-DA9D3F524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5" r="3192" b="-1"/>
          <a:stretch>
            <a:fillRect/>
          </a:stretch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75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0ABD83-ADF2-2579-A2A7-71ADBD29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🎯 Tipos de Conectores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6D268388-5427-EF87-68A5-851A12EB3C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4088" y="2231136"/>
            <a:ext cx="5195889" cy="393192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en-US" altLang="es-CL" b="1" dirty="0" err="1">
                <a:latin typeface="+mn-lt"/>
              </a:rPr>
              <a:t>Agregación</a:t>
            </a:r>
            <a:r>
              <a:rPr lang="en-US" altLang="es-CL" dirty="0">
                <a:latin typeface="+mn-lt"/>
              </a:rPr>
              <a:t> (Aggregation): o--</a:t>
            </a:r>
          </a:p>
          <a:p>
            <a:pPr marL="0" marR="0" lvl="0" indent="0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s-CL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-apple-system"/>
              </a:rPr>
              <a:t>Significado:</a:t>
            </a:r>
            <a:r>
              <a:rPr lang="es-ES" b="0" i="0" dirty="0">
                <a:effectLst/>
                <a:latin typeface="-apple-system"/>
              </a:rPr>
              <a:t> "Equipo TIENE Jugadores"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-apple-system"/>
              </a:rPr>
              <a:t>Uso:</a:t>
            </a:r>
            <a:r>
              <a:rPr lang="es-ES" b="0" i="0" dirty="0">
                <a:effectLst/>
                <a:latin typeface="-apple-system"/>
              </a:rPr>
              <a:t> Relación débil - Jugadores pueden existir sin el Equipo</a:t>
            </a:r>
          </a:p>
          <a:p>
            <a:pPr marL="0" marR="0" lvl="0" indent="0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s-CL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36D253B2-B915-45DD-1CF5-0E9B697A9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" r="9114"/>
          <a:stretch>
            <a:fillRect/>
          </a:stretch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0ABD83-ADF2-2579-A2A7-71ADBD29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🎯 Tipos de Conectores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6D268388-5427-EF87-68A5-851A12EB3C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4088" y="2231136"/>
            <a:ext cx="5195889" cy="393192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lang="en-US" altLang="es-CL" b="1" dirty="0" err="1">
                <a:latin typeface="+mn-lt"/>
              </a:rPr>
              <a:t>Dependencia</a:t>
            </a:r>
            <a:r>
              <a:rPr lang="en-US" altLang="es-CL" b="1" dirty="0">
                <a:latin typeface="+mn-lt"/>
              </a:rPr>
              <a:t> (Dependency): ..&gt;</a:t>
            </a:r>
          </a:p>
          <a:p>
            <a:pPr marL="0" indent="0" eaLnBrk="1" hangingPunct="1">
              <a:spcBef>
                <a:spcPts val="1000"/>
              </a:spcBef>
              <a:buNone/>
            </a:pPr>
            <a:endParaRPr lang="en-US" altLang="es-CL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b="1" i="0">
                <a:effectLst/>
                <a:latin typeface="-apple-system"/>
              </a:rPr>
              <a:t>Significado:</a:t>
            </a:r>
            <a:r>
              <a:rPr lang="es-ES" b="0" i="0">
                <a:effectLst/>
                <a:latin typeface="-apple-system"/>
              </a:rPr>
              <a:t> "Pedido DEPENDE/USA Email temporalmente"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i="0">
                <a:effectLst/>
                <a:latin typeface="-apple-system"/>
              </a:rPr>
              <a:t>Uso:</a:t>
            </a:r>
            <a:r>
              <a:rPr lang="es-ES" b="0" i="0">
                <a:effectLst/>
                <a:latin typeface="-apple-system"/>
              </a:rPr>
              <a:t> Una clase usa otra sin tener una relación permanente</a:t>
            </a:r>
          </a:p>
          <a:p>
            <a:pPr marL="0" marR="0" lvl="0" indent="0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s-CL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F7983D06-2EDB-842F-BB7F-D56239E76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6" b="-2"/>
          <a:stretch>
            <a:fillRect/>
          </a:stretch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34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4613A-5FD9-AA28-0A3D-D402FEB84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/>
              <a:t>📊 Cardinalidad / Multiplicidad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661D6F-8BF0-8668-E880-9A1708DD2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24" y="4914199"/>
            <a:ext cx="2703583" cy="9654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b="0" i="0">
                <a:effectLst/>
              </a:rPr>
              <a:t>La cardinalidad indica </a:t>
            </a:r>
            <a:r>
              <a:rPr lang="en-US" sz="1500" b="1" i="0">
                <a:effectLst/>
              </a:rPr>
              <a:t>cuántos objetos</a:t>
            </a:r>
            <a:r>
              <a:rPr lang="en-US" sz="1500" b="0" i="0">
                <a:effectLst/>
              </a:rPr>
              <a:t> pueden participar en una relación:</a:t>
            </a:r>
            <a:endParaRPr lang="en-US" sz="1500"/>
          </a:p>
        </p:txBody>
      </p: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5EB169C2-0533-ACED-7BCA-C6E5372C3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030760"/>
            <a:ext cx="7353299" cy="279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39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070137-0799-8007-607D-B0EDB9F0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5"/>
            <a:ext cx="3076032" cy="2529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🎨 </a:t>
            </a:r>
            <a:r>
              <a:rPr lang="en-US" sz="3400" dirty="0" err="1"/>
              <a:t>Ejemplo</a:t>
            </a:r>
            <a:r>
              <a:rPr lang="en-US" sz="3400" dirty="0"/>
              <a:t> </a:t>
            </a:r>
            <a:r>
              <a:rPr lang="en-US" sz="3400" dirty="0" err="1"/>
              <a:t>Completo</a:t>
            </a:r>
            <a:r>
              <a:rPr lang="en-US" sz="3400" dirty="0"/>
              <a:t> con </a:t>
            </a:r>
            <a:r>
              <a:rPr lang="en-US" sz="3400" dirty="0" err="1"/>
              <a:t>Cardinalidad</a:t>
            </a:r>
            <a:br>
              <a:rPr lang="en-US" sz="3400" dirty="0"/>
            </a:br>
            <a:endParaRPr lang="en-US" sz="3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1D759160-6D80-5812-7508-EBF929E01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0" y="744414"/>
            <a:ext cx="4718761" cy="54102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E637E26-0EA1-22C4-5C1B-73AA7297AD06}"/>
              </a:ext>
            </a:extLst>
          </p:cNvPr>
          <p:cNvSpPr txBox="1"/>
          <p:nvPr/>
        </p:nvSpPr>
        <p:spPr>
          <a:xfrm>
            <a:off x="526626" y="4050760"/>
            <a:ext cx="5903860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i="0" dirty="0">
                <a:solidFill>
                  <a:srgbClr val="1F2328"/>
                </a:solidFill>
                <a:effectLst/>
                <a:latin typeface="-apple-system"/>
              </a:rPr>
              <a:t>Interpretación: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1F2328"/>
                </a:solidFill>
                <a:effectLst/>
                <a:latin typeface="-apple-system"/>
              </a:rPr>
              <a:t>1 Cliente tiene exactamente 1 Carrito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1F2328"/>
                </a:solidFill>
                <a:effectLst/>
                <a:latin typeface="-apple-system"/>
              </a:rPr>
              <a:t>1 Cliente puede realizar muchos (0 o más) Pedidos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1F2328"/>
                </a:solidFill>
                <a:effectLst/>
                <a:latin typeface="-apple-system"/>
              </a:rPr>
              <a:t>1 Carrito puede contener muchos (0 o más) Productos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1F2328"/>
                </a:solidFill>
                <a:effectLst/>
                <a:latin typeface="-apple-system"/>
              </a:rPr>
              <a:t>1 Pedido debe incluir al menos 1 Producto (1 o más)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54265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A3852D-2E7C-E4B1-B9F3-0549BDF0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/>
              <a:t>💡 Anotaciones Especiales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08A742-391E-0813-D3EF-12E0E55ED7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9624" y="4914199"/>
            <a:ext cx="2913908" cy="96544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eaLnBrk="1" fontAlgn="base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s-CL" sz="1800" b="1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Clases</a:t>
            </a:r>
            <a:r>
              <a:rPr kumimoji="0" lang="en-US" altLang="es-CL" sz="18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s-CL" sz="1800" b="1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Abstractas</a:t>
            </a:r>
            <a:r>
              <a:rPr kumimoji="0" lang="en-US" altLang="es-CL" sz="18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:</a:t>
            </a:r>
            <a:r>
              <a:rPr kumimoji="0" lang="en-US" altLang="es-CL" sz="1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&lt;&lt;Abstract&gt;&gt;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8319BE53-54FB-DA76-E707-089C86EDF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056" y="723901"/>
            <a:ext cx="4914386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9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A3852D-2E7C-E4B1-B9F3-0549BDF0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/>
              <a:t>💡 Anotaciones Especiales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08A742-391E-0813-D3EF-12E0E55ED7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9624" y="4914199"/>
            <a:ext cx="2703583" cy="96544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s-CL" sz="18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Interfaces: &lt;&lt;Interface&gt;&gt;</a:t>
            </a:r>
            <a:endParaRPr kumimoji="0" lang="en-US" altLang="es-CL" sz="1800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1EECACBC-F254-E7F8-30B1-440108CE4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41" y="723901"/>
            <a:ext cx="5363017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4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6E4910-8925-95FF-D755-965DF690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🔥 Ejercicios Prácticos de Repaso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Imagen que contiene firmar, objeto, señal, calle&#10;&#10;Descripción generada automáticamente">
            <a:extLst>
              <a:ext uri="{FF2B5EF4-FFF2-40B4-BE49-F238E27FC236}">
                <a16:creationId xmlns:a16="http://schemas.microsoft.com/office/drawing/2014/main" id="{19965DCA-8106-6CF5-0FD6-9C68A2843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49" y="723901"/>
            <a:ext cx="5410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88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387D3-0B39-74FC-F785-78B188B3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📖 Ejercicio 1: Sistema de Biblioteca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E5E619-5365-5B82-8353-311492382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Enunciado: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 Diseña un sistema para una biblioteca que permita gestionar libros y préstamos.</a:t>
            </a:r>
          </a:p>
          <a:p>
            <a:pPr marL="0" indent="0">
              <a:buNone/>
            </a:pPr>
            <a:endParaRPr lang="es-ES" dirty="0">
              <a:solidFill>
                <a:srgbClr val="1F2328"/>
              </a:solidFill>
              <a:latin typeface="-apple-system"/>
            </a:endParaRPr>
          </a:p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Requisitos: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Un </a:t>
            </a: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Libro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 tiene título, autor, ISBN y está disponible o prestado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Un </a:t>
            </a: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Usuario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 tiene nombre, email y puede tener múltiples préstamos activos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Un </a:t>
            </a: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Préstamo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 relaciona un libro con un usuario, tiene fecha de préstamo y devolución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Los usuarios pueden ser </a:t>
            </a: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Estudiantes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 (con carrera) o </a:t>
            </a: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Profesores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 (con departamento)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5387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C6AFC7-E912-7F05-C77B-D20376C0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992" y="719453"/>
            <a:ext cx="3676397" cy="30707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📚 Repaso Teórico</a:t>
            </a:r>
          </a:p>
        </p:txBody>
      </p:sp>
      <p:pic>
        <p:nvPicPr>
          <p:cNvPr id="5" name="Marcador de contenido 4" descr="Imagen que contiene firmar, objeto, señal, calle&#10;&#10;Descripción generada automáticamente">
            <a:extLst>
              <a:ext uri="{FF2B5EF4-FFF2-40B4-BE49-F238E27FC236}">
                <a16:creationId xmlns:a16="http://schemas.microsoft.com/office/drawing/2014/main" id="{D7695254-9955-A7DF-C507-E0223A844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99" y="719453"/>
            <a:ext cx="5528361" cy="5528361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5769" y="4053540"/>
            <a:ext cx="9144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959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32A4F32D-E50B-7D93-E2E2-F5F02B29D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05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1CA27-33B4-2A97-193B-EB5B34E1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🎓 Ejercicio 2: Gestión de Cursos Académicos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60E7A6-5587-7E74-4A34-8E2BEC260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Enunciado: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 Desarrolla un sistema para gestionar cursos en una institución educativa.</a:t>
            </a:r>
          </a:p>
          <a:p>
            <a:pPr marL="0" indent="0">
              <a:buNone/>
            </a:pPr>
            <a:endParaRPr lang="es-ES" dirty="0">
              <a:solidFill>
                <a:srgbClr val="1F2328"/>
              </a:solidFill>
              <a:latin typeface="-apple-system"/>
            </a:endParaRPr>
          </a:p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Requisitos: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Un </a:t>
            </a: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Curso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 tiene nombre, código, créditos y cupo máximo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Un </a:t>
            </a: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Estudiante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 tiene matrícula, nombre, carrera y puede inscribirse en múltiples cursos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Un </a:t>
            </a: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Profesor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 tiene código, nombre, especialidad y puede dictar múltiples cursos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Una </a:t>
            </a: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Inscripción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 relaciona un estudiante con un curso, tiene fecha y nota final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82616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C4AE2B2D-617A-0B76-6D6A-7719A2C60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56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028B0-EC3D-CE20-346C-9F986552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🛒 Ejercicio 3: Tienda Online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F080B4-C591-1468-A8F3-DA4751EEC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Enunciado: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 Crea un sistema básico para una tienda online que permita gestionar productos, clientes y pedidos.</a:t>
            </a:r>
          </a:p>
          <a:p>
            <a:pPr marL="0" indent="0">
              <a:buNone/>
            </a:pPr>
            <a:endParaRPr lang="es-ES" dirty="0">
              <a:solidFill>
                <a:srgbClr val="1F2328"/>
              </a:solidFill>
              <a:latin typeface="-apple-system"/>
            </a:endParaRPr>
          </a:p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Requisitos: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Un </a:t>
            </a: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Producto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 tiene código, nombre, precio y stock disponible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Un </a:t>
            </a: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Cliente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 tiene id, nombre, email y dirección de envío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Un </a:t>
            </a: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Carrito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 pertenece a un cliente y puede contener múltiples productos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Un </a:t>
            </a: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Pedido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 se genera desde un carrito, tiene fecha, total y estado de entrega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66902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B5AF2FD2-655B-95F9-4F27-25CA2415F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88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9F94B-401D-829D-F831-98A382EE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🚗 Ejercicio 4: Sistema de Vehículos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A82014-0083-B6A5-2F02-4DD76C71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Enunciado: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 Desarrolla un sistema para una empresa de alquiler de vehículos.</a:t>
            </a:r>
          </a:p>
          <a:p>
            <a:pPr marL="0" indent="0">
              <a:buNone/>
            </a:pPr>
            <a:endParaRPr lang="es-ES" dirty="0">
              <a:solidFill>
                <a:srgbClr val="1F2328"/>
              </a:solidFill>
              <a:latin typeface="-apple-system"/>
            </a:endParaRPr>
          </a:p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Requisitos: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Vehículo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 es una clase abstracta con marca, modelo, año y tarifa diaria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Auto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 y </a:t>
            </a: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Moto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 heredan de Vehículo, cada uno con características específicas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Un </a:t>
            </a: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Conductor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 tiene licencia, nombre, experiencia y puede alquilar vehículos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Un </a:t>
            </a: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Alquiler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 relaciona un conductor con un vehículo, tiene fechas y costo total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01568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0E25F979-47F3-4C30-C082-2ECA99E07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2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47F8A2-7C97-0FA0-47D6-28FCE7D1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23" y="2109493"/>
            <a:ext cx="4265763" cy="1441776"/>
          </a:xfrm>
        </p:spPr>
        <p:txBody>
          <a:bodyPr anchor="t">
            <a:normAutofit/>
          </a:bodyPr>
          <a:lstStyle/>
          <a:p>
            <a:r>
              <a:rPr lang="es-ES"/>
              <a:t>Los 4 Pilares de la POO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5F9966-950C-B2EE-ADC5-973CD4201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353" y="2200490"/>
            <a:ext cx="5269831" cy="344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i="0" dirty="0">
                <a:effectLst/>
                <a:latin typeface="-apple-system"/>
              </a:rPr>
              <a:t>1. Abstracción:</a:t>
            </a:r>
            <a:r>
              <a:rPr lang="es-ES" b="0" i="0" dirty="0">
                <a:effectLst/>
                <a:latin typeface="-apple-system"/>
              </a:rPr>
              <a:t> Simplificar la realidad, enfocándose en lo esencial</a:t>
            </a:r>
            <a:br>
              <a:rPr lang="es-ES" dirty="0"/>
            </a:br>
            <a:r>
              <a:rPr lang="es-ES" b="1" i="0" dirty="0">
                <a:effectLst/>
                <a:latin typeface="-apple-system"/>
              </a:rPr>
              <a:t>2. Encapsulamiento:</a:t>
            </a:r>
            <a:r>
              <a:rPr lang="es-ES" b="0" i="0" dirty="0">
                <a:effectLst/>
                <a:latin typeface="-apple-system"/>
              </a:rPr>
              <a:t> Ocultar detalles internos, exponer solo lo necesario</a:t>
            </a:r>
            <a:br>
              <a:rPr lang="es-ES" dirty="0"/>
            </a:br>
            <a:r>
              <a:rPr lang="es-ES" b="1" i="0" dirty="0">
                <a:effectLst/>
                <a:latin typeface="-apple-system"/>
              </a:rPr>
              <a:t>3. Herencia:</a:t>
            </a:r>
            <a:r>
              <a:rPr lang="es-ES" b="0" i="0" dirty="0">
                <a:effectLst/>
                <a:latin typeface="-apple-system"/>
              </a:rPr>
              <a:t> Reutilizar código, crear jerarquías de clases</a:t>
            </a:r>
            <a:br>
              <a:rPr lang="es-ES" dirty="0"/>
            </a:br>
            <a:r>
              <a:rPr lang="es-ES" b="1" i="0" dirty="0">
                <a:effectLst/>
                <a:latin typeface="-apple-system"/>
              </a:rPr>
              <a:t>4. Polimorfismo:</a:t>
            </a:r>
            <a:r>
              <a:rPr lang="es-ES" b="0" i="0" dirty="0">
                <a:effectLst/>
                <a:latin typeface="-apple-system"/>
              </a:rPr>
              <a:t> Un mismo método puede comportarse diferente según la clase</a:t>
            </a:r>
            <a:endParaRPr lang="es-CL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F0A063-5253-8DF5-3B7B-12FE09670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0816" y="3764346"/>
            <a:ext cx="402336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76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7C42FC-EB80-74A4-B6D0-A43C629B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23" y="2109493"/>
            <a:ext cx="4265763" cy="144177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CL" sz="3100"/>
              <a:t>Elementos de Diagramas UML</a:t>
            </a:r>
            <a:br>
              <a:rPr lang="es-CL" sz="3100"/>
            </a:br>
            <a:endParaRPr lang="es-CL" sz="310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CC5D3FA-7C08-3E95-7B77-8875985C9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353" y="2200490"/>
            <a:ext cx="5269831" cy="344539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i="0">
                <a:effectLst/>
                <a:latin typeface="-apple-system"/>
              </a:rPr>
              <a:t>Clases:</a:t>
            </a:r>
            <a:r>
              <a:rPr lang="es-ES" b="0" i="0">
                <a:effectLst/>
                <a:latin typeface="-apple-system"/>
              </a:rPr>
              <a:t> Rectángulos con nombre, atributos y métodos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i="0">
                <a:effectLst/>
                <a:latin typeface="-apple-system"/>
              </a:rPr>
              <a:t>Herencia:</a:t>
            </a:r>
            <a:r>
              <a:rPr lang="es-ES" b="0" i="0">
                <a:effectLst/>
                <a:latin typeface="-apple-system"/>
              </a:rPr>
              <a:t> Flecha con triángulo vacío (▷)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i="0">
                <a:effectLst/>
                <a:latin typeface="-apple-system"/>
              </a:rPr>
              <a:t>Asociación:</a:t>
            </a:r>
            <a:r>
              <a:rPr lang="es-ES" b="0" i="0">
                <a:effectLst/>
                <a:latin typeface="-apple-system"/>
              </a:rPr>
              <a:t> Línea simple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i="0">
                <a:effectLst/>
                <a:latin typeface="-apple-system"/>
              </a:rPr>
              <a:t>Multiplicidad:</a:t>
            </a:r>
            <a:r>
              <a:rPr lang="es-ES" b="0" i="0">
                <a:effectLst/>
                <a:latin typeface="-apple-system"/>
              </a:rPr>
              <a:t> 1, </a:t>
            </a:r>
            <a:r>
              <a:rPr lang="es-ES" b="0" i="1">
                <a:effectLst/>
                <a:latin typeface="-apple-system"/>
              </a:rPr>
              <a:t>, 0..1, 1..</a:t>
            </a:r>
            <a:endParaRPr lang="es-ES" b="0" i="0">
              <a:effectLst/>
              <a:latin typeface="-apple-system"/>
            </a:endParaRPr>
          </a:p>
          <a:p>
            <a:endParaRPr lang="es-CL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F0A063-5253-8DF5-3B7B-12FE09670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0816" y="3764346"/>
            <a:ext cx="402336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4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6B044-5126-40F3-44F9-38D19927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📝 Puntos Clave para la Evaluación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786A6D-CA77-E829-A9FA-FE29FA17C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✅ </a:t>
            </a:r>
            <a:r>
              <a:rPr lang="es-ES" b="1" i="0" dirty="0" err="1">
                <a:solidFill>
                  <a:srgbClr val="1F2328"/>
                </a:solidFill>
                <a:effectLst/>
                <a:latin typeface="-apple-system"/>
              </a:rPr>
              <a:t>Checklist</a:t>
            </a: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 de Repaso</a:t>
            </a:r>
          </a:p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Diagramas UML:</a:t>
            </a:r>
            <a:endParaRPr lang="es-E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 Identificar clases, atributos y métodos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 Reconocer tipos de relaciones (herencia, asociación)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 Interpretar multiplicidad (1, *, 0..1,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 Diferenciar clases abstractas de concretas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8741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6B044-5126-40F3-44F9-38D19927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📝 Puntos Clave para la Evaluación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786A6D-CA77-E829-A9FA-FE29FA17C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Código TypeScript: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 Crear clases con constructor y métodos</a:t>
            </a:r>
          </a:p>
          <a:p>
            <a:r>
              <a:rPr lang="es-ES" dirty="0"/>
              <a:t> Implementar herencia con </a:t>
            </a:r>
            <a:r>
              <a:rPr lang="es-ES" dirty="0" err="1"/>
              <a:t>extends</a:t>
            </a:r>
            <a:r>
              <a:rPr lang="es-ES" dirty="0"/>
              <a:t> y super</a:t>
            </a:r>
          </a:p>
          <a:p>
            <a:r>
              <a:rPr lang="es-ES" dirty="0"/>
              <a:t> Usar modificadores de acceso (</a:t>
            </a:r>
            <a:r>
              <a:rPr lang="es-ES" dirty="0" err="1"/>
              <a:t>private</a:t>
            </a:r>
            <a:r>
              <a:rPr lang="es-ES" dirty="0"/>
              <a:t>, </a:t>
            </a:r>
            <a:r>
              <a:rPr lang="es-ES" dirty="0" err="1"/>
              <a:t>protected</a:t>
            </a:r>
            <a:r>
              <a:rPr lang="es-ES" dirty="0"/>
              <a:t>, </a:t>
            </a:r>
            <a:r>
              <a:rPr lang="es-ES" dirty="0" err="1"/>
              <a:t>public</a:t>
            </a:r>
            <a:r>
              <a:rPr lang="es-ES" dirty="0"/>
              <a:t>)</a:t>
            </a:r>
          </a:p>
          <a:p>
            <a:r>
              <a:rPr lang="es-ES" dirty="0"/>
              <a:t> Aplicar polimorfismo y métodos abstractos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8501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6B044-5126-40F3-44F9-38D19927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📝 Puntos Clave para la Evaluación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786A6D-CA77-E829-A9FA-FE29FA17C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Conceptos POO:</a:t>
            </a:r>
          </a:p>
          <a:p>
            <a:pPr marL="0" indent="0">
              <a:buNone/>
            </a:pPr>
            <a:endParaRPr lang="es-ES" b="1" dirty="0"/>
          </a:p>
          <a:p>
            <a:r>
              <a:rPr lang="es-ES" dirty="0"/>
              <a:t> Explicar abstracción, encapsulamiento, herencia, polimorfismo</a:t>
            </a:r>
          </a:p>
          <a:p>
            <a:r>
              <a:rPr lang="es-ES" dirty="0"/>
              <a:t> Identificar estos pilares en código existente</a:t>
            </a:r>
          </a:p>
          <a:p>
            <a:r>
              <a:rPr lang="es-ES" dirty="0"/>
              <a:t> Proponer mejoras usando principios POO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126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FD312-84ED-2167-6ABD-263EC54F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992" y="719453"/>
            <a:ext cx="3676397" cy="30707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🔗 Conectores y Relaciones en UML</a:t>
            </a:r>
          </a:p>
        </p:txBody>
      </p:sp>
      <p:pic>
        <p:nvPicPr>
          <p:cNvPr id="5" name="Marcador de contenido 4" descr="Imagen que contiene firmar, objeto, señal, calle&#10;&#10;Descripción generada automáticamente">
            <a:extLst>
              <a:ext uri="{FF2B5EF4-FFF2-40B4-BE49-F238E27FC236}">
                <a16:creationId xmlns:a16="http://schemas.microsoft.com/office/drawing/2014/main" id="{063D2A88-6EFA-1B02-FB99-7E50D7B15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99" y="719453"/>
            <a:ext cx="5528361" cy="552836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5769" y="4053540"/>
            <a:ext cx="9144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73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0ABD83-ADF2-2579-A2A7-71ADBD29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/>
              <a:t>🎯 Tipos de Conectores</a:t>
            </a:r>
          </a:p>
        </p:txBody>
      </p:sp>
      <p:cxnSp>
        <p:nvCxnSpPr>
          <p:cNvPr id="34" name="Straight Connector 28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6D268388-5427-EF87-68A5-851A12EB3C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4088" y="2387600"/>
            <a:ext cx="3799763" cy="376732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</a:pPr>
            <a:r>
              <a:rPr kumimoji="0" lang="en-US" altLang="es-CL" b="1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Herencia</a:t>
            </a:r>
            <a:r>
              <a:rPr kumimoji="0" lang="en-US" altLang="es-CL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(Inheritance):</a:t>
            </a:r>
            <a:r>
              <a:rPr kumimoji="0" lang="en-US" altLang="es-CL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&lt;|-- </a:t>
            </a:r>
          </a:p>
          <a:p>
            <a:pPr marL="342900" marR="0" lvl="0" indent="-342900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altLang="es-CL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-apple-system"/>
              </a:rPr>
              <a:t>Significado:</a:t>
            </a:r>
            <a:r>
              <a:rPr lang="es-ES" b="0" i="0" dirty="0">
                <a:effectLst/>
                <a:latin typeface="-apple-system"/>
              </a:rPr>
              <a:t> "Perro ES UN Animal", "Gato ES UN Animal"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-apple-system"/>
              </a:rPr>
              <a:t>Uso:</a:t>
            </a:r>
            <a:r>
              <a:rPr lang="es-ES" b="0" i="0" dirty="0">
                <a:effectLst/>
                <a:latin typeface="-apple-system"/>
              </a:rPr>
              <a:t> Cuando una clase hereda de otra (</a:t>
            </a:r>
            <a:r>
              <a:rPr lang="es-ES" b="0" i="0" dirty="0" err="1">
                <a:effectLst/>
                <a:latin typeface="-apple-system"/>
              </a:rPr>
              <a:t>extends</a:t>
            </a:r>
            <a:r>
              <a:rPr lang="es-ES" b="0" i="0" dirty="0">
                <a:effectLst/>
                <a:latin typeface="-apple-system"/>
              </a:rPr>
              <a:t>)</a:t>
            </a:r>
          </a:p>
          <a:p>
            <a:pPr marL="0" marR="0" lvl="0" indent="0" eaLnBrk="1" fontAlgn="base" hangingPunct="1">
              <a:spcBef>
                <a:spcPts val="1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s-CL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0DF79A6A-6190-5260-D59E-DE6393666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3" r="7664"/>
          <a:stretch>
            <a:fillRect/>
          </a:stretch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1362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797</Words>
  <Application>Microsoft Office PowerPoint</Application>
  <PresentationFormat>Panorámica</PresentationFormat>
  <Paragraphs>104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-apple-system</vt:lpstr>
      <vt:lpstr>Arial</vt:lpstr>
      <vt:lpstr>Bierstadt</vt:lpstr>
      <vt:lpstr>Calisto MT</vt:lpstr>
      <vt:lpstr>Univers Condensed</vt:lpstr>
      <vt:lpstr>ChronicleVTI</vt:lpstr>
      <vt:lpstr>Repaso POO y UML (Evaluación Miércoles)</vt:lpstr>
      <vt:lpstr>📚 Repaso Teórico</vt:lpstr>
      <vt:lpstr>Los 4 Pilares de la POO</vt:lpstr>
      <vt:lpstr>Elementos de Diagramas UML </vt:lpstr>
      <vt:lpstr>📝 Puntos Clave para la Evaluación</vt:lpstr>
      <vt:lpstr>📝 Puntos Clave para la Evaluación</vt:lpstr>
      <vt:lpstr>📝 Puntos Clave para la Evaluación</vt:lpstr>
      <vt:lpstr>🔗 Conectores y Relaciones en UML</vt:lpstr>
      <vt:lpstr>🎯 Tipos de Conectores</vt:lpstr>
      <vt:lpstr>🎯 Tipos de Conectores</vt:lpstr>
      <vt:lpstr>🎯 Tipos de Conectores</vt:lpstr>
      <vt:lpstr>🎯 Tipos de Conectores</vt:lpstr>
      <vt:lpstr>🎯 Tipos de Conectores</vt:lpstr>
      <vt:lpstr>📊 Cardinalidad / Multiplicidad</vt:lpstr>
      <vt:lpstr>🎨 Ejemplo Completo con Cardinalidad </vt:lpstr>
      <vt:lpstr>💡 Anotaciones Especiales</vt:lpstr>
      <vt:lpstr>💡 Anotaciones Especiales</vt:lpstr>
      <vt:lpstr>🔥 Ejercicios Prácticos de Repaso</vt:lpstr>
      <vt:lpstr>📖 Ejercicio 1: Sistema de Biblioteca</vt:lpstr>
      <vt:lpstr>Presentación de PowerPoint</vt:lpstr>
      <vt:lpstr>🎓 Ejercicio 2: Gestión de Cursos Académicos</vt:lpstr>
      <vt:lpstr>Presentación de PowerPoint</vt:lpstr>
      <vt:lpstr>🛒 Ejercicio 3: Tienda Online</vt:lpstr>
      <vt:lpstr>Presentación de PowerPoint</vt:lpstr>
      <vt:lpstr>🚗 Ejercicio 4: Sistema de Vehículos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Repaso POO y UML (Evaluación Miércoles)</dc:title>
  <dc:creator>DIEGO MATIAS OBANDO AGUILERA</dc:creator>
  <cp:lastModifiedBy>DIEGO MATIAS OBANDO AGUILERA</cp:lastModifiedBy>
  <cp:revision>4</cp:revision>
  <dcterms:created xsi:type="dcterms:W3CDTF">2025-08-25T00:29:54Z</dcterms:created>
  <dcterms:modified xsi:type="dcterms:W3CDTF">2025-08-25T01:00:46Z</dcterms:modified>
</cp:coreProperties>
</file>