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D2538-A3FB-984D-A518-E74CF7C8C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9B5429-2E00-173B-655F-BB5CE0D15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8F087-B824-99DF-3C11-8DF20CDB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F3318-0BCA-F62F-6C75-4A9409F9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2F93CC-208B-122B-585B-C7478539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508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03909-2ACC-7481-45DA-24DFF49A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F4BF2B-5221-BD3E-B8C6-71D6B987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1771B-3457-8BB9-FA7C-254C0387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7234D-0D6E-AEDA-755A-FCBF07F9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9B3F39-47B2-6A2C-B36A-25888336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32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E8A4CA-140E-C72B-23C5-89EF429EF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6F9D81-1635-13F0-910B-172F3E577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6D896-9D2C-0A9C-93FD-6CDD5CB4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F03B1-8C31-2B70-F3A6-411C6718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78013-4691-DFA1-7D70-E580FE4C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132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E4F33-0E3F-0E32-F17C-1FBB273B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2567F-0CE2-1E33-2563-B6799CE0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E406B0-239C-6124-F743-5BC672D8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74F9A-D3B4-C6B8-EB01-F2B344EE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172852-E849-A1A6-A685-D7767DC1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752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668BF-5479-2416-0A3D-ACE903C3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91741-5B07-5722-3003-5EC8CF443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35C92-91AD-12F5-6474-93C320E9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71D19-BE76-26B7-3EB3-66037838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1471E9-E9F5-499E-E04B-938BD2CF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414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E115A-A9E5-7C27-77E4-9D09DC21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FABC4-9B4B-B170-5123-70334576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2A88D7-9B55-C6B6-5D84-E83A732C3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978223-0452-C32C-9C09-CD497F2B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8F0E08-A67F-AC94-FAAD-30A6C491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049272-576B-686C-8FDB-EE68B20C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229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A8CDB-F273-6B32-3EB0-C404D7E3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6005AA-297C-7302-C22D-F5A65DCE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7636E9-B5B1-5C5D-C7D6-4D752DA8F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E1AF7D-E154-598B-C6CD-48ED898A5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21D40F-8008-885C-47EB-347B7D8A3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AF1030-84CC-6F7F-4480-BDFD1439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2D7C96-CF5A-9865-D7AA-03F58AEC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467029-1741-C087-B150-ED66B825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856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93A07-9556-A138-743E-EE8E7163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225E4E-785A-B0A1-17CA-45A0B242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D15023-C2CB-CF81-4633-5ABB8664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0E2D6D-9BB9-3596-51F3-87647B8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110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E66A75-73DE-37EB-9C34-A44EA8A4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A7A1AF-B572-419A-E5BA-064D3EAB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8F236E-9F3B-48C1-A8E0-631348C2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820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6147B-E148-ACBF-FEDE-586C6027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43B12-637D-A1DC-DFB3-70D4105A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7A26CA-6C0B-59DA-B395-2406F9ECA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4DBD8B-F2EB-7E8D-EC7C-48104FDB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BE3C72-EBE9-F296-C9D2-07C2A3A1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82B6E2-4B56-3FBB-57AC-58B0E462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5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1530E-577C-CBD8-3D10-3946889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E0F91D-CC33-E222-D4E1-67FF00FBF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321C5-2DE3-DFE5-A767-72390FD32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0C08DF-57FA-087C-D591-BA5440E3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1DE135-47EA-05E8-613C-99FF26D0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F7A5A5-AE3B-DF6C-CC2C-9BBB7441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881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B226EA-804D-1656-123A-72DB3D4B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12CD2-C364-C413-AFE8-0DB002B7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01D242-A8DA-2434-E1EE-74A8A22AC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49AD-6D42-4EF8-BD74-89DE41F055D5}" type="datetimeFigureOut">
              <a:rPr lang="es-CL" smtClean="0"/>
              <a:t>19-08-2025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D9C10-0FB5-A84C-3B80-8EBA0CECF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24E03-C699-F9B2-40D1-F0900C03B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05B1-6C6A-4736-A755-73AECDA4520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246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DF665-45C6-AA3F-A352-B7C98D614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s-ES" sz="5400"/>
              <a:t>UML aplicado a la POO con TypeScript</a:t>
            </a:r>
            <a:endParaRPr lang="es-CL" sz="5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02766D-C35B-276C-0434-0AB552FF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Unidad 01: </a:t>
            </a:r>
            <a:r>
              <a:rPr lang="es-ES" sz="1700" b="1" i="0" dirty="0">
                <a:effectLst/>
                <a:latin typeface="-apple-system"/>
              </a:rPr>
              <a:t>Introducción a la POO</a:t>
            </a:r>
            <a:endParaRPr lang="es-ES" sz="17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Fecha Miércoles 20 de Agosto, 2025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Horario: 10:50 - 13:30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Docente: Diego Obando</a:t>
            </a:r>
          </a:p>
          <a:p>
            <a:pPr algn="l"/>
            <a:endParaRPr lang="es-CL" sz="17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2A972E86-DD2A-933C-556E-B1B65224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70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72590-21EF-5B27-AF55-B5D5B005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💻 Paso 3: Implementación en TypeScript</a:t>
            </a:r>
          </a:p>
        </p:txBody>
      </p:sp>
      <p:pic>
        <p:nvPicPr>
          <p:cNvPr id="5" name="Marcador de contenido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FCC337B-86CB-49AD-0C93-D862C54AA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7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7F9CA1D-AC75-0380-4065-AD2450656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251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472677A-E793-946F-5039-DB9DCFA67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2741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83A0354-9E43-8F11-7463-D87A2E42E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3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8FC8DC8-1AD6-AC1D-8D04-337F99115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3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287CF14-DF67-A3D3-DA5F-8625B4DE2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8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1EDDFD-37D1-6FAC-142F-3DBD4D23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🎯 Paso 4: Análisis de los Pilares POO</a:t>
            </a:r>
            <a:endParaRPr lang="es-CL">
              <a:solidFill>
                <a:srgbClr val="FFFFFF"/>
              </a:solidFill>
            </a:endParaRPr>
          </a:p>
        </p:txBody>
      </p:sp>
      <p:sp>
        <p:nvSpPr>
          <p:cNvPr id="27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77D928-5727-CDC7-1385-76914BA9D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🔒 Encapsulamiento:</a:t>
            </a:r>
            <a:endParaRPr kumimoji="0" lang="es-CL" altLang="es-CL" sz="18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Atributos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protected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en la clase base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Atributos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private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en clases derivadas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Métodos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public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para acceso controlado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🧬 Herencia:</a:t>
            </a:r>
            <a:endParaRPr kumimoji="0" lang="es-CL" altLang="es-CL" sz="18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Auto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Moto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Camion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extienden de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Vehiculo</a:t>
            </a:r>
            <a:endParaRPr kumimoji="0" lang="es-CL" altLang="es-CL" sz="1800" b="0" i="0" u="none" strike="noStrike" cap="none" normalizeH="0" baseline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Reutilización de código común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Constructor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super()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para llamar al padre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🎭 Polimorfismo:</a:t>
            </a:r>
            <a:endParaRPr kumimoji="0" lang="es-CL" altLang="es-CL" sz="18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Método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arrancar()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se comporta diferente en cada clase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Array de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Vehiculo[]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puede contener cualquier tipo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calcularCosto()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sobrescrito en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Camion</a:t>
            </a:r>
            <a:endParaRPr kumimoji="0" lang="es-CL" altLang="es-CL" sz="1800" b="0" i="0" u="none" strike="noStrike" cap="none" normalizeH="0" baseline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sz="18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🎨 Abstracción:</a:t>
            </a:r>
            <a:endParaRPr kumimoji="0" lang="es-CL" altLang="es-CL" sz="18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Clase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Vehiculo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es abstracta - no se puede instanciar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Método 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arrancar()</a:t>
            </a: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abstracto - debe implementarse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Interfaz común para todos los vehículos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05A952-6BE6-12A6-4F3E-F6F862AE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🎯 PARTE 2: Tu Turno - Sistema de Empleados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D26B40DA-EE68-5AE9-00F8-54EAB8036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55C697-1EB3-6D42-83AA-67549F82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5400" dirty="0"/>
              <a:t>📋 Escenario del Desafío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69253-CE34-D431-2F20-D71CAC2C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Una empresa de tecnología necesita un sistema para gestionar diferentes tipos de empleados:</a:t>
            </a:r>
            <a:endParaRPr lang="es-ES" sz="2200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Requerimientos Funcionales:</a:t>
            </a:r>
            <a:endParaRPr lang="es-ES" sz="22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Manejar </a:t>
            </a:r>
            <a:r>
              <a:rPr lang="es-ES" sz="2200" b="1" i="0" dirty="0">
                <a:effectLst/>
                <a:latin typeface="-apple-system"/>
              </a:rPr>
              <a:t>Desarrolladores</a:t>
            </a:r>
            <a:r>
              <a:rPr lang="es-ES" sz="2200" b="0" i="0" dirty="0">
                <a:effectLst/>
                <a:latin typeface="-apple-system"/>
              </a:rPr>
              <a:t>, </a:t>
            </a:r>
            <a:r>
              <a:rPr lang="es-ES" sz="2200" b="1" i="0" dirty="0">
                <a:effectLst/>
                <a:latin typeface="-apple-system"/>
              </a:rPr>
              <a:t>Diseñadores</a:t>
            </a:r>
            <a:r>
              <a:rPr lang="es-ES" sz="2200" b="0" i="0" dirty="0">
                <a:effectLst/>
                <a:latin typeface="-apple-system"/>
              </a:rPr>
              <a:t> y </a:t>
            </a:r>
            <a:r>
              <a:rPr lang="es-ES" sz="2200" b="1" i="0" dirty="0">
                <a:effectLst/>
                <a:latin typeface="-apple-system"/>
              </a:rPr>
              <a:t>Gerentes</a:t>
            </a:r>
            <a:endParaRPr lang="es-ES" sz="22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Todos tienen: nombre, email, salario base, años de experiencia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Desarrolladores</a:t>
            </a:r>
            <a:r>
              <a:rPr lang="es-ES" sz="2200" b="0" i="0" dirty="0">
                <a:effectLst/>
                <a:latin typeface="-apple-system"/>
              </a:rPr>
              <a:t>: lenguaje principal, nivel (Junior/</a:t>
            </a:r>
            <a:r>
              <a:rPr lang="es-ES" sz="2200" b="0" i="0" dirty="0" err="1">
                <a:effectLst/>
                <a:latin typeface="-apple-system"/>
              </a:rPr>
              <a:t>Mid</a:t>
            </a:r>
            <a:r>
              <a:rPr lang="es-ES" sz="2200" b="0" i="0" dirty="0">
                <a:effectLst/>
                <a:latin typeface="-apple-system"/>
              </a:rPr>
              <a:t>/Senior)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Diseñadores</a:t>
            </a:r>
            <a:r>
              <a:rPr lang="es-ES" sz="2200" b="0" i="0" dirty="0">
                <a:effectLst/>
                <a:latin typeface="-apple-system"/>
              </a:rPr>
              <a:t>: herramienta principal, portafolio (URL)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Gerentes</a:t>
            </a:r>
            <a:r>
              <a:rPr lang="es-ES" sz="2200" b="0" i="0" dirty="0">
                <a:effectLst/>
                <a:latin typeface="-apple-system"/>
              </a:rPr>
              <a:t>: equipo a cargo (número de personas), bono por gestión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Todos pueden: trabajar(), calcular salario final, obtener información</a:t>
            </a:r>
          </a:p>
          <a:p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682692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A829B7-7257-B623-4B3F-A9E3C28D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🎨 Paso 1: Diseña el Diagrama UML (15 min)</a:t>
            </a:r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4C88168-1DB8-4143-FD9C-64393036F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450760"/>
            <a:ext cx="10744200" cy="37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0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9166CE-6111-6ED3-BB09-61210F97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s-ES" dirty="0"/>
              <a:t>🧠 Repaso Rápido: Lo que Sabemos</a:t>
            </a:r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E8CD34-4202-89F1-398F-7DE0DDBFE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6552" y="557189"/>
            <a:ext cx="6167246" cy="557189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2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Antes de comenzar con la práctica, recordemos los conceptos clave de las clases anteriores:</a:t>
            </a:r>
            <a:endParaRPr kumimoji="0" lang="es-CL" altLang="es-CL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sz="20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Del Lunes - TypeScript y POO: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✅ TypeScript = JavaScript + Tipos + POO mejorada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✅ Los 4 Pilares: 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Encapsulamiento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Herencia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Polimorfismo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0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Abstracción</a:t>
            </a:r>
            <a:endParaRPr kumimoji="0" lang="es-CL" altLang="es-CL" sz="20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✅ Sintaxis de clases: 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class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Monaspace Neon"/>
              </a:rPr>
              <a:t>interface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effectLst/>
                <a:latin typeface="Monaspace Neon"/>
              </a:rPr>
              <a:t>extends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effectLst/>
                <a:latin typeface="Monaspace Neon"/>
              </a:rPr>
              <a:t>implements</a:t>
            </a:r>
            <a:endParaRPr kumimoji="0" lang="es-CL" altLang="es-CL" sz="20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✅ Modificadores de acceso: 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effectLst/>
                <a:latin typeface="Monaspace Neon"/>
              </a:rPr>
              <a:t>private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effectLst/>
                <a:latin typeface="Monaspace Neon"/>
              </a:rPr>
              <a:t>protected</a:t>
            </a:r>
            <a:r>
              <a:rPr kumimoji="0" lang="es-CL" altLang="es-CL" sz="2000" b="0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000" b="0" i="0" u="none" strike="noStrike" cap="none" normalizeH="0" baseline="0" dirty="0" err="1">
                <a:ln>
                  <a:noFill/>
                </a:ln>
                <a:effectLst/>
                <a:latin typeface="Monaspace Neon"/>
              </a:rPr>
              <a:t>public</a:t>
            </a:r>
            <a:endParaRPr kumimoji="0" lang="es-CL" altLang="es-CL" sz="2000" b="0" i="0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s-ES" sz="2000" b="1" i="0" dirty="0">
                <a:effectLst/>
                <a:latin typeface="-apple-system"/>
              </a:rPr>
              <a:t>Del Martes - UML: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-apple-system"/>
              </a:rPr>
              <a:t>✅ UML = Lenguaje visual para diseñar software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-apple-system"/>
              </a:rPr>
              <a:t>✅ Diagramas de clases: representan estructura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-apple-system"/>
              </a:rPr>
              <a:t>✅ Herramientas: Draw.io, </a:t>
            </a:r>
            <a:r>
              <a:rPr lang="es-ES" sz="2000" b="0" i="0" dirty="0" err="1">
                <a:effectLst/>
                <a:latin typeface="-apple-system"/>
              </a:rPr>
              <a:t>Mermaid</a:t>
            </a:r>
            <a:endParaRPr lang="es-ES" sz="2000" b="0" i="0" dirty="0">
              <a:effectLst/>
              <a:latin typeface="-apple-system"/>
            </a:endParaRP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-apple-system"/>
              </a:rPr>
              <a:t>✅ Elementos: clases, atributos, métodos, relaciones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5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6A49C24-A97B-3259-1A8C-89D2AA2E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832"/>
            <a:ext cx="12192000" cy="391868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24109-EAB2-ED9B-AFA7-F4F93D1A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💻 Paso 2: Implementa en TypeScript (35 min)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64565AE-0089-0124-FFB6-8B694F30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16651"/>
            <a:ext cx="10744200" cy="32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8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5EBA06-DD2B-A560-846B-47C083B0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s-CL" sz="4000" dirty="0"/>
              <a:t>🎯 Requisitos Técnicos:</a:t>
            </a:r>
          </a:p>
        </p:txBody>
      </p:sp>
      <p:pic>
        <p:nvPicPr>
          <p:cNvPr id="29" name="Graphic 13" descr="Buzón de correo">
            <a:extLst>
              <a:ext uri="{FF2B5EF4-FFF2-40B4-BE49-F238E27FC236}">
                <a16:creationId xmlns:a16="http://schemas.microsoft.com/office/drawing/2014/main" id="{416D030A-0A81-506C-274F-0B9404B0C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B6ABB0-303E-8C4A-B436-3CB3FF56A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 numCol="4">
            <a:normAutofit/>
          </a:bodyPr>
          <a:lstStyle/>
          <a:p>
            <a:pPr marL="0" indent="0">
              <a:buNone/>
            </a:pPr>
            <a:r>
              <a:rPr lang="es-ES" sz="1700" b="1" dirty="0"/>
              <a:t>Clase Base Empleado:</a:t>
            </a:r>
            <a:endParaRPr lang="es-ES" sz="1700" dirty="0"/>
          </a:p>
          <a:p>
            <a:r>
              <a:rPr lang="es-ES" sz="1700" dirty="0"/>
              <a:t> Debe ser abstracta</a:t>
            </a:r>
          </a:p>
          <a:p>
            <a:r>
              <a:rPr lang="es-ES" sz="1700" dirty="0"/>
              <a:t> Atributos protegidos: nombre, email, </a:t>
            </a:r>
            <a:r>
              <a:rPr lang="es-ES" sz="1700" dirty="0" err="1"/>
              <a:t>salarioBase</a:t>
            </a:r>
            <a:r>
              <a:rPr lang="es-ES" sz="1700" dirty="0"/>
              <a:t>, </a:t>
            </a:r>
            <a:r>
              <a:rPr lang="es-ES" sz="1700" dirty="0" err="1"/>
              <a:t>añosExperiencia</a:t>
            </a:r>
            <a:endParaRPr lang="es-ES" sz="1700" dirty="0"/>
          </a:p>
          <a:p>
            <a:r>
              <a:rPr lang="es-ES" sz="1700" dirty="0"/>
              <a:t> Constructor que inicialice todos los atributos</a:t>
            </a:r>
          </a:p>
          <a:p>
            <a:r>
              <a:rPr lang="es-ES" sz="1700" dirty="0"/>
              <a:t> Getters para todos los atributos</a:t>
            </a:r>
          </a:p>
          <a:p>
            <a:r>
              <a:rPr lang="es-ES" sz="1700" dirty="0"/>
              <a:t> Método abstracto: trabajar(): </a:t>
            </a:r>
            <a:r>
              <a:rPr lang="es-ES" sz="1700" dirty="0" err="1"/>
              <a:t>string</a:t>
            </a:r>
            <a:endParaRPr lang="es-ES" sz="1700" dirty="0"/>
          </a:p>
          <a:p>
            <a:r>
              <a:rPr lang="es-ES" sz="1700" dirty="0"/>
              <a:t> Método común: </a:t>
            </a:r>
            <a:r>
              <a:rPr lang="es-ES" sz="1700" dirty="0" err="1"/>
              <a:t>calcularSalario</a:t>
            </a:r>
            <a:r>
              <a:rPr lang="es-ES" sz="1700" dirty="0"/>
              <a:t>(): </a:t>
            </a:r>
            <a:r>
              <a:rPr lang="es-ES" sz="1700" dirty="0" err="1"/>
              <a:t>number</a:t>
            </a:r>
            <a:r>
              <a:rPr lang="es-ES" sz="1700" dirty="0"/>
              <a:t> (puede ser sobrescrito)</a:t>
            </a:r>
          </a:p>
          <a:p>
            <a:r>
              <a:rPr lang="es-ES" sz="1700" dirty="0"/>
              <a:t> Método común: </a:t>
            </a:r>
            <a:r>
              <a:rPr lang="es-ES" sz="1700" dirty="0" err="1"/>
              <a:t>getInfo</a:t>
            </a:r>
            <a:r>
              <a:rPr lang="es-ES" sz="1700" dirty="0"/>
              <a:t>(): </a:t>
            </a:r>
            <a:r>
              <a:rPr lang="es-ES" sz="1700" dirty="0" err="1"/>
              <a:t>string</a:t>
            </a:r>
            <a:endParaRPr lang="es-ES" sz="1700" dirty="0"/>
          </a:p>
          <a:p>
            <a:pPr marL="0" indent="0">
              <a:buNone/>
            </a:pPr>
            <a:r>
              <a:rPr lang="es-ES" sz="1700" b="1" dirty="0"/>
              <a:t>Clase</a:t>
            </a:r>
            <a:r>
              <a:rPr lang="es-ES" sz="1700" dirty="0"/>
              <a:t> </a:t>
            </a:r>
            <a:r>
              <a:rPr lang="es-ES" sz="1700" b="1" dirty="0"/>
              <a:t>Desarrollador</a:t>
            </a:r>
            <a:r>
              <a:rPr lang="es-ES" sz="1700" dirty="0"/>
              <a:t>:</a:t>
            </a:r>
          </a:p>
          <a:p>
            <a:r>
              <a:rPr lang="es-ES" sz="1700" dirty="0"/>
              <a:t> Hereda de Empleado</a:t>
            </a:r>
          </a:p>
          <a:p>
            <a:r>
              <a:rPr lang="es-ES" sz="1700" dirty="0"/>
              <a:t> Atributos adicionales: </a:t>
            </a:r>
            <a:r>
              <a:rPr lang="es-ES" sz="1700" dirty="0" err="1"/>
              <a:t>lenguajePrincipal</a:t>
            </a:r>
            <a:r>
              <a:rPr lang="es-ES" sz="1700" dirty="0"/>
              <a:t>: </a:t>
            </a:r>
            <a:r>
              <a:rPr lang="es-ES" sz="1700" dirty="0" err="1"/>
              <a:t>string</a:t>
            </a:r>
            <a:r>
              <a:rPr lang="es-ES" sz="1700" dirty="0"/>
              <a:t>, nivel: </a:t>
            </a:r>
            <a:r>
              <a:rPr lang="es-ES" sz="1700" dirty="0" err="1"/>
              <a:t>string</a:t>
            </a:r>
            <a:endParaRPr lang="es-ES" sz="1700" dirty="0"/>
          </a:p>
          <a:p>
            <a:r>
              <a:rPr lang="es-ES" sz="1700" dirty="0"/>
              <a:t> Implementa trabajar(): retorna mensaje específico para </a:t>
            </a:r>
            <a:r>
              <a:rPr lang="es-ES" sz="1700" dirty="0" err="1"/>
              <a:t>dev</a:t>
            </a:r>
            <a:endParaRPr lang="es-ES" sz="1700" dirty="0"/>
          </a:p>
          <a:p>
            <a:r>
              <a:rPr lang="es-ES" sz="1700" dirty="0"/>
              <a:t> </a:t>
            </a:r>
            <a:r>
              <a:rPr lang="es-ES" sz="1700" dirty="0" err="1"/>
              <a:t>Getter</a:t>
            </a:r>
            <a:r>
              <a:rPr lang="es-ES" sz="1700" dirty="0"/>
              <a:t> para atributos específicos</a:t>
            </a:r>
          </a:p>
          <a:p>
            <a:pPr marL="0" indent="0">
              <a:buNone/>
            </a:pPr>
            <a:r>
              <a:rPr lang="es-ES" sz="1700" b="1" dirty="0"/>
              <a:t>Clase Diseñador:</a:t>
            </a:r>
          </a:p>
          <a:p>
            <a:r>
              <a:rPr lang="es-ES" sz="1700" dirty="0"/>
              <a:t> Hereda de Empleado</a:t>
            </a:r>
          </a:p>
          <a:p>
            <a:r>
              <a:rPr lang="es-ES" sz="1700" dirty="0"/>
              <a:t> Atributos adicionales: </a:t>
            </a:r>
            <a:r>
              <a:rPr lang="es-ES" sz="1700" dirty="0" err="1"/>
              <a:t>herramientaPrincipal</a:t>
            </a:r>
            <a:r>
              <a:rPr lang="es-ES" sz="1700" dirty="0"/>
              <a:t>: </a:t>
            </a:r>
            <a:r>
              <a:rPr lang="es-ES" sz="1700" dirty="0" err="1"/>
              <a:t>string</a:t>
            </a:r>
            <a:r>
              <a:rPr lang="es-ES" sz="1700" dirty="0"/>
              <a:t>, portafolio: </a:t>
            </a:r>
            <a:r>
              <a:rPr lang="es-ES" sz="1700" dirty="0" err="1"/>
              <a:t>string</a:t>
            </a:r>
            <a:endParaRPr lang="es-ES" sz="1700" dirty="0"/>
          </a:p>
          <a:p>
            <a:r>
              <a:rPr lang="es-ES" sz="1700" dirty="0"/>
              <a:t> Implementa trabajar(): retorna mensaje específico para diseñador</a:t>
            </a:r>
          </a:p>
          <a:p>
            <a:r>
              <a:rPr lang="es-ES" sz="1700" dirty="0"/>
              <a:t> </a:t>
            </a:r>
            <a:r>
              <a:rPr lang="es-ES" sz="1700" dirty="0" err="1"/>
              <a:t>Getter</a:t>
            </a:r>
            <a:r>
              <a:rPr lang="es-ES" sz="1700" dirty="0"/>
              <a:t> para atributos específicos</a:t>
            </a:r>
          </a:p>
          <a:p>
            <a:endParaRPr lang="es-ES" sz="1700" dirty="0"/>
          </a:p>
          <a:p>
            <a:endParaRPr lang="es-ES" sz="1700" dirty="0"/>
          </a:p>
          <a:p>
            <a:endParaRPr lang="es-ES" sz="1700" dirty="0"/>
          </a:p>
          <a:p>
            <a:pPr marL="0" indent="0">
              <a:buNone/>
            </a:pPr>
            <a:r>
              <a:rPr lang="es-ES" sz="1700" b="1" dirty="0"/>
              <a:t>Clase Gerente:</a:t>
            </a:r>
            <a:endParaRPr lang="es-ES" sz="1700" dirty="0"/>
          </a:p>
          <a:p>
            <a:r>
              <a:rPr lang="es-ES" sz="1700" dirty="0"/>
              <a:t> Hereda de Empleado</a:t>
            </a:r>
          </a:p>
          <a:p>
            <a:r>
              <a:rPr lang="es-ES" sz="1700" dirty="0"/>
              <a:t> Atributos adicionales: </a:t>
            </a:r>
            <a:r>
              <a:rPr lang="es-ES" sz="1700" dirty="0" err="1"/>
              <a:t>equipoACargo</a:t>
            </a:r>
            <a:r>
              <a:rPr lang="es-ES" sz="1700" dirty="0"/>
              <a:t>: </a:t>
            </a:r>
            <a:r>
              <a:rPr lang="es-ES" sz="1700" dirty="0" err="1"/>
              <a:t>number</a:t>
            </a:r>
            <a:r>
              <a:rPr lang="es-ES" sz="1700" dirty="0"/>
              <a:t>, </a:t>
            </a:r>
            <a:r>
              <a:rPr lang="es-ES" sz="1700" dirty="0" err="1"/>
              <a:t>bonoGestion</a:t>
            </a:r>
            <a:r>
              <a:rPr lang="es-ES" sz="1700" dirty="0"/>
              <a:t>: </a:t>
            </a:r>
            <a:r>
              <a:rPr lang="es-ES" sz="1700" dirty="0" err="1"/>
              <a:t>number</a:t>
            </a:r>
            <a:endParaRPr lang="es-ES" sz="1700" dirty="0"/>
          </a:p>
          <a:p>
            <a:r>
              <a:rPr lang="es-ES" sz="1700" dirty="0"/>
              <a:t> Implementa trabajar(): retorna mensaje específico para gerente</a:t>
            </a:r>
          </a:p>
          <a:p>
            <a:r>
              <a:rPr lang="es-ES" sz="1700" dirty="0"/>
              <a:t> Sobrescribe </a:t>
            </a:r>
            <a:r>
              <a:rPr lang="es-ES" sz="1700" dirty="0" err="1"/>
              <a:t>calcularSalario</a:t>
            </a:r>
            <a:r>
              <a:rPr lang="es-ES" sz="1700" dirty="0"/>
              <a:t>(): suma el bono de gestión</a:t>
            </a:r>
          </a:p>
          <a:p>
            <a:r>
              <a:rPr lang="es-ES" sz="1700" dirty="0"/>
              <a:t> </a:t>
            </a:r>
            <a:r>
              <a:rPr lang="es-ES" sz="1700" dirty="0" err="1"/>
              <a:t>Getter</a:t>
            </a:r>
            <a:r>
              <a:rPr lang="es-ES" sz="1700" dirty="0"/>
              <a:t> para atributos específicos</a:t>
            </a:r>
            <a:endParaRPr lang="es-CL" sz="1700" dirty="0"/>
          </a:p>
        </p:txBody>
      </p:sp>
      <p:pic>
        <p:nvPicPr>
          <p:cNvPr id="7" name="Graphic 6" descr="Buzón de correo">
            <a:extLst>
              <a:ext uri="{FF2B5EF4-FFF2-40B4-BE49-F238E27FC236}">
                <a16:creationId xmlns:a16="http://schemas.microsoft.com/office/drawing/2014/main" id="{73132AA3-61F4-7BDF-A93A-5EDD8E24D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54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E5640F7-63B4-A2E2-00D3-A348993FF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525536" cy="685800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52AE373-C1EA-D658-F72A-7159F1351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38" y="1776182"/>
            <a:ext cx="566646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4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2D0B25-A93F-96B2-B964-6C2A2CE3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/>
              <a:t>🎯 Reflexión Final: Del UML al Mundo Real</a:t>
            </a:r>
            <a:endParaRPr lang="es-CL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CA1BBF-DB62-D847-10E4-BFF71BDEB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s-ES" sz="2000" b="1" i="0" dirty="0">
                <a:effectLst/>
                <a:latin typeface="-apple-system"/>
              </a:rPr>
              <a:t>💭 Preguntas para Discutir:</a:t>
            </a:r>
            <a:endParaRPr lang="es-ES" sz="2000" b="0" i="0" dirty="0"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s-ES" sz="2000" b="1" i="0" dirty="0">
                <a:effectLst/>
                <a:latin typeface="-apple-system"/>
              </a:rPr>
              <a:t>Diseño vs Código:</a:t>
            </a:r>
            <a:r>
              <a:rPr lang="es-ES" sz="2000" b="0" i="0" dirty="0">
                <a:effectLst/>
                <a:latin typeface="-apple-system"/>
              </a:rPr>
              <a:t> ¿Qué fue más difícil, diseñar el UML o implementarlo?</a:t>
            </a:r>
          </a:p>
          <a:p>
            <a:pPr>
              <a:buFont typeface="+mj-lt"/>
              <a:buAutoNum type="arabicPeriod"/>
            </a:pPr>
            <a:r>
              <a:rPr lang="es-ES" sz="2000" b="1" i="0" dirty="0">
                <a:effectLst/>
                <a:latin typeface="-apple-system"/>
              </a:rPr>
              <a:t>Evolución:</a:t>
            </a:r>
            <a:r>
              <a:rPr lang="es-ES" sz="2000" b="0" i="0" dirty="0">
                <a:effectLst/>
                <a:latin typeface="-apple-system"/>
              </a:rPr>
              <a:t> ¿Cómo cambiarías el diseño si necesitas agregar "</a:t>
            </a:r>
            <a:r>
              <a:rPr lang="es-ES" sz="2000" b="0" i="0">
                <a:effectLst/>
                <a:latin typeface="-apple-system"/>
              </a:rPr>
              <a:t>Freelancers</a:t>
            </a:r>
            <a:r>
              <a:rPr lang="es-ES" sz="2000" b="0" i="0" dirty="0">
                <a:effectLst/>
                <a:latin typeface="-apple-system"/>
              </a:rPr>
              <a:t>"?</a:t>
            </a:r>
          </a:p>
          <a:p>
            <a:pPr>
              <a:buFont typeface="+mj-lt"/>
              <a:buAutoNum type="arabicPeriod"/>
            </a:pPr>
            <a:r>
              <a:rPr lang="es-ES" sz="2000" b="1" i="0" dirty="0">
                <a:effectLst/>
                <a:latin typeface="-apple-system"/>
              </a:rPr>
              <a:t>Mantenimiento:</a:t>
            </a:r>
            <a:r>
              <a:rPr lang="es-ES" sz="2000" b="0" i="0" dirty="0">
                <a:effectLst/>
                <a:latin typeface="-apple-system"/>
              </a:rPr>
              <a:t> ¿Qué pasaría si el cálculo de salario cambia para toda la empresa?</a:t>
            </a:r>
          </a:p>
          <a:p>
            <a:pPr>
              <a:buFont typeface="+mj-lt"/>
              <a:buAutoNum type="arabicPeriod"/>
            </a:pPr>
            <a:r>
              <a:rPr lang="es-ES" sz="2000" b="1" i="0" dirty="0">
                <a:effectLst/>
                <a:latin typeface="-apple-system"/>
              </a:rPr>
              <a:t>Escalabilidad:</a:t>
            </a:r>
            <a:r>
              <a:rPr lang="es-ES" sz="2000" b="0" i="0" dirty="0">
                <a:effectLst/>
                <a:latin typeface="-apple-system"/>
              </a:rPr>
              <a:t> ¿Este diseño funcionaría con 1000 tipos de empleados diferentes?</a:t>
            </a:r>
          </a:p>
          <a:p>
            <a:pPr>
              <a:buFont typeface="+mj-lt"/>
              <a:buAutoNum type="arabicPeriod"/>
            </a:pPr>
            <a:endParaRPr lang="es-ES" sz="2000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s-ES" sz="2000" b="1" i="0" dirty="0">
                <a:effectLst/>
                <a:latin typeface="-apple-system"/>
              </a:rPr>
              <a:t>🔄 Lecciones Aprendidas:</a:t>
            </a:r>
            <a:endParaRPr lang="es-ES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>
                <a:effectLst/>
                <a:latin typeface="-apple-system"/>
              </a:rPr>
              <a:t>UML → Código:</a:t>
            </a:r>
            <a:r>
              <a:rPr lang="es-ES" sz="2000" b="0" i="0" dirty="0">
                <a:effectLst/>
                <a:latin typeface="-apple-system"/>
              </a:rPr>
              <a:t> El diagrama es tu mapa de navegación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>
                <a:effectLst/>
                <a:latin typeface="-apple-system"/>
              </a:rPr>
              <a:t>POO en Acción:</a:t>
            </a:r>
            <a:r>
              <a:rPr lang="es-ES" sz="2000" b="0" i="0" dirty="0">
                <a:effectLst/>
                <a:latin typeface="-apple-system"/>
              </a:rPr>
              <a:t> Los 4 pilares no son teoría, son herramientas prácticas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>
                <a:effectLst/>
                <a:latin typeface="-apple-system"/>
              </a:rPr>
              <a:t>TypeScript </a:t>
            </a:r>
            <a:r>
              <a:rPr lang="es-ES" sz="2000" b="1" i="0">
                <a:effectLst/>
                <a:latin typeface="-apple-system"/>
              </a:rPr>
              <a:t>Power</a:t>
            </a:r>
            <a:r>
              <a:rPr lang="es-ES" sz="2000" b="1" i="0" dirty="0">
                <a:effectLst/>
                <a:latin typeface="-apple-system"/>
              </a:rPr>
              <a:t>:</a:t>
            </a:r>
            <a:r>
              <a:rPr lang="es-ES" sz="2000" b="0" i="0" dirty="0">
                <a:effectLst/>
                <a:latin typeface="-apple-system"/>
              </a:rPr>
              <a:t> Los tipos previenen errores antes de ejecutar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>
                <a:effectLst/>
                <a:latin typeface="-apple-system"/>
              </a:rPr>
              <a:t>Diseño Importa:</a:t>
            </a:r>
            <a:r>
              <a:rPr lang="es-ES" sz="2000" b="0" i="0" dirty="0">
                <a:effectLst/>
                <a:latin typeface="-apple-system"/>
              </a:rPr>
              <a:t> 15 minutos diseñando ahorran horas </a:t>
            </a:r>
            <a:r>
              <a:rPr lang="es-ES" sz="2000" b="0" i="0">
                <a:effectLst/>
                <a:latin typeface="-apple-system"/>
              </a:rPr>
              <a:t>debuggeando</a:t>
            </a:r>
            <a:endParaRPr lang="es-ES" sz="2000" b="0" i="0" dirty="0">
              <a:effectLst/>
              <a:latin typeface="-apple-system"/>
            </a:endParaRPr>
          </a:p>
          <a:p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93941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8235BD-761E-460A-324A-C3F07834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/>
              <a:t>🎯 La Conexión: ¿Por qué UML + TypeScript?</a:t>
            </a:r>
            <a:endParaRPr lang="es-C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B4596-2B23-5E04-3585-7725243C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b="1" i="0">
                <a:effectLst/>
                <a:latin typeface="-apple-system"/>
              </a:rPr>
              <a:t>💡 Pregunta para reflexionar:</a:t>
            </a:r>
            <a:r>
              <a:rPr lang="es-ES" sz="2200" b="0" i="0">
                <a:effectLst/>
                <a:latin typeface="-apple-system"/>
              </a:rPr>
              <a:t> </a:t>
            </a:r>
            <a:r>
              <a:rPr lang="es-ES" sz="2200" b="0" i="1">
                <a:effectLst/>
                <a:latin typeface="-apple-system"/>
              </a:rPr>
              <a:t>¿Qué sucede si comenzamos a programar directamente sin diseñar primero?</a:t>
            </a:r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353126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AC6E65-8F27-1D40-70AE-0461133E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000"/>
              <a:t>El Problema: Programar sin diseño = 🏠 Construir una casa sin planos</a:t>
            </a:r>
            <a:endParaRPr lang="es-CL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DA4FF-40D3-34ED-7432-64E19871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CL" sz="2200" dirty="0"/>
              <a:t>Código desorganizado</a:t>
            </a:r>
          </a:p>
          <a:p>
            <a:r>
              <a:rPr lang="es-CL" sz="2200" dirty="0"/>
              <a:t>Difícil de mantener</a:t>
            </a:r>
          </a:p>
          <a:p>
            <a:r>
              <a:rPr lang="es-CL" sz="2200" dirty="0"/>
              <a:t>Errores de arquitectura</a:t>
            </a:r>
          </a:p>
          <a:p>
            <a:r>
              <a:rPr lang="es-CL" sz="2200" dirty="0"/>
              <a:t>Pérdida de tiempo en </a:t>
            </a:r>
            <a:r>
              <a:rPr lang="es-CL" sz="2200" dirty="0" err="1"/>
              <a:t>refactoring</a:t>
            </a: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399253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3B0065-AD15-2899-4836-AA782A42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000"/>
              <a:t>La Solución: UML → TypeScript = 📋 Planos → Construcción</a:t>
            </a:r>
            <a:endParaRPr lang="es-CL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A319E-7E14-F5B4-3C29-682ABD67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Diseño claro antes de codificar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Estructura sólida desde el inicio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Comunicación efectiva en el equipo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Código más limpio y mantenible</a:t>
            </a:r>
            <a:br>
              <a:rPr lang="es-ES" sz="2200" b="0" i="0" dirty="0">
                <a:effectLst/>
                <a:latin typeface="-apple-system"/>
              </a:rPr>
            </a:b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151073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A05DBB-8A14-24BC-8C3C-A5278C7F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CL" sz="4200"/>
              <a:t>🛠️ Workshop Principal: Del Diagrama al Código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C318A5-085A-BBD9-8DBD-AE22F283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2200" b="1" i="0" dirty="0">
                <a:effectLst/>
                <a:latin typeface="-apple-system"/>
              </a:rPr>
              <a:t>📚 Metodología:</a:t>
            </a:r>
            <a:r>
              <a:rPr lang="es-ES" sz="2200" b="0" i="0" dirty="0">
                <a:effectLst/>
                <a:latin typeface="-apple-system"/>
              </a:rPr>
              <a:t> Primero vemos un ejemplo completo juntos, luego ustedes resuelven uno similar</a:t>
            </a:r>
            <a:endParaRPr lang="es-CL" sz="2200" dirty="0"/>
          </a:p>
        </p:txBody>
      </p:sp>
      <p:pic>
        <p:nvPicPr>
          <p:cNvPr id="5" name="Picture 4" descr="Fórmulas escritas en una pizarra">
            <a:extLst>
              <a:ext uri="{FF2B5EF4-FFF2-40B4-BE49-F238E27FC236}">
                <a16:creationId xmlns:a16="http://schemas.microsoft.com/office/drawing/2014/main" id="{9A101BEF-99E7-F4E3-6C9F-B6254F2A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24" r="18422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37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ADE318-9735-E25D-05FF-99954365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🎯 PARTE 1: Ejemplo Guiado - Sistema de Vehículos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móviles de juguete en línea en el suelo">
            <a:extLst>
              <a:ext uri="{FF2B5EF4-FFF2-40B4-BE49-F238E27FC236}">
                <a16:creationId xmlns:a16="http://schemas.microsoft.com/office/drawing/2014/main" id="{9F5AE12F-6410-BB58-7ABB-8B7B4350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41" r="15158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548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B3DF3B-45E5-39D8-5FFB-CC76229A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/>
              <a:t>📋 Paso 1: Análisis del Problema</a:t>
            </a:r>
            <a:endParaRPr lang="es-C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F473C-0ED3-9308-F7B2-928FBC138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b="1" i="0">
                <a:effectLst/>
                <a:latin typeface="-apple-system"/>
              </a:rPr>
              <a:t>Escenario:</a:t>
            </a:r>
            <a:r>
              <a:rPr lang="es-ES" sz="2200" b="0" i="0">
                <a:effectLst/>
                <a:latin typeface="-apple-system"/>
              </a:rPr>
              <a:t> Una empresa de alquiler necesita un sistema para gestionar diferentes tipos de vehículos.</a:t>
            </a:r>
          </a:p>
          <a:p>
            <a:pPr marL="0" indent="0">
              <a:buNone/>
            </a:pPr>
            <a:endParaRPr lang="es-ES" sz="2200">
              <a:latin typeface="-apple-system"/>
            </a:endParaRPr>
          </a:p>
          <a:p>
            <a:pPr marL="0" indent="0">
              <a:buNone/>
            </a:pPr>
            <a:r>
              <a:rPr lang="es-ES" sz="2200" b="1" i="0">
                <a:effectLst/>
                <a:latin typeface="-apple-system"/>
              </a:rPr>
              <a:t>Requerimientos:</a:t>
            </a:r>
            <a:endParaRPr lang="es-ES" sz="22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Manejar autos, motos y camiones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Cada vehículo tiene marca, modelo, año y precio por día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Los autos tienen cantidad de puertas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Las motos tienen cilindrada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Los camiones tienen capacidad de carga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Todos los vehículos pueden arrancar y calcular costo de alquiler</a:t>
            </a:r>
          </a:p>
          <a:p>
            <a:pPr marL="0" indent="0">
              <a:buNone/>
            </a:pPr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354199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78E99C-F71C-5278-0961-08A97E83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80" y="1132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🎨 Paso 2: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Diseño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C19204E-973F-2FDC-E50F-FA86A0200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" y="958645"/>
            <a:ext cx="12175294" cy="58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65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848</Words>
  <Application>Microsoft Office PowerPoint</Application>
  <PresentationFormat>Panorámica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Monaspace Neon</vt:lpstr>
      <vt:lpstr>Tema de Office</vt:lpstr>
      <vt:lpstr>UML aplicado a la POO con TypeScript</vt:lpstr>
      <vt:lpstr>🧠 Repaso Rápido: Lo que Sabemos</vt:lpstr>
      <vt:lpstr>🎯 La Conexión: ¿Por qué UML + TypeScript?</vt:lpstr>
      <vt:lpstr>El Problema: Programar sin diseño = 🏠 Construir una casa sin planos</vt:lpstr>
      <vt:lpstr>La Solución: UML → TypeScript = 📋 Planos → Construcción</vt:lpstr>
      <vt:lpstr>🛠️ Workshop Principal: Del Diagrama al Código </vt:lpstr>
      <vt:lpstr>🎯 PARTE 1: Ejemplo Guiado - Sistema de Vehículos</vt:lpstr>
      <vt:lpstr>📋 Paso 1: Análisis del Problema</vt:lpstr>
      <vt:lpstr>🎨 Paso 2: Diseño UML</vt:lpstr>
      <vt:lpstr>💻 Paso 3: Implementación en TypeScript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🎯 Paso 4: Análisis de los Pilares POO</vt:lpstr>
      <vt:lpstr>🎯 PARTE 2: Tu Turno - Sistema de Empleados</vt:lpstr>
      <vt:lpstr>📋 Escenario del Desafío</vt:lpstr>
      <vt:lpstr>🎨 Paso 1: Diseña el Diagrama UML (15 min)</vt:lpstr>
      <vt:lpstr>Presentación de PowerPoint</vt:lpstr>
      <vt:lpstr>💻 Paso 2: Implementa en TypeScript (35 min)</vt:lpstr>
      <vt:lpstr>🎯 Requisitos Técnicos:</vt:lpstr>
      <vt:lpstr>Presentación de PowerPoint</vt:lpstr>
      <vt:lpstr>🎯 Reflexión Final: Del UML al Mundo Real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aplicado a la POO con TypeScript</dc:title>
  <dc:creator>DIEGO MATIAS OBANDO AGUILERA</dc:creator>
  <cp:lastModifiedBy>DIEGO MATIAS OBANDO AGUILERA</cp:lastModifiedBy>
  <cp:revision>1</cp:revision>
  <dcterms:created xsi:type="dcterms:W3CDTF">2025-08-20T00:54:03Z</dcterms:created>
  <dcterms:modified xsi:type="dcterms:W3CDTF">2025-08-20T01:32:43Z</dcterms:modified>
</cp:coreProperties>
</file>