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77C81-1B00-4535-84DF-3B57F228BA26}" type="datetimeFigureOut">
              <a:rPr lang="es-CL" smtClean="0"/>
              <a:t>02-08-2025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FC8EB-0584-488D-AFB4-8FEDDF48E2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14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FC8EB-0584-488D-AFB4-8FEDDF48E2E6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917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407ED-22B4-5D36-42A5-E3412B51C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0E7FAB-9FFB-3FCC-AE45-E466B2C40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7BFF54-6FC6-8581-108D-D65881C9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3E79EF-BA1F-C09B-FAB5-C1E916B2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F99A5-FF98-335B-3916-2449FE17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47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81306-9BE1-A309-FC2F-9B51594D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954CC8-8815-57A9-FA16-4D6B12ABB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6A9184-28A9-B4DD-CCD3-5BA1147E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DA608-9A10-F2A1-5918-170A13FF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547FD-A237-30D1-B672-634FEEF6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2910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D446AC-6D79-9C32-D2DF-807EEBA99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E35B2F-D18B-089C-553E-B4DE58202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ED8836-BD71-10F3-BFC1-1A6C4229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B00273-B972-1BDF-2A21-898379E1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38FC0E-7428-8A3E-B49F-EE30255F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318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7652C-9256-AF0C-541B-93F191C1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40833-B789-42EE-8A05-F436019C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B3BC45-968D-3807-8C50-CD936B97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D72C7-B182-1B42-8732-1A8C8E6E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9903E7-E30D-4F7F-6792-1F5550FC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825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C7E18-25D7-0047-61DF-BA1865B9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BA6D2E-027C-8729-DCE3-9C9E16465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6AED1-1CAB-4563-AB97-6CBBF21A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E1EDC-5B6D-CD80-CE18-F88BF2D0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4931B-EE50-7B85-9CA5-BD30EB96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551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6EFCC-E57D-B764-FFAB-D0718C07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19B6A1-1DE1-5486-3DBF-521239447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F0B9D4-75DF-F665-F03F-7FC43D38D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821FC1-DF2E-98F6-6CFF-7BC9934E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86CD62-FA6F-2870-1938-CE6BA6A9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F5A55-BFA1-6BE1-F7C4-A6FB780E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8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3E019-C45A-8485-E9C8-BA6E60AE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8526C6-BFAA-1071-9970-986F6CC7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FCC0FB-024A-EAC9-191E-44AC7916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0CDADB-C1D3-F571-31DF-3A9A17FAA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6D3272-BFDF-DBB8-A28F-D548ADEAA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2DCCAB-4ED7-17FC-FA73-0F15DA88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38A585-A958-869B-3929-1E2DCFD0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0B314B-B1E2-3100-04CF-754BD4DD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619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00414-D1F1-A84E-C82B-6960428F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F399F9-530D-5D50-618F-26BD9F70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8/2/2025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8D61E3-0493-A20B-B5BC-8B559952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C76EAA-3624-863B-0235-BB28EFFB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261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27606C-EB93-D1B2-EC4D-B6A36D5D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8/2/2025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5A6D9F-9B17-1148-921D-239989D6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552D94-0CC9-07E4-CD99-C8E79520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075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5FFE2-20CA-34BF-FD6E-74CBD6C4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1EF3D-434F-293D-7E4E-A7B096A8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77E33-BD70-1FAA-8CE8-D9ED1AD9D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D21F12-E2D0-91E4-7B23-643B97FC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8ABAC5-FFB7-772C-B0CB-69EEF506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A87BB-9D27-7081-D77B-9A3ED2B4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010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AE52E-E21B-A253-51AC-E2467ADC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6EA29E-AEE5-D0C5-BD0A-2035A609C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0BAAD3-564C-743F-A3B9-6BA6CA062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026283-2B64-F5F9-D046-076F25DD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77B588-CF86-4A9A-636B-BCED02FA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5EC42A-069E-409E-9FED-B0B27C67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459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D8B765-0851-AAC3-1584-9EDB8DD3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B1D82-D67D-F89A-E496-50933382A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960AF-4CCC-0EC1-1AB3-75D5AA3C7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8/2/2025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B0EDB-2152-782E-F05C-1B51DA876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DB2DFC-FE51-AF69-00CD-C18DCA86F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056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32326-3E15-CCEB-257E-E4EF703F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78" r="1" b="1"/>
          <a:stretch>
            <a:fillRect/>
          </a:stretch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B3E71A-3A8D-BED4-ADE3-E355DBE04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s-CL" sz="4800" b="1"/>
              <a:t>Historia y evolución de los paradigmas, VS Code, Terminal y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014A5-0B26-F54E-9FA1-D82475440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2000"/>
              <a:t>Unidad 01: Introducción a la programación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2000"/>
              <a:t>Fecha: Martes 12 agosto, 2025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2000"/>
              <a:t>Docente: Diego Obando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36AC0774-95DC-E77D-C8FE-27F9A4998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882" y="0"/>
            <a:ext cx="994117" cy="13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8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099B659D-9270-8DF9-C819-F4B612F21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434" y="1984443"/>
            <a:ext cx="3623406" cy="27175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240D31-C517-2EFC-0870-96DEA85B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s-CL" dirty="0"/>
              <a:t>Uso de la Terminal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D1B14-87F4-BDB8-4D27-CFD35F7D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La  terminal es una herramienta poderosa que permite interactuar con el sistema operativo mediante comandos. Es mucho mas rápido y automatizable interactuar así que mediante clics y botones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9849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arpeta">
            <a:extLst>
              <a:ext uri="{FF2B5EF4-FFF2-40B4-BE49-F238E27FC236}">
                <a16:creationId xmlns:a16="http://schemas.microsoft.com/office/drawing/2014/main" id="{8A22FAAE-6765-B548-9BC9-9707C8B1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347692-8364-8722-5266-9BC5CA2B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s-CL" dirty="0"/>
              <a:t>Comandos Básicos del Terminal de Windows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1943E-BA2F-E089-F055-C0D7BEE6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s-CL" sz="1800" b="1"/>
              <a:t>cd: </a:t>
            </a:r>
            <a:r>
              <a:rPr lang="es-CL" sz="1800"/>
              <a:t>Cambia el directorio actual.</a:t>
            </a:r>
          </a:p>
          <a:p>
            <a:r>
              <a:rPr lang="es-CL" sz="1800" b="1"/>
              <a:t>cd .. : </a:t>
            </a:r>
            <a:r>
              <a:rPr lang="es-CL" sz="1800"/>
              <a:t>Sube un nivel en la jerarquía de directorios, en otras palabras, vuelves un directorio hacia atrás.</a:t>
            </a:r>
          </a:p>
          <a:p>
            <a:r>
              <a:rPr lang="es-CL" sz="1800" b="1"/>
              <a:t>cd </a:t>
            </a:r>
            <a:r>
              <a:rPr lang="en-US" sz="1800" b="1"/>
              <a:t>[ruta] : </a:t>
            </a:r>
            <a:r>
              <a:rPr lang="en-US" sz="1800"/>
              <a:t>Cambia al directorio especificado.</a:t>
            </a:r>
          </a:p>
          <a:p>
            <a:r>
              <a:rPr lang="en-US" sz="1800" b="1"/>
              <a:t>cd [nombre_del_directorio] : </a:t>
            </a:r>
            <a:r>
              <a:rPr lang="en-US" sz="1800"/>
              <a:t>Cambia al directorio especificado.</a:t>
            </a:r>
          </a:p>
          <a:p>
            <a:r>
              <a:rPr lang="en-US" sz="1800" b="1"/>
              <a:t>dir : </a:t>
            </a:r>
            <a:r>
              <a:rPr lang="en-US" sz="1800"/>
              <a:t>Muestra el contenido del directorio actual.</a:t>
            </a:r>
          </a:p>
          <a:p>
            <a:r>
              <a:rPr lang="en-US" sz="1800" b="1"/>
              <a:t>mkdir [nombre] : </a:t>
            </a:r>
            <a:r>
              <a:rPr lang="en-US" sz="1800"/>
              <a:t>Crea un nuevo directorio en la carpeta actual.</a:t>
            </a:r>
          </a:p>
          <a:p>
            <a:r>
              <a:rPr lang="en-US" sz="1800" b="1"/>
              <a:t>code . : </a:t>
            </a:r>
            <a:r>
              <a:rPr lang="en-US" sz="1800"/>
              <a:t>Abre el directorio actual en </a:t>
            </a:r>
            <a:r>
              <a:rPr lang="en-US" sz="1800" b="1"/>
              <a:t>Visual Studio Code</a:t>
            </a:r>
            <a:r>
              <a:rPr lang="en-US" sz="1800"/>
              <a:t>, solo funciona si ya lo instalaste.</a:t>
            </a:r>
          </a:p>
          <a:p>
            <a:r>
              <a:rPr lang="en-US" sz="1800" b="1"/>
              <a:t>cls : </a:t>
            </a:r>
            <a:r>
              <a:rPr lang="en-US" sz="1800"/>
              <a:t>Limpia la pantalla de la terminal.</a:t>
            </a:r>
            <a:endParaRPr lang="es-CL" sz="1800" b="1"/>
          </a:p>
        </p:txBody>
      </p:sp>
    </p:spTree>
    <p:extLst>
      <p:ext uri="{BB962C8B-B14F-4D97-AF65-F5344CB8AC3E}">
        <p14:creationId xmlns:p14="http://schemas.microsoft.com/office/powerpoint/2010/main" val="2980126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152688-EAFE-1857-CDE8-D71061B4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B58DD9-27A0-1EC2-40A4-953624210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243" y="2206201"/>
            <a:ext cx="4939504" cy="206265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4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E67B97-7970-5208-7F70-3707430B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s-ES"/>
              <a:t>Git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CCB4E-EEEF-A769-0EF1-99966198D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/>
              <a:t>En la clase pasada, aprendimos como descargar </a:t>
            </a:r>
            <a:r>
              <a:rPr lang="es-ES" b="1"/>
              <a:t>Git</a:t>
            </a:r>
            <a:r>
              <a:rPr lang="es-ES"/>
              <a:t>, configurar nuestro usuario, crear un repositorio local, crear commits y agregar un repositorio remoto. En esta clase, profundizaremos en el uso de </a:t>
            </a:r>
            <a:r>
              <a:rPr lang="es-ES" b="1"/>
              <a:t>Git</a:t>
            </a:r>
            <a:r>
              <a:rPr lang="es-ES"/>
              <a:t> para control de versiones, veremos como clonar un repositorio remoto, manejar ramas y realizar operaciones y flujos de trabajo comunes.</a:t>
            </a:r>
            <a:endParaRPr lang="es-CL"/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EB9FCDD-167E-B410-049A-FD149DEFC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4388554"/>
            <a:ext cx="4221597" cy="1762864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7301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81BC3-2C1C-D4E2-32A2-C2632477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Clonar un repositorio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B8591-5769-5FE2-1340-55201180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075"/>
            <a:ext cx="10515600" cy="108585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Para clonar un repositorio remoto, utilizamos el comando </a:t>
            </a:r>
            <a:r>
              <a:rPr lang="es-ES" b="1" dirty="0"/>
              <a:t>git clone</a:t>
            </a:r>
            <a:r>
              <a:rPr lang="es-ES" dirty="0"/>
              <a:t> seguido de la URL del repositorio, por ejemplo:</a:t>
            </a:r>
          </a:p>
          <a:p>
            <a:pPr marL="0" indent="0" algn="ctr">
              <a:buNone/>
            </a:pPr>
            <a:endParaRPr lang="es-ES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DB55D60-69B4-0820-05A3-4D43BA07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9929" y="5634038"/>
            <a:ext cx="2600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38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B43A1-E9CC-B33A-107A-91F27665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0975"/>
            <a:ext cx="10515600" cy="1016049"/>
          </a:xfrm>
        </p:spPr>
        <p:txBody>
          <a:bodyPr/>
          <a:lstStyle/>
          <a:p>
            <a:pPr marL="0" indent="0" algn="ctr">
              <a:buNone/>
            </a:pPr>
            <a:r>
              <a:rPr lang="es-CL" b="1" dirty="0">
                <a:solidFill>
                  <a:srgbClr val="00B050"/>
                </a:solidFill>
              </a:rPr>
              <a:t>git clone https://github.com/Dieg0Code/PRO205-Taller-de-Programacion.git</a:t>
            </a:r>
          </a:p>
          <a:p>
            <a:pPr marL="0" indent="0" algn="ctr">
              <a:buNone/>
            </a:pPr>
            <a:endParaRPr lang="es-CL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65A7D3D-CF16-C554-0A6D-48C60C545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9929" y="5634038"/>
            <a:ext cx="2600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53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489C7-2A3E-9448-8836-C7E0A4CB0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Este comando descargará una copia a tu máquina local del repositorio de esta clase. </a:t>
            </a:r>
            <a:r>
              <a:rPr lang="es-ES" b="1" dirty="0"/>
              <a:t>De ahora en adelante es obligatorio haber descargado el repositorio anterior</a:t>
            </a:r>
            <a:r>
              <a:rPr lang="es-ES" dirty="0"/>
              <a:t>, para así poder trabajar en las actividades de las clases, además </a:t>
            </a:r>
            <a:r>
              <a:rPr lang="es-ES" b="1" dirty="0"/>
              <a:t>deberán actualizarlo diariamente para que no se pierdan las actividades que se vayan subiendo.</a:t>
            </a:r>
            <a:endParaRPr lang="es-CL" b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8D12B20-7617-7D8C-7487-B6A14937D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4388554"/>
            <a:ext cx="4221597" cy="1762864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4295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CCE12-296B-6B9D-BD08-D74A1A8A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s-ES" dirty="0"/>
              <a:t>¿Cómo actualizar el repositorio?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409BD-F2B8-362A-41A8-57A529E5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2200" dirty="0"/>
              <a:t>Para mantener el repositorio actualizado debes usar el comando </a:t>
            </a:r>
            <a:r>
              <a:rPr lang="es-ES" sz="2200" b="1" dirty="0"/>
              <a:t>git pull</a:t>
            </a:r>
            <a:r>
              <a:rPr lang="es-ES" sz="2200" dirty="0"/>
              <a:t>.</a:t>
            </a:r>
          </a:p>
          <a:p>
            <a:pPr marL="457200" lvl="1" indent="0">
              <a:buNone/>
            </a:pPr>
            <a:endParaRPr lang="es-ES" sz="2200" dirty="0"/>
          </a:p>
          <a:p>
            <a:pPr marL="914400" lvl="1" indent="-457200">
              <a:buFont typeface="+mj-lt"/>
              <a:buAutoNum type="arabicPeriod"/>
            </a:pPr>
            <a:r>
              <a:rPr lang="es-ES" sz="2200" dirty="0"/>
              <a:t>Abre la terminal en la carpeta del repositorio clonado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200" dirty="0"/>
              <a:t>Ejecuta el comando </a:t>
            </a:r>
            <a:r>
              <a:rPr lang="es-ES" sz="2200" b="1" dirty="0"/>
              <a:t>git pull</a:t>
            </a:r>
            <a:endParaRPr lang="es-CL" sz="2200" b="1" dirty="0"/>
          </a:p>
          <a:p>
            <a:pPr marL="457200" lvl="1" indent="0">
              <a:buNone/>
            </a:pPr>
            <a:endParaRPr lang="es-CL" sz="2200" b="1" dirty="0"/>
          </a:p>
          <a:p>
            <a:pPr marL="457200" lvl="1" indent="0">
              <a:buNone/>
            </a:pPr>
            <a:r>
              <a:rPr lang="es-CL" sz="2200" b="1" dirty="0"/>
              <a:t>Este comando descargará los últimos cambios que yo haya realizado en el repositorio remoto y los aplicará a tu copia local</a:t>
            </a:r>
            <a:endParaRPr lang="es-ES" sz="22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4FBB218-690C-663C-C932-427C40E7D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4388554"/>
            <a:ext cx="4221597" cy="1762864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3086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433141-177A-788A-F265-73B0FD5A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s-ES" dirty="0"/>
              <a:t>Trabajando con Ramas en Git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8AB59C-2597-DF8B-F2A7-6F601684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/>
              <a:t>Las ramas en </a:t>
            </a:r>
            <a:r>
              <a:rPr lang="es-ES" sz="2600" b="1" dirty="0"/>
              <a:t>Git</a:t>
            </a:r>
            <a:r>
              <a:rPr lang="es-ES" sz="2600" dirty="0"/>
              <a:t> son en esencia copias paralelas del proyecto base. Permiten trabajar en diferentes características o correcciones de errores sin afectar la rama principal (generalmente llamada </a:t>
            </a:r>
            <a:r>
              <a:rPr lang="es-ES" sz="2600" b="1" dirty="0"/>
              <a:t>main </a:t>
            </a:r>
            <a:r>
              <a:rPr lang="es-ES" sz="2600" dirty="0"/>
              <a:t>o </a:t>
            </a:r>
            <a:r>
              <a:rPr lang="es-ES" sz="2600" b="1" dirty="0"/>
              <a:t>master</a:t>
            </a:r>
            <a:r>
              <a:rPr lang="es-ES" sz="2600" dirty="0"/>
              <a:t>)</a:t>
            </a:r>
          </a:p>
          <a:p>
            <a:pPr marL="0" indent="0">
              <a:buNone/>
            </a:pPr>
            <a:r>
              <a:rPr lang="es-ES" sz="2600" dirty="0"/>
              <a:t>Para crear una nueva rama, utilizamos el comando </a:t>
            </a:r>
            <a:r>
              <a:rPr lang="es-ES" sz="2600" b="1" dirty="0"/>
              <a:t>git branch</a:t>
            </a:r>
            <a:r>
              <a:rPr lang="es-ES" sz="2600" dirty="0"/>
              <a:t> seguido del nombre de la nueva rama.</a:t>
            </a:r>
          </a:p>
          <a:p>
            <a:r>
              <a:rPr lang="es-ES" sz="2600" b="1" dirty="0">
                <a:highlight>
                  <a:srgbClr val="FFFF00"/>
                </a:highlight>
              </a:rPr>
              <a:t>git branch nombre_de_la_rama</a:t>
            </a:r>
            <a:endParaRPr lang="es-CL" sz="2600" b="1" dirty="0">
              <a:highlight>
                <a:srgbClr val="FFFF00"/>
              </a:highligh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C568C1D-7031-5F19-EDC5-C591A6A6C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4388554"/>
            <a:ext cx="4221597" cy="1762864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5196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5874F-6894-3FB8-4F81-8E3D0DC0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7172" cy="4351338"/>
          </a:xfrm>
        </p:spPr>
        <p:txBody>
          <a:bodyPr>
            <a:normAutofit/>
          </a:bodyPr>
          <a:lstStyle/>
          <a:p>
            <a:r>
              <a:rPr lang="es-ES" dirty="0"/>
              <a:t>Para cambiar a una rama especifica, utilizamos el comando </a:t>
            </a:r>
            <a:r>
              <a:rPr lang="es-ES" b="1" dirty="0"/>
              <a:t>git checkout</a:t>
            </a:r>
          </a:p>
          <a:p>
            <a:r>
              <a:rPr lang="es-ES" b="1" dirty="0">
                <a:highlight>
                  <a:srgbClr val="FFFF00"/>
                </a:highlight>
              </a:rPr>
              <a:t>git checkout nombre_de_la_rama</a:t>
            </a:r>
          </a:p>
          <a:p>
            <a:r>
              <a:rPr lang="es-ES" dirty="0"/>
              <a:t>También podemos combinar ambos comandos en uno solo utilizando</a:t>
            </a:r>
            <a:r>
              <a:rPr lang="es-ES" b="1" dirty="0"/>
              <a:t> git checkout –b</a:t>
            </a:r>
          </a:p>
          <a:p>
            <a:r>
              <a:rPr lang="es-CL" b="1" dirty="0">
                <a:highlight>
                  <a:srgbClr val="FFFF00"/>
                </a:highlight>
              </a:rPr>
              <a:t>git checkout –b nombre_de_la_rama</a:t>
            </a:r>
          </a:p>
          <a:p>
            <a:r>
              <a:rPr lang="es-CL" dirty="0"/>
              <a:t>Este comando crea la nueva rama y te cambia a ella al mismo tiempo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89F8DC8-AD18-5F6B-58D0-40AF4B63F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4388554"/>
            <a:ext cx="4221597" cy="1762864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8791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1B627D-C1F2-671B-ECC3-B1662E91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s-CL" sz="3600" dirty="0"/>
              <a:t>Objetivos de la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C4CAC-F50F-89CE-A1F1-244C28B5B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s-CL" sz="1800" dirty="0"/>
              <a:t>Comprender la historia y evolución de los paradigmas de programación</a:t>
            </a:r>
          </a:p>
          <a:p>
            <a:r>
              <a:rPr lang="es-CL" sz="1800" dirty="0"/>
              <a:t>Familiarizarte con el entorno de desarrollo </a:t>
            </a:r>
            <a:r>
              <a:rPr lang="es-CL" sz="1800" b="1" dirty="0"/>
              <a:t>Visual Studio Code</a:t>
            </a:r>
            <a:endParaRPr lang="es-CL" sz="1800" dirty="0"/>
          </a:p>
          <a:p>
            <a:r>
              <a:rPr lang="es-CL" sz="1800" dirty="0"/>
              <a:t>Utilizar la terminal de comandos para interactuar con el sistema operativo</a:t>
            </a:r>
          </a:p>
          <a:p>
            <a:r>
              <a:rPr lang="es-CL" sz="1800" dirty="0"/>
              <a:t>Profundizar en el uso de </a:t>
            </a:r>
            <a:r>
              <a:rPr lang="es-CL" sz="1800" b="1" dirty="0"/>
              <a:t>Git</a:t>
            </a:r>
            <a:endParaRPr lang="es-CL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6" descr="Head with Gears">
            <a:extLst>
              <a:ext uri="{FF2B5EF4-FFF2-40B4-BE49-F238E27FC236}">
                <a16:creationId xmlns:a16="http://schemas.microsoft.com/office/drawing/2014/main" id="{2F39A03D-5B16-830D-5B6B-9E3D5DC7F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CE6773-0812-A168-572C-FFFD4F11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s-ES" dirty="0"/>
              <a:t>Flujos de trabajo con Git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87BDD-7AD8-E7C8-11A7-BC4A5BF3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/>
              <a:t>Un flujo de trabajo común con </a:t>
            </a:r>
            <a:r>
              <a:rPr lang="es-ES" b="1"/>
              <a:t>Git</a:t>
            </a:r>
            <a:r>
              <a:rPr lang="es-ES"/>
              <a:t> implica los siguientes pasos:</a:t>
            </a:r>
          </a:p>
          <a:p>
            <a:pPr marL="514350" indent="-514350">
              <a:buFont typeface="+mj-lt"/>
              <a:buAutoNum type="arabicPeriod"/>
            </a:pPr>
            <a:r>
              <a:rPr lang="es-CL" b="1"/>
              <a:t>Crear una nueva rama </a:t>
            </a:r>
            <a:r>
              <a:rPr lang="es-CL"/>
              <a:t>para trabajar con una característica o corrección de errores.</a:t>
            </a:r>
          </a:p>
          <a:p>
            <a:pPr marL="514350" indent="-514350">
              <a:buFont typeface="+mj-lt"/>
              <a:buAutoNum type="arabicPeriod"/>
            </a:pPr>
            <a:r>
              <a:rPr lang="es-CL" b="1"/>
              <a:t>Realizar cambios</a:t>
            </a:r>
            <a:r>
              <a:rPr lang="es-CL"/>
              <a:t> en el código y guardar esos cambios.</a:t>
            </a:r>
          </a:p>
          <a:p>
            <a:pPr marL="514350" indent="-514350">
              <a:buFont typeface="+mj-lt"/>
              <a:buAutoNum type="arabicPeriod"/>
            </a:pPr>
            <a:r>
              <a:rPr lang="es-CL" b="1"/>
              <a:t>Agregar los cambios </a:t>
            </a:r>
            <a:r>
              <a:rPr lang="es-CL"/>
              <a:t>al área de preparación (staging área) utilizando </a:t>
            </a:r>
            <a:r>
              <a:rPr lang="es-CL" b="1"/>
              <a:t>git add .</a:t>
            </a:r>
          </a:p>
          <a:p>
            <a:pPr marL="514350" indent="-514350">
              <a:buFont typeface="+mj-lt"/>
              <a:buAutoNum type="arabicPeriod"/>
            </a:pPr>
            <a:r>
              <a:rPr lang="es-CL" b="1"/>
              <a:t>Confirmar los cambios </a:t>
            </a:r>
            <a:r>
              <a:rPr lang="es-CL"/>
              <a:t>(commit) con un mensaje descriptivo utilizando </a:t>
            </a:r>
            <a:r>
              <a:rPr lang="es-CL" b="1"/>
              <a:t>git commit –m “mensaje del commit”</a:t>
            </a:r>
          </a:p>
          <a:p>
            <a:pPr marL="514350" indent="-514350">
              <a:buFont typeface="+mj-lt"/>
              <a:buAutoNum type="arabicPeriod"/>
            </a:pPr>
            <a:r>
              <a:rPr lang="es-CL" b="1"/>
              <a:t>Subir los cambios </a:t>
            </a:r>
            <a:r>
              <a:rPr lang="es-CL"/>
              <a:t>al repositorio remoto utilizando </a:t>
            </a:r>
            <a:r>
              <a:rPr lang="es-CL" b="1"/>
              <a:t>git push origin nombre_de_la_rama</a:t>
            </a:r>
          </a:p>
          <a:p>
            <a:pPr marL="514350" indent="-514350">
              <a:buFont typeface="+mj-lt"/>
              <a:buAutoNum type="arabicPeriod"/>
            </a:pPr>
            <a:r>
              <a:rPr lang="es-CL" b="1"/>
              <a:t>Crear un Pull Request </a:t>
            </a:r>
            <a:r>
              <a:rPr lang="es-CL"/>
              <a:t>en la plataforma de </a:t>
            </a:r>
            <a:r>
              <a:rPr lang="es-CL" b="1"/>
              <a:t>Git </a:t>
            </a:r>
            <a:r>
              <a:rPr lang="es-CL"/>
              <a:t>(como GitHub) para solicitar la revisión y fusión de los cambios a la rama principal.</a:t>
            </a:r>
            <a:endParaRPr lang="es-CL" b="1"/>
          </a:p>
          <a:p>
            <a:pPr marL="514350" indent="-514350">
              <a:buFont typeface="+mj-lt"/>
              <a:buAutoNum type="arabicPeriod"/>
            </a:pPr>
            <a:endParaRPr lang="es-CL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88F6FF2-D7B4-ACE0-3990-45D45A462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4388554"/>
            <a:ext cx="4221597" cy="1762864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027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0C4F5-1110-8129-3993-FFFEF512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s-ES" dirty="0"/>
              <a:t>Metodología de trabajo GitFlow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85AA56-5DB3-5BFD-E0D3-7878CB2B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/>
              <a:t>GitFlow </a:t>
            </a:r>
            <a:r>
              <a:rPr lang="es-ES" sz="2000" dirty="0"/>
              <a:t>es un modelo de ramificación que define un conjunto de reglas para trabajar con ramas en </a:t>
            </a:r>
            <a:r>
              <a:rPr lang="es-ES" sz="2000" b="1" dirty="0"/>
              <a:t>Git</a:t>
            </a:r>
            <a:r>
              <a:rPr lang="es-ES" sz="2000" dirty="0"/>
              <a:t>. Este modelo ayuda a organizar el trabajo en equipos y facilita la gestión de versiones de software.</a:t>
            </a:r>
          </a:p>
          <a:p>
            <a:pPr marL="0" indent="0">
              <a:buNone/>
            </a:pPr>
            <a:r>
              <a:rPr lang="es-ES" sz="2000" b="1" dirty="0"/>
              <a:t>GitFlow</a:t>
            </a:r>
            <a:r>
              <a:rPr lang="es-ES" sz="2000" dirty="0"/>
              <a:t> define dos ramas principales:</a:t>
            </a:r>
          </a:p>
          <a:p>
            <a:r>
              <a:rPr lang="es-CL" sz="2000" b="1" dirty="0"/>
              <a:t>main: </a:t>
            </a:r>
            <a:r>
              <a:rPr lang="es-CL" sz="2000" dirty="0"/>
              <a:t>Contiene el código de producción</a:t>
            </a:r>
          </a:p>
          <a:p>
            <a:r>
              <a:rPr lang="es-CL" sz="2000" b="1" dirty="0"/>
              <a:t>develop: </a:t>
            </a:r>
            <a:r>
              <a:rPr lang="es-CL" sz="2000" dirty="0"/>
              <a:t>Contiene código en desarrollo, donde  se integran las nuevas características antes de ser fusionadas a </a:t>
            </a:r>
            <a:r>
              <a:rPr lang="es-CL" sz="2000" b="1" dirty="0"/>
              <a:t>main.</a:t>
            </a:r>
          </a:p>
          <a:p>
            <a:r>
              <a:rPr lang="es-CL" sz="2000" dirty="0"/>
              <a:t>Además, se crean ramas de características (</a:t>
            </a:r>
            <a:r>
              <a:rPr lang="es-CL" sz="2000" b="1" dirty="0"/>
              <a:t>feature</a:t>
            </a:r>
            <a:r>
              <a:rPr lang="es-CL" sz="2000" dirty="0"/>
              <a:t>), correcciones (</a:t>
            </a:r>
            <a:r>
              <a:rPr lang="es-CL" sz="2000" b="1" dirty="0"/>
              <a:t>hotfix) </a:t>
            </a:r>
            <a:r>
              <a:rPr lang="es-CL" sz="2000" dirty="0"/>
              <a:t>y versiones (</a:t>
            </a:r>
            <a:r>
              <a:rPr lang="es-CL" sz="2000" b="1" dirty="0"/>
              <a:t>reléase</a:t>
            </a:r>
            <a:r>
              <a:rPr lang="es-CL" sz="2000" dirty="0"/>
              <a:t>) para organizar el trabajo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5B5F17D-AD5D-0885-866F-16B59EAA8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4388554"/>
            <a:ext cx="4221597" cy="1762864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1551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85AA56-5DB3-5BFD-E0D3-7878CB2B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Por ejemplo, supongamos que estamos trabajando en una nueva característica llamada “Login”. Para crear una rama de característica, ejecutamos:</a:t>
            </a:r>
          </a:p>
          <a:p>
            <a:r>
              <a:rPr lang="es-ES" sz="1800" b="1" dirty="0">
                <a:highlight>
                  <a:srgbClr val="FFFF00"/>
                </a:highlight>
              </a:rPr>
              <a:t>git checkout –b feature/login</a:t>
            </a:r>
          </a:p>
          <a:p>
            <a:pPr marL="0" indent="0">
              <a:buNone/>
            </a:pPr>
            <a:r>
              <a:rPr lang="es-ES" sz="1800" dirty="0"/>
              <a:t>Luego, realizaríamos los cambios necesario, agregaríamos y confirmaríamos los cambios:</a:t>
            </a:r>
          </a:p>
          <a:p>
            <a:r>
              <a:rPr lang="es-CL" sz="1800" b="1" dirty="0">
                <a:highlight>
                  <a:srgbClr val="FFFF00"/>
                </a:highlight>
              </a:rPr>
              <a:t>git add .</a:t>
            </a:r>
          </a:p>
          <a:p>
            <a:r>
              <a:rPr lang="es-CL" sz="1800" b="1" dirty="0">
                <a:highlight>
                  <a:srgbClr val="FFFF00"/>
                </a:highlight>
              </a:rPr>
              <a:t>git commit –m “Implementación de la funcionalidad de Login” </a:t>
            </a:r>
          </a:p>
          <a:p>
            <a:pPr marL="0" indent="0">
              <a:buNone/>
            </a:pPr>
            <a:r>
              <a:rPr lang="es-CL" sz="1800" dirty="0"/>
              <a:t>Después, subiríamos la rama al repositorio remoto:</a:t>
            </a:r>
          </a:p>
          <a:p>
            <a:r>
              <a:rPr lang="es-CL" sz="1800" b="1" dirty="0">
                <a:highlight>
                  <a:srgbClr val="FFFF00"/>
                </a:highlight>
              </a:rPr>
              <a:t>git push origin feature/login</a:t>
            </a:r>
          </a:p>
          <a:p>
            <a:pPr marL="0" indent="0">
              <a:buNone/>
            </a:pPr>
            <a:r>
              <a:rPr lang="es-CL" sz="1800" dirty="0"/>
              <a:t>Luego, crearíamos un </a:t>
            </a:r>
            <a:r>
              <a:rPr lang="es-CL" sz="1800" b="1" dirty="0"/>
              <a:t>Pull Request </a:t>
            </a:r>
            <a:r>
              <a:rPr lang="es-CL" sz="1800" dirty="0"/>
              <a:t>para solicitar la revisión y fusión de la rama </a:t>
            </a:r>
            <a:r>
              <a:rPr lang="es-CL" sz="1800" b="1" dirty="0"/>
              <a:t>feature/login </a:t>
            </a:r>
            <a:r>
              <a:rPr lang="es-CL" sz="1800" dirty="0"/>
              <a:t>en </a:t>
            </a:r>
            <a:r>
              <a:rPr lang="es-CL" sz="1800" b="1" dirty="0"/>
              <a:t>develop</a:t>
            </a:r>
            <a:endParaRPr lang="es-CL" sz="1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5B5F17D-AD5D-0885-866F-16B59EAA8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4388554"/>
            <a:ext cx="4221597" cy="1762864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7403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A139E7-A088-8C83-5C6E-E6386E04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s-ES" dirty="0"/>
              <a:t>Historia y Evolución de los Paradigmas de Programación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54568-0584-3133-224D-49332474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/>
              <a:t>Un </a:t>
            </a:r>
            <a:r>
              <a:rPr lang="es-ES" sz="2200" b="1"/>
              <a:t>paradigma de programación </a:t>
            </a:r>
            <a:r>
              <a:rPr lang="es-ES" sz="2200"/>
              <a:t>es un estilo o enfoque fundamental que define cómo se estructura y organiza el código para resolver problemas. Cada paradigma proporciona un conjunto de conceptos, principios y abstracciones que guían el desarrollo de software</a:t>
            </a:r>
          </a:p>
          <a:p>
            <a:pPr marL="0" indent="0">
              <a:buNone/>
            </a:pPr>
            <a:endParaRPr lang="es-ES" sz="2200"/>
          </a:p>
          <a:p>
            <a:pPr marL="0" indent="0">
              <a:buNone/>
            </a:pPr>
            <a:r>
              <a:rPr lang="es-ES" sz="2200" i="1"/>
              <a:t>Si el código fuera arquitectura, los paradigmas serían como los estilos arquitectónicos (gótico, moderno, minimalista) que determinan como se crean los edificios.</a:t>
            </a:r>
            <a:endParaRPr lang="es-CL" sz="2200" i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Jerarquía">
            <a:extLst>
              <a:ext uri="{FF2B5EF4-FFF2-40B4-BE49-F238E27FC236}">
                <a16:creationId xmlns:a16="http://schemas.microsoft.com/office/drawing/2014/main" id="{E2DD65A6-8F01-6E82-D797-FEBD9B5E0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4404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A3FE1-44DF-F9AB-C0B3-781B9930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Línea de Tiempo Evolución de lo Paradigmas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DCE858-946E-0E78-AC69-BFD815523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1669"/>
            <a:ext cx="12191999" cy="1709907"/>
          </a:xfrm>
          <a:prstGeom prst="rect">
            <a:avLst/>
          </a:prstGeom>
        </p:spPr>
      </p:pic>
      <p:cxnSp>
        <p:nvCxnSpPr>
          <p:cNvPr id="70" name="Straight Connector 33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83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A8A331-AEA5-CF7F-B9E5-41AD4B6D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Principales Paradigmas de Programación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A4161E32-5FE7-B7FC-9F2D-22FD328BB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64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7E22C9-4E65-F21C-5254-D0BE029B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s-ES" sz="5400" dirty="0"/>
              <a:t>Programación imperativa (1950)</a:t>
            </a:r>
            <a:endParaRPr lang="es-CL" sz="5400" dirty="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900B8-8D91-B8BD-C965-F5AA3EEFC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s-ES" sz="2200" b="1" dirty="0"/>
              <a:t>Concepto: </a:t>
            </a:r>
            <a:r>
              <a:rPr lang="es-ES" sz="2200" dirty="0"/>
              <a:t>Se enfoca en describir </a:t>
            </a:r>
            <a:r>
              <a:rPr lang="es-ES" sz="2200" b="1" dirty="0"/>
              <a:t>cómo</a:t>
            </a:r>
            <a:r>
              <a:rPr lang="es-ES" sz="2200" dirty="0"/>
              <a:t> realizar una tarea mediante secuencias de instrucciones que cambian el estado del programa.</a:t>
            </a:r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r>
              <a:rPr lang="es-ES" sz="2200" b="1" dirty="0"/>
              <a:t>Características: </a:t>
            </a:r>
          </a:p>
          <a:p>
            <a:r>
              <a:rPr lang="es-ES" sz="2200" dirty="0"/>
              <a:t>Uso intensivo de variables y estados</a:t>
            </a:r>
          </a:p>
          <a:p>
            <a:r>
              <a:rPr lang="es-ES" sz="2200" dirty="0"/>
              <a:t>Secuencia de instrucciones paso a paso</a:t>
            </a:r>
          </a:p>
          <a:p>
            <a:r>
              <a:rPr lang="es-ES" sz="2200" dirty="0"/>
              <a:t>Control de flujo mediante flujos y condicionales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CL" sz="2200" b="1" dirty="0"/>
              <a:t>Ejemplo (en pseudocódigo):</a:t>
            </a:r>
          </a:p>
          <a:p>
            <a:endParaRPr lang="es-CL" sz="2200" b="1" dirty="0"/>
          </a:p>
          <a:p>
            <a:r>
              <a:rPr lang="es-CL" sz="2200" b="1" dirty="0"/>
              <a:t>Lenguajes: </a:t>
            </a:r>
            <a:r>
              <a:rPr lang="es-CL" sz="2200" dirty="0"/>
              <a:t>FORTRAN, COBOL, BASIC</a:t>
            </a:r>
            <a:endParaRPr lang="es-CL" sz="2200" b="1" dirty="0"/>
          </a:p>
          <a:p>
            <a:pPr marL="0" indent="0">
              <a:buNone/>
            </a:pPr>
            <a:endParaRPr lang="es-CL" sz="2200" b="1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44138BF-1640-07AA-9F59-5DF133FFD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66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57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C5AB8D-35E2-9CC7-E12C-86DD61AE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s-ES" sz="5000" dirty="0"/>
              <a:t>Programación Estructurada (1960-1970)</a:t>
            </a:r>
            <a:endParaRPr lang="es-CL" sz="5000" dirty="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E3E3D-6455-CEAB-C44A-B208A5E9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s-ES" sz="1900" b="1" dirty="0"/>
              <a:t>Concepto: </a:t>
            </a:r>
            <a:r>
              <a:rPr lang="es-ES" sz="1900" dirty="0"/>
              <a:t>Refinamiento de la programación imperativa que introduce </a:t>
            </a:r>
            <a:r>
              <a:rPr lang="es-ES" sz="1900" b="1" dirty="0"/>
              <a:t>estructuras de control claras</a:t>
            </a:r>
            <a:r>
              <a:rPr lang="es-ES" sz="1900" dirty="0"/>
              <a:t> y desalienta el uso de saltos incondicionales (GOTO)</a:t>
            </a:r>
          </a:p>
          <a:p>
            <a:endParaRPr lang="es-ES" sz="1900" b="1" dirty="0"/>
          </a:p>
          <a:p>
            <a:pPr marL="0" indent="0">
              <a:buNone/>
            </a:pPr>
            <a:r>
              <a:rPr lang="es-CL" sz="1900" b="1" dirty="0"/>
              <a:t>Características:</a:t>
            </a:r>
          </a:p>
          <a:p>
            <a:r>
              <a:rPr lang="es-CL" sz="1900" dirty="0"/>
              <a:t>Secuencia: Instrucciones ejecutadas en orden</a:t>
            </a:r>
          </a:p>
          <a:p>
            <a:r>
              <a:rPr lang="es-CL" sz="1900" dirty="0"/>
              <a:t>Selección: estructuras condicionales (if-</a:t>
            </a:r>
            <a:r>
              <a:rPr lang="es-CL" sz="1900" dirty="0" err="1"/>
              <a:t>then</a:t>
            </a:r>
            <a:r>
              <a:rPr lang="es-CL" sz="1900" dirty="0"/>
              <a:t>-else)</a:t>
            </a:r>
          </a:p>
          <a:p>
            <a:r>
              <a:rPr lang="es-CL" sz="1900" dirty="0"/>
              <a:t>Iteración: bucles estructurados (for, while)</a:t>
            </a:r>
          </a:p>
          <a:p>
            <a:r>
              <a:rPr lang="es-CL" sz="1900" dirty="0"/>
              <a:t>Subrutinas o procedimientos</a:t>
            </a:r>
          </a:p>
          <a:p>
            <a:endParaRPr lang="es-CL" sz="1900" dirty="0"/>
          </a:p>
          <a:p>
            <a:pPr marL="0" indent="0">
              <a:buNone/>
            </a:pPr>
            <a:r>
              <a:rPr lang="es-CL" sz="1900" b="1" dirty="0"/>
              <a:t>Ejemplo (en pseudocódigo):</a:t>
            </a:r>
          </a:p>
          <a:p>
            <a:pPr marL="0" indent="0">
              <a:buNone/>
            </a:pPr>
            <a:endParaRPr lang="es-CL" sz="1900" b="1" dirty="0"/>
          </a:p>
          <a:p>
            <a:pPr marL="0" indent="0">
              <a:buNone/>
            </a:pPr>
            <a:r>
              <a:rPr lang="es-CL" sz="1900" b="1" dirty="0"/>
              <a:t>Lenguajes: </a:t>
            </a:r>
            <a:r>
              <a:rPr lang="es-CL" sz="1900" dirty="0"/>
              <a:t>C, Pascal, Ada</a:t>
            </a:r>
            <a:endParaRPr lang="es-CL" sz="1900" b="1" dirty="0"/>
          </a:p>
        </p:txBody>
      </p:sp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A5D720D7-138D-2876-88A8-0AA57F84E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45" y="2144467"/>
            <a:ext cx="4333462" cy="38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55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C5AB8D-35E2-9CC7-E12C-86DD61AE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s-ES" sz="4600" dirty="0"/>
              <a:t>Programación Orientada a Objetos (1970-1980)</a:t>
            </a:r>
            <a:endParaRPr lang="es-CL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E3E3D-6455-CEAB-C44A-B208A5E9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700" b="1" dirty="0"/>
              <a:t>Concepto: </a:t>
            </a:r>
            <a:r>
              <a:rPr lang="es-ES" sz="1700" dirty="0"/>
              <a:t>Organizar el código en torno a </a:t>
            </a:r>
            <a:r>
              <a:rPr lang="es-ES" sz="1700" b="1" dirty="0"/>
              <a:t>objetos </a:t>
            </a:r>
            <a:r>
              <a:rPr lang="es-ES" sz="1700" dirty="0"/>
              <a:t>que combinan datos (atributos) y comportamientos (métodos) en unidades encapsuladas.</a:t>
            </a:r>
            <a:endParaRPr lang="es-ES" sz="1700" b="1" dirty="0"/>
          </a:p>
          <a:p>
            <a:pPr marL="0" indent="0">
              <a:buNone/>
            </a:pPr>
            <a:r>
              <a:rPr lang="es-CL" sz="1700" b="1" dirty="0"/>
              <a:t>Características:</a:t>
            </a:r>
          </a:p>
          <a:p>
            <a:r>
              <a:rPr lang="es-CL" sz="1700" b="1" dirty="0"/>
              <a:t>Encapsulamiento: </a:t>
            </a:r>
            <a:r>
              <a:rPr lang="es-CL" sz="1700" dirty="0"/>
              <a:t>Ocultar los detalles internos de un objeto.</a:t>
            </a:r>
          </a:p>
          <a:p>
            <a:r>
              <a:rPr lang="es-CL" sz="1700" b="1" dirty="0"/>
              <a:t>Herencia: </a:t>
            </a:r>
            <a:r>
              <a:rPr lang="es-CL" sz="1700" dirty="0"/>
              <a:t>Reutilizar código extendiendo clases existentes.</a:t>
            </a:r>
          </a:p>
          <a:p>
            <a:r>
              <a:rPr lang="es-CL" sz="1700" b="1" dirty="0"/>
              <a:t>Polimorfismo: </a:t>
            </a:r>
            <a:r>
              <a:rPr lang="es-CL" sz="1700" dirty="0"/>
              <a:t>Utilizar la misma interfaz para diferentes implementaciones</a:t>
            </a:r>
          </a:p>
          <a:p>
            <a:r>
              <a:rPr lang="es-CL" sz="1700" b="1" dirty="0"/>
              <a:t>Abstracción: </a:t>
            </a:r>
            <a:r>
              <a:rPr lang="es-CL" sz="1700" dirty="0"/>
              <a:t>Representar conceptos complejos de forma simplificada</a:t>
            </a:r>
          </a:p>
          <a:p>
            <a:pPr marL="0" indent="0">
              <a:buNone/>
            </a:pPr>
            <a:endParaRPr lang="es-CL" sz="1700" b="1" dirty="0"/>
          </a:p>
          <a:p>
            <a:pPr marL="0" indent="0">
              <a:buNone/>
            </a:pPr>
            <a:r>
              <a:rPr lang="es-CL" sz="1700" b="1" dirty="0"/>
              <a:t>Ejemplo (en JavaScript):</a:t>
            </a:r>
          </a:p>
          <a:p>
            <a:pPr marL="0" indent="0">
              <a:buNone/>
            </a:pPr>
            <a:endParaRPr lang="es-CL" sz="1700" b="1" dirty="0"/>
          </a:p>
          <a:p>
            <a:pPr marL="0" indent="0">
              <a:buNone/>
            </a:pPr>
            <a:r>
              <a:rPr lang="es-CL" sz="1700" b="1" dirty="0"/>
              <a:t>Lenguajes: </a:t>
            </a:r>
            <a:r>
              <a:rPr lang="es-CL" sz="1700" dirty="0"/>
              <a:t>C++, Java, C#, JavaScript, Python, Ruby</a:t>
            </a:r>
            <a:endParaRPr lang="es-CL" sz="1700" b="1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E3792F5-4233-3013-BEFA-D7E53080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" r="-6" b="-6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32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C5AB8D-35E2-9CC7-E12C-86DD61AE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s-ES" sz="4600" dirty="0"/>
              <a:t>Programación Funcional (1990, popularizada en los 2000)</a:t>
            </a:r>
            <a:endParaRPr lang="es-CL" sz="46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E3E3D-6455-CEAB-C44A-B208A5E9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700" b="1" dirty="0"/>
              <a:t>Concepto: </a:t>
            </a:r>
            <a:r>
              <a:rPr lang="es-ES" sz="1700" dirty="0"/>
              <a:t>Trata la computación como la evaluación de </a:t>
            </a:r>
            <a:r>
              <a:rPr lang="es-ES" sz="1700" b="1" dirty="0"/>
              <a:t>funciones matemáticas </a:t>
            </a:r>
            <a:r>
              <a:rPr lang="es-ES" sz="1700" dirty="0"/>
              <a:t>y evita cambiar el estado y los datos mutables.</a:t>
            </a:r>
            <a:endParaRPr lang="es-ES" sz="1700" b="1" dirty="0"/>
          </a:p>
          <a:p>
            <a:pPr marL="0" indent="0">
              <a:buNone/>
            </a:pPr>
            <a:r>
              <a:rPr lang="es-CL" sz="1700" b="1" dirty="0"/>
              <a:t>Características:</a:t>
            </a:r>
          </a:p>
          <a:p>
            <a:r>
              <a:rPr lang="es-CL" sz="1700" dirty="0"/>
              <a:t>Funciones de primera clase (pueden ser asignadas a variables)</a:t>
            </a:r>
          </a:p>
          <a:p>
            <a:r>
              <a:rPr lang="es-CL" sz="1700" dirty="0"/>
              <a:t>Funciones puras (sin efectos secundarios)</a:t>
            </a:r>
          </a:p>
          <a:p>
            <a:r>
              <a:rPr lang="es-CL" sz="1700" dirty="0"/>
              <a:t>Inmutabilidad (datos no cambian después de crearse)</a:t>
            </a:r>
          </a:p>
          <a:p>
            <a:r>
              <a:rPr lang="es-CL" sz="1700" dirty="0"/>
              <a:t>Composición de funciones</a:t>
            </a:r>
          </a:p>
          <a:p>
            <a:pPr marL="0" indent="0">
              <a:buNone/>
            </a:pPr>
            <a:endParaRPr lang="es-CL" sz="1700" dirty="0"/>
          </a:p>
          <a:p>
            <a:pPr marL="0" indent="0">
              <a:buNone/>
            </a:pPr>
            <a:r>
              <a:rPr lang="es-CL" sz="1700" b="1" dirty="0"/>
              <a:t>Ejemplo (en JavaScript):</a:t>
            </a:r>
          </a:p>
          <a:p>
            <a:pPr marL="0" indent="0">
              <a:buNone/>
            </a:pPr>
            <a:endParaRPr lang="es-CL" sz="1700" b="1" dirty="0"/>
          </a:p>
          <a:p>
            <a:pPr marL="0" indent="0">
              <a:buNone/>
            </a:pPr>
            <a:r>
              <a:rPr lang="es-CL" sz="1700" b="1" dirty="0"/>
              <a:t>Lenguajes: </a:t>
            </a:r>
            <a:r>
              <a:rPr lang="es-CL" sz="1700" dirty="0"/>
              <a:t>Haskell, Lisp, Clojure, Erlang (puros); JavaScript, Python (con características funcionales)</a:t>
            </a:r>
            <a:endParaRPr lang="es-CL" sz="1700" b="1" dirty="0"/>
          </a:p>
        </p:txBody>
      </p:sp>
      <p:pic>
        <p:nvPicPr>
          <p:cNvPr id="8" name="Imagen 7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3DCE0AC9-C049-1287-1AE4-62490B72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45" y="2089604"/>
            <a:ext cx="4333461" cy="41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9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4F57-8D58-97E4-2F0A-A60A087D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Studio Code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8AD28F-A72C-789D-167D-D9C183EF5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6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C5AB8D-35E2-9CC7-E12C-86DD61AE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" sz="4600" dirty="0"/>
              <a:t>Programación Declarativa (1980 en adelante)</a:t>
            </a:r>
            <a:endParaRPr lang="es-CL" sz="4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E3E3D-6455-CEAB-C44A-B208A5E9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000" b="1" dirty="0"/>
              <a:t>Concepto:  </a:t>
            </a:r>
            <a:r>
              <a:rPr lang="es-ES" sz="2000" dirty="0"/>
              <a:t>Se enfoca en describir </a:t>
            </a:r>
            <a:r>
              <a:rPr lang="es-ES" sz="2000" b="1" dirty="0"/>
              <a:t>qué </a:t>
            </a:r>
            <a:r>
              <a:rPr lang="es-ES" sz="2000" dirty="0"/>
              <a:t>resultado se desea, no cómo lograrlo.</a:t>
            </a:r>
            <a:endParaRPr lang="es-ES" sz="2000" b="1" dirty="0"/>
          </a:p>
          <a:p>
            <a:pPr marL="0" indent="0">
              <a:buNone/>
            </a:pPr>
            <a:r>
              <a:rPr lang="es-CL" sz="2000" b="1" dirty="0"/>
              <a:t>Características:</a:t>
            </a:r>
          </a:p>
          <a:p>
            <a:r>
              <a:rPr lang="es-CL" sz="2000" dirty="0"/>
              <a:t>Énfasis en la lógica, no en el control de flujo</a:t>
            </a:r>
          </a:p>
          <a:p>
            <a:r>
              <a:rPr lang="es-CL" sz="2000" dirty="0"/>
              <a:t>Abstracción de la implementación subyacente</a:t>
            </a:r>
          </a:p>
          <a:p>
            <a:r>
              <a:rPr lang="es-CL" sz="2000" dirty="0"/>
              <a:t>Código más conciso y legible.</a:t>
            </a:r>
          </a:p>
          <a:p>
            <a:pPr marL="0" indent="0">
              <a:buNone/>
            </a:pPr>
            <a:endParaRPr lang="es-CL" sz="2000" dirty="0"/>
          </a:p>
          <a:p>
            <a:pPr marL="0" indent="0">
              <a:buNone/>
            </a:pPr>
            <a:r>
              <a:rPr lang="es-CL" sz="2000" b="1" dirty="0"/>
              <a:t>Ejemplo (SQL):</a:t>
            </a:r>
          </a:p>
          <a:p>
            <a:pPr marL="0" indent="0">
              <a:buNone/>
            </a:pPr>
            <a:endParaRPr lang="es-CL" sz="2000" b="1" dirty="0"/>
          </a:p>
          <a:p>
            <a:pPr marL="0" indent="0">
              <a:buNone/>
            </a:pPr>
            <a:r>
              <a:rPr lang="es-CL" sz="2000" b="1" dirty="0"/>
              <a:t>Lenguajes: </a:t>
            </a:r>
            <a:r>
              <a:rPr lang="es-CL" sz="2000" dirty="0"/>
              <a:t>SQL, HTML, CSS, </a:t>
            </a:r>
            <a:r>
              <a:rPr lang="es-CL" sz="2000" dirty="0" err="1"/>
              <a:t>Prolog</a:t>
            </a:r>
            <a:endParaRPr lang="es-CL" sz="2000" b="1" dirty="0"/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8413C482-CC47-2AA8-8C26-B965E899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59" y="2376432"/>
            <a:ext cx="4259248" cy="28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53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F62BA31-92EB-836D-E7D5-223A8F79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/>
              <a:t>Comparación entre paradigmas</a:t>
            </a:r>
            <a:endParaRPr lang="es-CL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D67AAE9-7EFB-A550-D274-BDCF0EA20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637785"/>
              </p:ext>
            </p:extLst>
          </p:nvPr>
        </p:nvGraphicFramePr>
        <p:xfrm>
          <a:off x="838200" y="1920705"/>
          <a:ext cx="10515602" cy="416118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36780">
                  <a:extLst>
                    <a:ext uri="{9D8B030D-6E8A-4147-A177-3AD203B41FA5}">
                      <a16:colId xmlns:a16="http://schemas.microsoft.com/office/drawing/2014/main" val="2143694449"/>
                    </a:ext>
                  </a:extLst>
                </a:gridCol>
                <a:gridCol w="2213536">
                  <a:extLst>
                    <a:ext uri="{9D8B030D-6E8A-4147-A177-3AD203B41FA5}">
                      <a16:colId xmlns:a16="http://schemas.microsoft.com/office/drawing/2014/main" val="3825838117"/>
                    </a:ext>
                  </a:extLst>
                </a:gridCol>
                <a:gridCol w="2120280">
                  <a:extLst>
                    <a:ext uri="{9D8B030D-6E8A-4147-A177-3AD203B41FA5}">
                      <a16:colId xmlns:a16="http://schemas.microsoft.com/office/drawing/2014/main" val="2511825121"/>
                    </a:ext>
                  </a:extLst>
                </a:gridCol>
                <a:gridCol w="2131470">
                  <a:extLst>
                    <a:ext uri="{9D8B030D-6E8A-4147-A177-3AD203B41FA5}">
                      <a16:colId xmlns:a16="http://schemas.microsoft.com/office/drawing/2014/main" val="747270061"/>
                    </a:ext>
                  </a:extLst>
                </a:gridCol>
                <a:gridCol w="2213536">
                  <a:extLst>
                    <a:ext uri="{9D8B030D-6E8A-4147-A177-3AD203B41FA5}">
                      <a16:colId xmlns:a16="http://schemas.microsoft.com/office/drawing/2014/main" val="3023741342"/>
                    </a:ext>
                  </a:extLst>
                </a:gridCol>
              </a:tblGrid>
              <a:tr h="777088">
                <a:tc>
                  <a:txBody>
                    <a:bodyPr/>
                    <a:lstStyle/>
                    <a:p>
                      <a:r>
                        <a:rPr lang="es-ES" sz="1900" b="0" cap="none" spc="0">
                          <a:solidFill>
                            <a:schemeClr val="tx1"/>
                          </a:solidFill>
                        </a:rPr>
                        <a:t>Paradigma</a:t>
                      </a:r>
                      <a:endParaRPr lang="es-CL" sz="19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b="0" cap="none" spc="0">
                          <a:solidFill>
                            <a:schemeClr val="tx1"/>
                          </a:solidFill>
                        </a:rPr>
                        <a:t>Enfoque</a:t>
                      </a:r>
                      <a:endParaRPr lang="es-CL" sz="19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b="0" cap="none" spc="0">
                          <a:solidFill>
                            <a:schemeClr val="tx1"/>
                          </a:solidFill>
                        </a:rPr>
                        <a:t>Fortalezas</a:t>
                      </a:r>
                      <a:endParaRPr lang="es-CL" sz="19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b="0" cap="none" spc="0">
                          <a:solidFill>
                            <a:schemeClr val="tx1"/>
                          </a:solidFill>
                        </a:rPr>
                        <a:t>Debilidades</a:t>
                      </a:r>
                      <a:endParaRPr lang="es-CL" sz="19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b="0" cap="none" spc="0">
                          <a:solidFill>
                            <a:schemeClr val="tx1"/>
                          </a:solidFill>
                        </a:rPr>
                        <a:t>Ejemplo de Problema Ideal</a:t>
                      </a:r>
                      <a:endParaRPr lang="es-CL" sz="19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666954"/>
                  </a:ext>
                </a:extLst>
              </a:tr>
              <a:tr h="633846"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Imperativo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Cómo hacer algo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Simple de entender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Difícil de mantener en proyectos grandes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Algoritmos matemáticos, tareas secuenciales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96277"/>
                  </a:ext>
                </a:extLst>
              </a:tr>
              <a:tr h="633846"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Estructurado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Cómo hacer algo de forma ordenada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Código más legible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Limitado para sistemas complejos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Aplicaciones de consola, scripts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14503"/>
                  </a:ext>
                </a:extLst>
              </a:tr>
              <a:tr h="848709"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Orientado a Objetos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Modelado del mundo real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Reutilización de código, escalabilidad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Sobrecarga de diseño para problemas simples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Sistemas complejos, aplicaciones empresariales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92878"/>
                  </a:ext>
                </a:extLst>
              </a:tr>
              <a:tr h="633846"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Funcional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Transformación de datos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Concurrencia, testeabilidad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Curva de aprendizaje, abstracción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Procesamiento de datos, paralelismo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10698"/>
                  </a:ext>
                </a:extLst>
              </a:tr>
              <a:tr h="633846"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Declarativo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Qué se quiere lograr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Concisión, abstracción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Menos control sobre la implementación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cap="none" spc="0">
                          <a:solidFill>
                            <a:schemeClr val="tx1"/>
                          </a:solidFill>
                        </a:rPr>
                        <a:t>Consultas de base de datos, interfaces</a:t>
                      </a:r>
                      <a:endParaRPr lang="es-CL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3716" marR="53716" marT="53716" marB="1074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717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B51111-A04A-9EA9-BE49-DB4C7373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s-ES" sz="2800"/>
              <a:t>¿Por qué la Programación Orientada a Objetos se volvió dominante?</a:t>
            </a:r>
            <a:endParaRPr lang="es-CL" sz="2800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348597-B541-6069-1A98-D74CF10EA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/>
              <a:t>La POO ganó popularidad por varias razones clave: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b="1"/>
              <a:t>Modelado intuitivo:</a:t>
            </a:r>
            <a:r>
              <a:rPr lang="es-ES" sz="2000"/>
              <a:t> Representa el mundo real de manera natural (objetos con propiedades y comportamiento).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b="1"/>
              <a:t>Reutilización: </a:t>
            </a:r>
            <a:r>
              <a:rPr lang="es-ES" sz="2000"/>
              <a:t>Permite construir sobre código existente mediante herencia	y composición.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b="1"/>
              <a:t>Mantenibilidad: </a:t>
            </a:r>
            <a:r>
              <a:rPr lang="es-CL" sz="2000"/>
              <a:t>Facilita la organización del código en unidades lógicas (clases).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b="1"/>
              <a:t>Encapsulamiento: </a:t>
            </a:r>
            <a:r>
              <a:rPr lang="es-CL" sz="2000"/>
              <a:t>Oculta detalles de implementación, exponiendo solo 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b="1"/>
              <a:t>Ecosistema: </a:t>
            </a:r>
            <a:r>
              <a:rPr lang="es-CL" sz="2000"/>
              <a:t>Amplia adopción en plataformas, frameworks y bibliotecas</a:t>
            </a:r>
            <a:endParaRPr lang="es-CL" sz="2000" b="1"/>
          </a:p>
        </p:txBody>
      </p:sp>
      <p:sp>
        <p:nvSpPr>
          <p:cNvPr id="28" name="Oval 20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agen 4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4429767E-CD4D-A650-CB76-E6AFC7CCE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>
            <a:fillRect/>
          </a:stretch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7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2079CE-2601-F199-9905-FB21BAD5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Tendencias Actuales: Programación Multiparadigma</a:t>
            </a:r>
            <a:endParaRPr lang="es-CL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8C84E-2F53-2599-7DC3-01B03C15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/>
              <a:t>Los lenguajes modernos tienden a adoptar características de múltiples paradigmas:</a:t>
            </a:r>
          </a:p>
          <a:p>
            <a:r>
              <a:rPr lang="es-ES" sz="2600" b="1" dirty="0"/>
              <a:t>JavaScript: </a:t>
            </a:r>
            <a:r>
              <a:rPr lang="es-ES" sz="2600" dirty="0"/>
              <a:t>Soporta programación procedural, orientada a objetos y funcional.</a:t>
            </a:r>
          </a:p>
          <a:p>
            <a:r>
              <a:rPr lang="es-ES" sz="2600" b="1" dirty="0"/>
              <a:t>Python:</a:t>
            </a:r>
            <a:r>
              <a:rPr lang="es-ES" sz="2600" dirty="0"/>
              <a:t> Combina características imperativas, orientadas a objetos y funcionales.</a:t>
            </a:r>
          </a:p>
          <a:p>
            <a:r>
              <a:rPr lang="es-ES" sz="2600" b="1" dirty="0"/>
              <a:t>C#: </a:t>
            </a:r>
            <a:r>
              <a:rPr lang="es-ES" sz="2600" dirty="0"/>
              <a:t>Incorpora elementos de programación funcional a su base orientada a objetos.</a:t>
            </a:r>
          </a:p>
          <a:p>
            <a:r>
              <a:rPr lang="es-ES" sz="2600" b="1" dirty="0"/>
              <a:t>Kotlin/Swift: </a:t>
            </a:r>
            <a:r>
              <a:rPr lang="es-ES" sz="2600" dirty="0"/>
              <a:t>Diseñados desde el principio como lenguajes Multiparadigma</a:t>
            </a:r>
            <a:endParaRPr lang="es-CL" sz="2600" b="1" dirty="0"/>
          </a:p>
        </p:txBody>
      </p:sp>
    </p:spTree>
    <p:extLst>
      <p:ext uri="{BB962C8B-B14F-4D97-AF65-F5344CB8AC3E}">
        <p14:creationId xmlns:p14="http://schemas.microsoft.com/office/powerpoint/2010/main" val="3180478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B7B307-3F6D-55FC-2682-7EB08F44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/>
              <a:t>Paradigmas en Acción: Resolviendo un Mismo Problema</a:t>
            </a:r>
            <a:endParaRPr lang="es-C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F0140-8ED0-2EB4-8777-8B3096187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b="1"/>
              <a:t>Problema: </a:t>
            </a:r>
            <a:r>
              <a:rPr lang="es-ES" sz="2200"/>
              <a:t>Calcular la suma de los números pares del 1 al 10</a:t>
            </a:r>
            <a:endParaRPr lang="es-CL" sz="2200" b="1"/>
          </a:p>
        </p:txBody>
      </p:sp>
    </p:spTree>
    <p:extLst>
      <p:ext uri="{BB962C8B-B14F-4D97-AF65-F5344CB8AC3E}">
        <p14:creationId xmlns:p14="http://schemas.microsoft.com/office/powerpoint/2010/main" val="2213054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BF7CB2-13D3-7186-04E5-E0BB7479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Solución Imperativa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3C7035D9-8E13-7402-36B0-0067D98E6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65108"/>
            <a:ext cx="7214616" cy="35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22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E2302C-A1B5-29D9-43E7-D8EA6847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Solución Orientada a Objetos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E5CF9CEA-B78B-0E3F-BC91-31B99A950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55" y="640080"/>
            <a:ext cx="462169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46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E2302C-A1B5-29D9-43E7-D8EA6847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Solución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8A428EE9-A2CE-6CBB-B7D5-E306A0BCC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58518"/>
            <a:ext cx="7214616" cy="311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5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E2302C-A1B5-29D9-43E7-D8EA6847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Solución Declarativa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8B402425-22FC-13F8-5D30-63E726121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39917"/>
            <a:ext cx="11548872" cy="27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17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003642-9F21-273F-B69E-2BB897D5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" sz="5400"/>
              <a:t>Conclusión: ¿Qué paradigma es mejor?</a:t>
            </a:r>
            <a:endParaRPr lang="es-CL" sz="540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57431-0EC8-D914-2683-413C98DC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900"/>
              <a:t>No existe un paradigma “perfecto” para todos los problemas. La elección depende de: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900" b="1"/>
              <a:t>Naturaleza del problema: </a:t>
            </a:r>
            <a:r>
              <a:rPr lang="es-ES" sz="1900"/>
              <a:t>Algunos problemas se adaptan mejor a ciertos paradigmas.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900" b="1"/>
              <a:t>Requisitos del proyecto: </a:t>
            </a:r>
            <a:r>
              <a:rPr lang="es-ES" sz="1900"/>
              <a:t>Escalabilidad, mantenibilidad, rendimiento.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900" b="1"/>
              <a:t>Equipo de desarrollo: </a:t>
            </a:r>
            <a:r>
              <a:rPr lang="es-ES" sz="1900"/>
              <a:t>Experiencia y preferencias del equipo.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900" b="1"/>
              <a:t>Ecosistema tecnológico: </a:t>
            </a:r>
            <a:r>
              <a:rPr lang="es-ES" sz="1900"/>
              <a:t>Frameworks, bibliotecas y herramientas disponibles.</a:t>
            </a:r>
          </a:p>
          <a:p>
            <a:pPr marL="0" indent="0">
              <a:buNone/>
            </a:pPr>
            <a:r>
              <a:rPr lang="es-CL" sz="1900" i="1"/>
              <a:t>Un buen programador debe conocer múltiples paradigmas y saber cuándo aplicar cada uno. La versatilidad es clave en el desarrollo moderno.</a:t>
            </a:r>
          </a:p>
        </p:txBody>
      </p:sp>
      <p:pic>
        <p:nvPicPr>
          <p:cNvPr id="5" name="Imagen 4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9A4A2815-606D-E183-4F82-461B8BFB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r="-3" b="-3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72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2177EE-FADB-D42F-20FE-49DBA8C2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s-CL" dirty="0"/>
              <a:t>VS Code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A3302-9A7E-26D4-AC1D-1E276C40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b="1"/>
              <a:t>Visual Studio Code </a:t>
            </a:r>
            <a:r>
              <a:rPr lang="es-CL"/>
              <a:t>es un editor de código fuente desarrollado por </a:t>
            </a:r>
            <a:r>
              <a:rPr lang="es-CL" b="1"/>
              <a:t>Microsoft</a:t>
            </a:r>
            <a:r>
              <a:rPr lang="es-CL"/>
              <a:t>. Nos permite escribir, editar y depurar nuestro código de manera eficiente, tiene soporte para múltiples lenguajes y una amplia gama de extensiones que mejoran su funcionalidad.</a:t>
            </a:r>
            <a:endParaRPr lang="es-CL" b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4CEDEBF-E058-EA6E-054D-7767819A5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1059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77C8E-F9B9-C3B2-39DC-3C906C6A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Descargarlo 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53246-6DFA-50EB-14CA-7857F9D59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7247"/>
            <a:ext cx="10515600" cy="6803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L" sz="4800" dirty="0">
                <a:solidFill>
                  <a:srgbClr val="00B050"/>
                </a:solidFill>
              </a:rPr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1767937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ABCAD-A78D-9B46-59D0-044DAB06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Extensiones necesarias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43728FBD-77B8-818F-F4E2-DC6006EC4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5" y="1690688"/>
            <a:ext cx="5351585" cy="1139689"/>
          </a:xfr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368D157-E9AF-BF27-DC61-B50E2A40F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50" y="1690688"/>
            <a:ext cx="5063979" cy="1139689"/>
          </a:xfrm>
          <a:prstGeom prst="rect">
            <a:avLst/>
          </a:prstGeom>
        </p:spPr>
      </p:pic>
      <p:pic>
        <p:nvPicPr>
          <p:cNvPr id="9" name="Imagen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AADE067-797A-CCAC-E889-E6872BB93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5" y="3016251"/>
            <a:ext cx="5351585" cy="1139689"/>
          </a:xfrm>
          <a:prstGeom prst="rect">
            <a:avLst/>
          </a:prstGeom>
        </p:spPr>
      </p:pic>
      <p:pic>
        <p:nvPicPr>
          <p:cNvPr id="11" name="Imagen 10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F2CDEF7B-CF01-DCDC-6EFC-2B9081AC4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49" y="3016250"/>
            <a:ext cx="5063979" cy="1139689"/>
          </a:xfrm>
          <a:prstGeom prst="rect">
            <a:avLst/>
          </a:prstGeom>
        </p:spPr>
      </p:pic>
      <p:pic>
        <p:nvPicPr>
          <p:cNvPr id="13" name="Imagen 12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3675B10C-3F04-3CC5-2EC3-64397446F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5" y="4341814"/>
            <a:ext cx="5351585" cy="1139689"/>
          </a:xfrm>
          <a:prstGeom prst="rect">
            <a:avLst/>
          </a:prstGeom>
        </p:spPr>
      </p:pic>
      <p:pic>
        <p:nvPicPr>
          <p:cNvPr id="15" name="Imagen 1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BF1D093-EA13-3DA3-EDBE-38502C8C46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49" y="4341812"/>
            <a:ext cx="5063979" cy="1139689"/>
          </a:xfrm>
          <a:prstGeom prst="rect">
            <a:avLst/>
          </a:prstGeom>
        </p:spPr>
      </p:pic>
      <p:pic>
        <p:nvPicPr>
          <p:cNvPr id="17" name="Imagen 1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BBB6DAE-B40B-95FD-2F67-CE14FD584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5" y="5618422"/>
            <a:ext cx="5351585" cy="1139689"/>
          </a:xfrm>
          <a:prstGeom prst="rect">
            <a:avLst/>
          </a:prstGeom>
        </p:spPr>
      </p:pic>
      <p:pic>
        <p:nvPicPr>
          <p:cNvPr id="19" name="Imagen 18" descr="Texto&#10;&#10;Descripción generada automáticamente">
            <a:extLst>
              <a:ext uri="{FF2B5EF4-FFF2-40B4-BE49-F238E27FC236}">
                <a16:creationId xmlns:a16="http://schemas.microsoft.com/office/drawing/2014/main" id="{645A2C16-F3B0-14BC-3EE5-A1FA985949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53" y="5618421"/>
            <a:ext cx="5088975" cy="11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44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F11D7EF-A0FF-1262-C4D6-9F9E63104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90CB85D-D547-10D7-44BF-74FAE446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7520"/>
            <a:ext cx="10515600" cy="704020"/>
          </a:xfrm>
        </p:spPr>
        <p:txBody>
          <a:bodyPr/>
          <a:lstStyle/>
          <a:p>
            <a:pPr algn="ctr"/>
            <a:r>
              <a:rPr lang="es-CL" dirty="0">
                <a:solidFill>
                  <a:srgbClr val="FFFF00"/>
                </a:solidFill>
              </a:rPr>
              <a:t>https://vscodethemes.com/</a:t>
            </a:r>
          </a:p>
        </p:txBody>
      </p:sp>
    </p:spTree>
    <p:extLst>
      <p:ext uri="{BB962C8B-B14F-4D97-AF65-F5344CB8AC3E}">
        <p14:creationId xmlns:p14="http://schemas.microsoft.com/office/powerpoint/2010/main" val="1646369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5C46A3-AF75-FBE0-E87C-BE9A2666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/>
              <a:t>Tips </a:t>
            </a:r>
            <a:r>
              <a:rPr lang="es-ES" dirty="0"/>
              <a:t>💡</a:t>
            </a:r>
            <a:endParaRPr lang="es-CL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9D513-14E8-CE64-EC0C-491B0616E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CL" dirty="0"/>
              <a:t>En setings ⚙️puedes ajustar el editor según tus necesidades. Por ejemplo puedes agregar configuraciones especificas como “format on save” para que el código se formatee cada vez que lo guardas.</a:t>
            </a:r>
          </a:p>
          <a:p>
            <a:r>
              <a:rPr lang="es-CL" dirty="0"/>
              <a:t>Con las teclas </a:t>
            </a:r>
            <a:r>
              <a:rPr lang="es-CL" b="1" dirty="0"/>
              <a:t>ctrl + s </a:t>
            </a:r>
            <a:r>
              <a:rPr lang="es-CL" dirty="0"/>
              <a:t>guardas 💾 los cambios que realizaste, asegúrate de hacer eso regularmente ⚠️  y cada vez antes de que vayas a ejecutar tu código, a veces puede fallar porque no está guardado lo que acabas de escribir.</a:t>
            </a:r>
          </a:p>
          <a:p>
            <a:r>
              <a:rPr lang="es-CL" dirty="0"/>
              <a:t>Con las teclas </a:t>
            </a:r>
            <a:r>
              <a:rPr lang="es-CL" b="1" dirty="0"/>
              <a:t>ctrl + ñ </a:t>
            </a:r>
            <a:r>
              <a:rPr lang="es-CL" dirty="0"/>
              <a:t>(en el teclado latinoamericano) puedes abrir la terminal integrada del editor, útil para no tener que estar saliendo del editor para tener que ejecutar comandos.</a:t>
            </a:r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123578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18943C-49D8-FAB8-3C99-373D5441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 de la Terminal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3DF5DBE-D90F-29BB-A1AC-BABFD9C31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243" y="1385212"/>
            <a:ext cx="4939504" cy="3704628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04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1869</Words>
  <Application>Microsoft Office PowerPoint</Application>
  <PresentationFormat>Panorámica</PresentationFormat>
  <Paragraphs>196</Paragraphs>
  <Slides>39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Tema de Office</vt:lpstr>
      <vt:lpstr>Historia y evolución de los paradigmas, VS Code, Terminal y Git</vt:lpstr>
      <vt:lpstr>Objetivos de la Clase</vt:lpstr>
      <vt:lpstr>Visual Studio Code</vt:lpstr>
      <vt:lpstr>VS Code</vt:lpstr>
      <vt:lpstr>Descargarlo en</vt:lpstr>
      <vt:lpstr>Extensiones necesarias</vt:lpstr>
      <vt:lpstr>https://vscodethemes.com/</vt:lpstr>
      <vt:lpstr>Tips 💡</vt:lpstr>
      <vt:lpstr>Uso de la Terminal</vt:lpstr>
      <vt:lpstr>Uso de la Terminal</vt:lpstr>
      <vt:lpstr>Comandos Básicos del Terminal de Windows</vt:lpstr>
      <vt:lpstr>Git</vt:lpstr>
      <vt:lpstr>Git</vt:lpstr>
      <vt:lpstr>Clonar un repositorio</vt:lpstr>
      <vt:lpstr>Presentación de PowerPoint</vt:lpstr>
      <vt:lpstr>Presentación de PowerPoint</vt:lpstr>
      <vt:lpstr>¿Cómo actualizar el repositorio?</vt:lpstr>
      <vt:lpstr>Trabajando con Ramas en Git</vt:lpstr>
      <vt:lpstr>Presentación de PowerPoint</vt:lpstr>
      <vt:lpstr>Flujos de trabajo con Git</vt:lpstr>
      <vt:lpstr>Metodología de trabajo GitFlow</vt:lpstr>
      <vt:lpstr>Presentación de PowerPoint</vt:lpstr>
      <vt:lpstr>Historia y Evolución de los Paradigmas de Programación</vt:lpstr>
      <vt:lpstr>Línea de Tiempo Evolución de lo Paradigmas</vt:lpstr>
      <vt:lpstr>Principales Paradigmas de Programación</vt:lpstr>
      <vt:lpstr>Programación imperativa (1950)</vt:lpstr>
      <vt:lpstr>Programación Estructurada (1960-1970)</vt:lpstr>
      <vt:lpstr>Programación Orientada a Objetos (1970-1980)</vt:lpstr>
      <vt:lpstr>Programación Funcional (1990, popularizada en los 2000)</vt:lpstr>
      <vt:lpstr>Programación Declarativa (1980 en adelante)</vt:lpstr>
      <vt:lpstr>Comparación entre paradigmas</vt:lpstr>
      <vt:lpstr>¿Por qué la Programación Orientada a Objetos se volvió dominante?</vt:lpstr>
      <vt:lpstr>Tendencias Actuales: Programación Multiparadigma</vt:lpstr>
      <vt:lpstr>Paradigmas en Acción: Resolviendo un Mismo Problema</vt:lpstr>
      <vt:lpstr>Solución Imperativa</vt:lpstr>
      <vt:lpstr>Solución Orientada a Objetos</vt:lpstr>
      <vt:lpstr>Solución Funcional</vt:lpstr>
      <vt:lpstr>Solución Declarativa</vt:lpstr>
      <vt:lpstr>Conclusión: ¿Qué paradigma es mejor?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y evolución de los paradigmas, VS Code, Terminal y Git</dc:title>
  <dc:creator>DIEGO MATIAS OBANDO AGUILERA</dc:creator>
  <cp:lastModifiedBy>DIEGO MATIAS OBANDO AGUILERA</cp:lastModifiedBy>
  <cp:revision>3</cp:revision>
  <dcterms:created xsi:type="dcterms:W3CDTF">2025-08-02T06:10:18Z</dcterms:created>
  <dcterms:modified xsi:type="dcterms:W3CDTF">2025-08-02T22:03:43Z</dcterms:modified>
</cp:coreProperties>
</file>