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23C6D-DABE-4216-9F2E-E7C94CD4259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72531B-0FFA-4D70-A4D7-6684B0D67B5A}">
      <dgm:prSet/>
      <dgm:spPr/>
      <dgm:t>
        <a:bodyPr/>
        <a:lstStyle/>
        <a:p>
          <a:r>
            <a:rPr lang="es-CL" b="1"/>
            <a:t>Encapsulamiento.</a:t>
          </a:r>
          <a:endParaRPr lang="en-US"/>
        </a:p>
      </dgm:t>
    </dgm:pt>
    <dgm:pt modelId="{E61BC336-F67D-4787-9AE7-66E51F09D560}" type="parTrans" cxnId="{B0B6A8E4-02DC-453A-BA3C-D816C2960193}">
      <dgm:prSet/>
      <dgm:spPr/>
      <dgm:t>
        <a:bodyPr/>
        <a:lstStyle/>
        <a:p>
          <a:endParaRPr lang="en-US"/>
        </a:p>
      </dgm:t>
    </dgm:pt>
    <dgm:pt modelId="{9C006B7A-70FB-4EA6-9048-E978190BD275}" type="sibTrans" cxnId="{B0B6A8E4-02DC-453A-BA3C-D816C2960193}">
      <dgm:prSet/>
      <dgm:spPr/>
      <dgm:t>
        <a:bodyPr/>
        <a:lstStyle/>
        <a:p>
          <a:endParaRPr lang="en-US"/>
        </a:p>
      </dgm:t>
    </dgm:pt>
    <dgm:pt modelId="{04D50C04-D02D-47B3-A919-7FB64E12D4D3}">
      <dgm:prSet/>
      <dgm:spPr/>
      <dgm:t>
        <a:bodyPr/>
        <a:lstStyle/>
        <a:p>
          <a:r>
            <a:rPr lang="es-CL" b="1"/>
            <a:t>Herencia</a:t>
          </a:r>
          <a:endParaRPr lang="en-US"/>
        </a:p>
      </dgm:t>
    </dgm:pt>
    <dgm:pt modelId="{FB57F323-762A-469B-AC43-CFC70E481CD1}" type="parTrans" cxnId="{FD57B67A-1056-4B12-93D6-44D8DABD8242}">
      <dgm:prSet/>
      <dgm:spPr/>
      <dgm:t>
        <a:bodyPr/>
        <a:lstStyle/>
        <a:p>
          <a:endParaRPr lang="en-US"/>
        </a:p>
      </dgm:t>
    </dgm:pt>
    <dgm:pt modelId="{20B5DF48-5328-4A52-87CD-8C47189D18F8}" type="sibTrans" cxnId="{FD57B67A-1056-4B12-93D6-44D8DABD8242}">
      <dgm:prSet/>
      <dgm:spPr/>
      <dgm:t>
        <a:bodyPr/>
        <a:lstStyle/>
        <a:p>
          <a:endParaRPr lang="en-US"/>
        </a:p>
      </dgm:t>
    </dgm:pt>
    <dgm:pt modelId="{AB44BBDB-7B3D-45BE-A65A-3CF131F5D5EC}">
      <dgm:prSet/>
      <dgm:spPr/>
      <dgm:t>
        <a:bodyPr/>
        <a:lstStyle/>
        <a:p>
          <a:r>
            <a:rPr lang="es-CL" b="1"/>
            <a:t>Polimorfismo</a:t>
          </a:r>
          <a:endParaRPr lang="en-US"/>
        </a:p>
      </dgm:t>
    </dgm:pt>
    <dgm:pt modelId="{8325A25A-10D7-4502-92CC-41C0DB713A1B}" type="parTrans" cxnId="{F3B4A834-2955-4EC8-8B1D-0C184D7BE0E4}">
      <dgm:prSet/>
      <dgm:spPr/>
      <dgm:t>
        <a:bodyPr/>
        <a:lstStyle/>
        <a:p>
          <a:endParaRPr lang="en-US"/>
        </a:p>
      </dgm:t>
    </dgm:pt>
    <dgm:pt modelId="{8D765506-CC56-43BB-AEAF-C3B25AC1B826}" type="sibTrans" cxnId="{F3B4A834-2955-4EC8-8B1D-0C184D7BE0E4}">
      <dgm:prSet/>
      <dgm:spPr/>
      <dgm:t>
        <a:bodyPr/>
        <a:lstStyle/>
        <a:p>
          <a:endParaRPr lang="en-US"/>
        </a:p>
      </dgm:t>
    </dgm:pt>
    <dgm:pt modelId="{94C18D6E-6D46-48FE-84E4-B375CFE34D53}">
      <dgm:prSet/>
      <dgm:spPr/>
      <dgm:t>
        <a:bodyPr/>
        <a:lstStyle/>
        <a:p>
          <a:r>
            <a:rPr lang="es-CL" b="1"/>
            <a:t>Abstracción</a:t>
          </a:r>
          <a:endParaRPr lang="en-US"/>
        </a:p>
      </dgm:t>
    </dgm:pt>
    <dgm:pt modelId="{8FD75175-4A54-4E20-B9E9-88DAB5044C90}" type="parTrans" cxnId="{E7E757D8-838E-42E6-BFFD-B0EFA94E133D}">
      <dgm:prSet/>
      <dgm:spPr/>
      <dgm:t>
        <a:bodyPr/>
        <a:lstStyle/>
        <a:p>
          <a:endParaRPr lang="en-US"/>
        </a:p>
      </dgm:t>
    </dgm:pt>
    <dgm:pt modelId="{856294FF-A65A-4502-8DD6-B06F91DCE020}" type="sibTrans" cxnId="{E7E757D8-838E-42E6-BFFD-B0EFA94E133D}">
      <dgm:prSet/>
      <dgm:spPr/>
      <dgm:t>
        <a:bodyPr/>
        <a:lstStyle/>
        <a:p>
          <a:endParaRPr lang="en-US"/>
        </a:p>
      </dgm:t>
    </dgm:pt>
    <dgm:pt modelId="{C4F1D507-C202-4B3C-B068-F4F4FF7FAE60}" type="pres">
      <dgm:prSet presAssocID="{E5123C6D-DABE-4216-9F2E-E7C94CD4259B}" presName="linear" presStyleCnt="0">
        <dgm:presLayoutVars>
          <dgm:animLvl val="lvl"/>
          <dgm:resizeHandles val="exact"/>
        </dgm:presLayoutVars>
      </dgm:prSet>
      <dgm:spPr/>
    </dgm:pt>
    <dgm:pt modelId="{51078CFF-AA23-47C5-9322-251B89F9669A}" type="pres">
      <dgm:prSet presAssocID="{CE72531B-0FFA-4D70-A4D7-6684B0D67B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649159-1A4B-41D0-9EFB-AFB8A6B62BB9}" type="pres">
      <dgm:prSet presAssocID="{9C006B7A-70FB-4EA6-9048-E978190BD275}" presName="spacer" presStyleCnt="0"/>
      <dgm:spPr/>
    </dgm:pt>
    <dgm:pt modelId="{33358DE1-BFC6-4259-B0DF-20AC040A9856}" type="pres">
      <dgm:prSet presAssocID="{04D50C04-D02D-47B3-A919-7FB64E12D4D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D15D73-9457-436D-83B0-B4E5D6D91011}" type="pres">
      <dgm:prSet presAssocID="{20B5DF48-5328-4A52-87CD-8C47189D18F8}" presName="spacer" presStyleCnt="0"/>
      <dgm:spPr/>
    </dgm:pt>
    <dgm:pt modelId="{D9397C3B-F8AE-4E3F-B1ED-48827D204ED1}" type="pres">
      <dgm:prSet presAssocID="{AB44BBDB-7B3D-45BE-A65A-3CF131F5D5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B4B216-AFFB-4C59-994D-8D0B76FDD5A0}" type="pres">
      <dgm:prSet presAssocID="{8D765506-CC56-43BB-AEAF-C3B25AC1B826}" presName="spacer" presStyleCnt="0"/>
      <dgm:spPr/>
    </dgm:pt>
    <dgm:pt modelId="{C50FF2DE-4982-49EF-B27B-EB71E07DC0FF}" type="pres">
      <dgm:prSet presAssocID="{94C18D6E-6D46-48FE-84E4-B375CFE34D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110411-EE45-441F-B0F0-F882CC1C8C10}" type="presOf" srcId="{04D50C04-D02D-47B3-A919-7FB64E12D4D3}" destId="{33358DE1-BFC6-4259-B0DF-20AC040A9856}" srcOrd="0" destOrd="0" presId="urn:microsoft.com/office/officeart/2005/8/layout/vList2"/>
    <dgm:cxn modelId="{0452C013-E36F-4606-92F4-22658B100CF3}" type="presOf" srcId="{CE72531B-0FFA-4D70-A4D7-6684B0D67B5A}" destId="{51078CFF-AA23-47C5-9322-251B89F9669A}" srcOrd="0" destOrd="0" presId="urn:microsoft.com/office/officeart/2005/8/layout/vList2"/>
    <dgm:cxn modelId="{F3B4A834-2955-4EC8-8B1D-0C184D7BE0E4}" srcId="{E5123C6D-DABE-4216-9F2E-E7C94CD4259B}" destId="{AB44BBDB-7B3D-45BE-A65A-3CF131F5D5EC}" srcOrd="2" destOrd="0" parTransId="{8325A25A-10D7-4502-92CC-41C0DB713A1B}" sibTransId="{8D765506-CC56-43BB-AEAF-C3B25AC1B826}"/>
    <dgm:cxn modelId="{B8A3125E-2887-4AB3-907C-85D5D3A7341E}" type="presOf" srcId="{AB44BBDB-7B3D-45BE-A65A-3CF131F5D5EC}" destId="{D9397C3B-F8AE-4E3F-B1ED-48827D204ED1}" srcOrd="0" destOrd="0" presId="urn:microsoft.com/office/officeart/2005/8/layout/vList2"/>
    <dgm:cxn modelId="{1B7BEC5F-B05D-4111-8E0B-FB3829932F72}" type="presOf" srcId="{E5123C6D-DABE-4216-9F2E-E7C94CD4259B}" destId="{C4F1D507-C202-4B3C-B068-F4F4FF7FAE60}" srcOrd="0" destOrd="0" presId="urn:microsoft.com/office/officeart/2005/8/layout/vList2"/>
    <dgm:cxn modelId="{FD57B67A-1056-4B12-93D6-44D8DABD8242}" srcId="{E5123C6D-DABE-4216-9F2E-E7C94CD4259B}" destId="{04D50C04-D02D-47B3-A919-7FB64E12D4D3}" srcOrd="1" destOrd="0" parTransId="{FB57F323-762A-469B-AC43-CFC70E481CD1}" sibTransId="{20B5DF48-5328-4A52-87CD-8C47189D18F8}"/>
    <dgm:cxn modelId="{E7E757D8-838E-42E6-BFFD-B0EFA94E133D}" srcId="{E5123C6D-DABE-4216-9F2E-E7C94CD4259B}" destId="{94C18D6E-6D46-48FE-84E4-B375CFE34D53}" srcOrd="3" destOrd="0" parTransId="{8FD75175-4A54-4E20-B9E9-88DAB5044C90}" sibTransId="{856294FF-A65A-4502-8DD6-B06F91DCE020}"/>
    <dgm:cxn modelId="{2B693ADD-99C0-4C60-9DAA-2862CAAF4F8A}" type="presOf" srcId="{94C18D6E-6D46-48FE-84E4-B375CFE34D53}" destId="{C50FF2DE-4982-49EF-B27B-EB71E07DC0FF}" srcOrd="0" destOrd="0" presId="urn:microsoft.com/office/officeart/2005/8/layout/vList2"/>
    <dgm:cxn modelId="{B0B6A8E4-02DC-453A-BA3C-D816C2960193}" srcId="{E5123C6D-DABE-4216-9F2E-E7C94CD4259B}" destId="{CE72531B-0FFA-4D70-A4D7-6684B0D67B5A}" srcOrd="0" destOrd="0" parTransId="{E61BC336-F67D-4787-9AE7-66E51F09D560}" sibTransId="{9C006B7A-70FB-4EA6-9048-E978190BD275}"/>
    <dgm:cxn modelId="{7ADBC7B8-1512-405A-A3D6-3B6EEE160B67}" type="presParOf" srcId="{C4F1D507-C202-4B3C-B068-F4F4FF7FAE60}" destId="{51078CFF-AA23-47C5-9322-251B89F9669A}" srcOrd="0" destOrd="0" presId="urn:microsoft.com/office/officeart/2005/8/layout/vList2"/>
    <dgm:cxn modelId="{E5914E9E-53C5-4FD4-9D7B-AC1861973E12}" type="presParOf" srcId="{C4F1D507-C202-4B3C-B068-F4F4FF7FAE60}" destId="{0A649159-1A4B-41D0-9EFB-AFB8A6B62BB9}" srcOrd="1" destOrd="0" presId="urn:microsoft.com/office/officeart/2005/8/layout/vList2"/>
    <dgm:cxn modelId="{6A152D3E-B0DB-44BF-B271-3D900F869D46}" type="presParOf" srcId="{C4F1D507-C202-4B3C-B068-F4F4FF7FAE60}" destId="{33358DE1-BFC6-4259-B0DF-20AC040A9856}" srcOrd="2" destOrd="0" presId="urn:microsoft.com/office/officeart/2005/8/layout/vList2"/>
    <dgm:cxn modelId="{CDD4209F-0D10-4675-939B-1A263974FDDE}" type="presParOf" srcId="{C4F1D507-C202-4B3C-B068-F4F4FF7FAE60}" destId="{18D15D73-9457-436D-83B0-B4E5D6D91011}" srcOrd="3" destOrd="0" presId="urn:microsoft.com/office/officeart/2005/8/layout/vList2"/>
    <dgm:cxn modelId="{44D782DF-BD8E-4994-A1E3-CC80D7B16642}" type="presParOf" srcId="{C4F1D507-C202-4B3C-B068-F4F4FF7FAE60}" destId="{D9397C3B-F8AE-4E3F-B1ED-48827D204ED1}" srcOrd="4" destOrd="0" presId="urn:microsoft.com/office/officeart/2005/8/layout/vList2"/>
    <dgm:cxn modelId="{A5C21AF7-CB46-487E-ABC9-06A860110D98}" type="presParOf" srcId="{C4F1D507-C202-4B3C-B068-F4F4FF7FAE60}" destId="{C5B4B216-AFFB-4C59-994D-8D0B76FDD5A0}" srcOrd="5" destOrd="0" presId="urn:microsoft.com/office/officeart/2005/8/layout/vList2"/>
    <dgm:cxn modelId="{56AAC5E3-B12A-4E30-89AD-32EC02FDB7A2}" type="presParOf" srcId="{C4F1D507-C202-4B3C-B068-F4F4FF7FAE60}" destId="{C50FF2DE-4982-49EF-B27B-EB71E07DC0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1D4FA-3FB6-46FB-A4CC-FD3F2F17BD2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4C9E23-CF09-42D4-AB66-F96FC8D81108}">
      <dgm:prSet/>
      <dgm:spPr/>
      <dgm:t>
        <a:bodyPr/>
        <a:lstStyle/>
        <a:p>
          <a:r>
            <a:rPr lang="es-CL" b="1"/>
            <a:t>Modularidad: </a:t>
          </a:r>
          <a:r>
            <a:rPr lang="es-CL"/>
            <a:t>El código se divide en unidades lógicas y reutilizables.</a:t>
          </a:r>
          <a:endParaRPr lang="en-US"/>
        </a:p>
      </dgm:t>
    </dgm:pt>
    <dgm:pt modelId="{B7D6FCDF-757D-41D2-806F-FDAA97C50B20}" type="parTrans" cxnId="{80FA2291-D918-4D99-BE7A-C00E9E7325C7}">
      <dgm:prSet/>
      <dgm:spPr/>
      <dgm:t>
        <a:bodyPr/>
        <a:lstStyle/>
        <a:p>
          <a:endParaRPr lang="en-US"/>
        </a:p>
      </dgm:t>
    </dgm:pt>
    <dgm:pt modelId="{9D51FEB1-6E21-4814-B937-0152CDAA4AB7}" type="sibTrans" cxnId="{80FA2291-D918-4D99-BE7A-C00E9E7325C7}">
      <dgm:prSet/>
      <dgm:spPr/>
      <dgm:t>
        <a:bodyPr/>
        <a:lstStyle/>
        <a:p>
          <a:endParaRPr lang="en-US"/>
        </a:p>
      </dgm:t>
    </dgm:pt>
    <dgm:pt modelId="{29CB94A3-4267-4B06-A5FB-EE1D131D100E}">
      <dgm:prSet/>
      <dgm:spPr/>
      <dgm:t>
        <a:bodyPr/>
        <a:lstStyle/>
        <a:p>
          <a:r>
            <a:rPr lang="es-CL" b="1"/>
            <a:t>Mantenibilidad: </a:t>
          </a:r>
          <a:r>
            <a:rPr lang="es-CL"/>
            <a:t>Es más fácil actualizar y corregir el código.</a:t>
          </a:r>
          <a:endParaRPr lang="en-US"/>
        </a:p>
      </dgm:t>
    </dgm:pt>
    <dgm:pt modelId="{329087E8-EAD9-4907-9F81-2840BBA8FB1C}" type="parTrans" cxnId="{F0A53019-71A3-4591-AE98-95C9D413E1E2}">
      <dgm:prSet/>
      <dgm:spPr/>
      <dgm:t>
        <a:bodyPr/>
        <a:lstStyle/>
        <a:p>
          <a:endParaRPr lang="en-US"/>
        </a:p>
      </dgm:t>
    </dgm:pt>
    <dgm:pt modelId="{C9ABF9CF-BA70-4EE9-81AA-36F9DD4CCC06}" type="sibTrans" cxnId="{F0A53019-71A3-4591-AE98-95C9D413E1E2}">
      <dgm:prSet/>
      <dgm:spPr/>
      <dgm:t>
        <a:bodyPr/>
        <a:lstStyle/>
        <a:p>
          <a:endParaRPr lang="en-US"/>
        </a:p>
      </dgm:t>
    </dgm:pt>
    <dgm:pt modelId="{50B20B3D-4944-44C7-856B-CD66BCD85EB7}">
      <dgm:prSet/>
      <dgm:spPr/>
      <dgm:t>
        <a:bodyPr/>
        <a:lstStyle/>
        <a:p>
          <a:r>
            <a:rPr lang="es-CL" b="1"/>
            <a:t>Escalabilidad: </a:t>
          </a:r>
          <a:r>
            <a:rPr lang="es-CL"/>
            <a:t>Facilita el crecimiento de aplicaciones complejas.</a:t>
          </a:r>
          <a:endParaRPr lang="en-US"/>
        </a:p>
      </dgm:t>
    </dgm:pt>
    <dgm:pt modelId="{7175F026-48BD-4D77-8232-CDEE271CBA9C}" type="parTrans" cxnId="{6AA87C83-8862-4680-AF9C-A17C3EB84B0A}">
      <dgm:prSet/>
      <dgm:spPr/>
      <dgm:t>
        <a:bodyPr/>
        <a:lstStyle/>
        <a:p>
          <a:endParaRPr lang="en-US"/>
        </a:p>
      </dgm:t>
    </dgm:pt>
    <dgm:pt modelId="{6A62FB94-E351-408C-9B40-24A35BAED2E2}" type="sibTrans" cxnId="{6AA87C83-8862-4680-AF9C-A17C3EB84B0A}">
      <dgm:prSet/>
      <dgm:spPr/>
      <dgm:t>
        <a:bodyPr/>
        <a:lstStyle/>
        <a:p>
          <a:endParaRPr lang="en-US"/>
        </a:p>
      </dgm:t>
    </dgm:pt>
    <dgm:pt modelId="{CA2D55E3-90AA-4CF6-8E05-4E634F0FF60D}">
      <dgm:prSet/>
      <dgm:spPr/>
      <dgm:t>
        <a:bodyPr/>
        <a:lstStyle/>
        <a:p>
          <a:r>
            <a:rPr lang="es-CL" b="1"/>
            <a:t>Naturalidad: </a:t>
          </a:r>
          <a:r>
            <a:rPr lang="es-CL"/>
            <a:t>Modela problemas de forma similar a como pensamos en el mundo real.</a:t>
          </a:r>
          <a:endParaRPr lang="en-US"/>
        </a:p>
      </dgm:t>
    </dgm:pt>
    <dgm:pt modelId="{AC21153D-17ED-4827-9287-029DC814134E}" type="parTrans" cxnId="{A38A5B02-AFA8-4DD1-B6F6-7B16D6E53611}">
      <dgm:prSet/>
      <dgm:spPr/>
      <dgm:t>
        <a:bodyPr/>
        <a:lstStyle/>
        <a:p>
          <a:endParaRPr lang="en-US"/>
        </a:p>
      </dgm:t>
    </dgm:pt>
    <dgm:pt modelId="{1C9153B4-A77A-4CD2-B988-75B31698E00A}" type="sibTrans" cxnId="{A38A5B02-AFA8-4DD1-B6F6-7B16D6E53611}">
      <dgm:prSet/>
      <dgm:spPr/>
      <dgm:t>
        <a:bodyPr/>
        <a:lstStyle/>
        <a:p>
          <a:endParaRPr lang="en-US"/>
        </a:p>
      </dgm:t>
    </dgm:pt>
    <dgm:pt modelId="{B9851B36-6715-4A5E-9D4D-E11CCA88AA42}" type="pres">
      <dgm:prSet presAssocID="{E991D4FA-3FB6-46FB-A4CC-FD3F2F17BD28}" presName="vert0" presStyleCnt="0">
        <dgm:presLayoutVars>
          <dgm:dir/>
          <dgm:animOne val="branch"/>
          <dgm:animLvl val="lvl"/>
        </dgm:presLayoutVars>
      </dgm:prSet>
      <dgm:spPr/>
    </dgm:pt>
    <dgm:pt modelId="{7BFA4506-8192-4AB2-8343-0290682AEDA6}" type="pres">
      <dgm:prSet presAssocID="{794C9E23-CF09-42D4-AB66-F96FC8D81108}" presName="thickLine" presStyleLbl="alignNode1" presStyleIdx="0" presStyleCnt="4"/>
      <dgm:spPr/>
    </dgm:pt>
    <dgm:pt modelId="{F7717FD8-7583-4343-BC53-254B21D869AB}" type="pres">
      <dgm:prSet presAssocID="{794C9E23-CF09-42D4-AB66-F96FC8D81108}" presName="horz1" presStyleCnt="0"/>
      <dgm:spPr/>
    </dgm:pt>
    <dgm:pt modelId="{9D5E1F08-755C-47B0-B09B-C0B78A18AF06}" type="pres">
      <dgm:prSet presAssocID="{794C9E23-CF09-42D4-AB66-F96FC8D81108}" presName="tx1" presStyleLbl="revTx" presStyleIdx="0" presStyleCnt="4"/>
      <dgm:spPr/>
    </dgm:pt>
    <dgm:pt modelId="{31383AB9-37D3-4B06-8441-E967409B76AC}" type="pres">
      <dgm:prSet presAssocID="{794C9E23-CF09-42D4-AB66-F96FC8D81108}" presName="vert1" presStyleCnt="0"/>
      <dgm:spPr/>
    </dgm:pt>
    <dgm:pt modelId="{E0F730AE-40FD-46BF-94C0-B6F4216F5966}" type="pres">
      <dgm:prSet presAssocID="{29CB94A3-4267-4B06-A5FB-EE1D131D100E}" presName="thickLine" presStyleLbl="alignNode1" presStyleIdx="1" presStyleCnt="4"/>
      <dgm:spPr/>
    </dgm:pt>
    <dgm:pt modelId="{5B3F2883-D638-42A6-89EF-11097F2EF8A5}" type="pres">
      <dgm:prSet presAssocID="{29CB94A3-4267-4B06-A5FB-EE1D131D100E}" presName="horz1" presStyleCnt="0"/>
      <dgm:spPr/>
    </dgm:pt>
    <dgm:pt modelId="{7422CD8B-F19F-4786-BAEE-4A08565A6B5F}" type="pres">
      <dgm:prSet presAssocID="{29CB94A3-4267-4B06-A5FB-EE1D131D100E}" presName="tx1" presStyleLbl="revTx" presStyleIdx="1" presStyleCnt="4"/>
      <dgm:spPr/>
    </dgm:pt>
    <dgm:pt modelId="{3C3538D8-A600-4E5B-B262-EB2E568E9CFE}" type="pres">
      <dgm:prSet presAssocID="{29CB94A3-4267-4B06-A5FB-EE1D131D100E}" presName="vert1" presStyleCnt="0"/>
      <dgm:spPr/>
    </dgm:pt>
    <dgm:pt modelId="{10EE3215-8562-4E46-AE14-A525AD3C93BB}" type="pres">
      <dgm:prSet presAssocID="{50B20B3D-4944-44C7-856B-CD66BCD85EB7}" presName="thickLine" presStyleLbl="alignNode1" presStyleIdx="2" presStyleCnt="4"/>
      <dgm:spPr/>
    </dgm:pt>
    <dgm:pt modelId="{05C97AC9-6BDA-4FE9-841C-D4FB527DC6DF}" type="pres">
      <dgm:prSet presAssocID="{50B20B3D-4944-44C7-856B-CD66BCD85EB7}" presName="horz1" presStyleCnt="0"/>
      <dgm:spPr/>
    </dgm:pt>
    <dgm:pt modelId="{462B125C-C327-4106-B46B-C0ACBA6DB699}" type="pres">
      <dgm:prSet presAssocID="{50B20B3D-4944-44C7-856B-CD66BCD85EB7}" presName="tx1" presStyleLbl="revTx" presStyleIdx="2" presStyleCnt="4"/>
      <dgm:spPr/>
    </dgm:pt>
    <dgm:pt modelId="{27D118C0-6D2F-47E9-979C-6769D8E4BBE3}" type="pres">
      <dgm:prSet presAssocID="{50B20B3D-4944-44C7-856B-CD66BCD85EB7}" presName="vert1" presStyleCnt="0"/>
      <dgm:spPr/>
    </dgm:pt>
    <dgm:pt modelId="{CB6FE6AB-8E11-41D2-AC39-E2D6314A5D0D}" type="pres">
      <dgm:prSet presAssocID="{CA2D55E3-90AA-4CF6-8E05-4E634F0FF60D}" presName="thickLine" presStyleLbl="alignNode1" presStyleIdx="3" presStyleCnt="4"/>
      <dgm:spPr/>
    </dgm:pt>
    <dgm:pt modelId="{81C9186C-836B-4A48-9D2D-C1D549639D4B}" type="pres">
      <dgm:prSet presAssocID="{CA2D55E3-90AA-4CF6-8E05-4E634F0FF60D}" presName="horz1" presStyleCnt="0"/>
      <dgm:spPr/>
    </dgm:pt>
    <dgm:pt modelId="{2BB1EBA5-96BA-424C-A7AD-2134AC01D3FF}" type="pres">
      <dgm:prSet presAssocID="{CA2D55E3-90AA-4CF6-8E05-4E634F0FF60D}" presName="tx1" presStyleLbl="revTx" presStyleIdx="3" presStyleCnt="4"/>
      <dgm:spPr/>
    </dgm:pt>
    <dgm:pt modelId="{2704E46B-E2EE-48C8-A321-DE930B05C761}" type="pres">
      <dgm:prSet presAssocID="{CA2D55E3-90AA-4CF6-8E05-4E634F0FF60D}" presName="vert1" presStyleCnt="0"/>
      <dgm:spPr/>
    </dgm:pt>
  </dgm:ptLst>
  <dgm:cxnLst>
    <dgm:cxn modelId="{A38A5B02-AFA8-4DD1-B6F6-7B16D6E53611}" srcId="{E991D4FA-3FB6-46FB-A4CC-FD3F2F17BD28}" destId="{CA2D55E3-90AA-4CF6-8E05-4E634F0FF60D}" srcOrd="3" destOrd="0" parTransId="{AC21153D-17ED-4827-9287-029DC814134E}" sibTransId="{1C9153B4-A77A-4CD2-B988-75B31698E00A}"/>
    <dgm:cxn modelId="{A7D66202-8749-4236-AB3D-C481B3EAE640}" type="presOf" srcId="{E991D4FA-3FB6-46FB-A4CC-FD3F2F17BD28}" destId="{B9851B36-6715-4A5E-9D4D-E11CCA88AA42}" srcOrd="0" destOrd="0" presId="urn:microsoft.com/office/officeart/2008/layout/LinedList"/>
    <dgm:cxn modelId="{F0A53019-71A3-4591-AE98-95C9D413E1E2}" srcId="{E991D4FA-3FB6-46FB-A4CC-FD3F2F17BD28}" destId="{29CB94A3-4267-4B06-A5FB-EE1D131D100E}" srcOrd="1" destOrd="0" parTransId="{329087E8-EAD9-4907-9F81-2840BBA8FB1C}" sibTransId="{C9ABF9CF-BA70-4EE9-81AA-36F9DD4CCC06}"/>
    <dgm:cxn modelId="{0223BF7E-FAF5-43C9-84C6-D26002458CB3}" type="presOf" srcId="{29CB94A3-4267-4B06-A5FB-EE1D131D100E}" destId="{7422CD8B-F19F-4786-BAEE-4A08565A6B5F}" srcOrd="0" destOrd="0" presId="urn:microsoft.com/office/officeart/2008/layout/LinedList"/>
    <dgm:cxn modelId="{6AA87C83-8862-4680-AF9C-A17C3EB84B0A}" srcId="{E991D4FA-3FB6-46FB-A4CC-FD3F2F17BD28}" destId="{50B20B3D-4944-44C7-856B-CD66BCD85EB7}" srcOrd="2" destOrd="0" parTransId="{7175F026-48BD-4D77-8232-CDEE271CBA9C}" sibTransId="{6A62FB94-E351-408C-9B40-24A35BAED2E2}"/>
    <dgm:cxn modelId="{80FA2291-D918-4D99-BE7A-C00E9E7325C7}" srcId="{E991D4FA-3FB6-46FB-A4CC-FD3F2F17BD28}" destId="{794C9E23-CF09-42D4-AB66-F96FC8D81108}" srcOrd="0" destOrd="0" parTransId="{B7D6FCDF-757D-41D2-806F-FDAA97C50B20}" sibTransId="{9D51FEB1-6E21-4814-B937-0152CDAA4AB7}"/>
    <dgm:cxn modelId="{5A3206B5-1435-4B35-93E6-FF1BE7E56F12}" type="presOf" srcId="{794C9E23-CF09-42D4-AB66-F96FC8D81108}" destId="{9D5E1F08-755C-47B0-B09B-C0B78A18AF06}" srcOrd="0" destOrd="0" presId="urn:microsoft.com/office/officeart/2008/layout/LinedList"/>
    <dgm:cxn modelId="{BE2B4AD9-F2A0-4EC2-B750-AFAB94C26E83}" type="presOf" srcId="{CA2D55E3-90AA-4CF6-8E05-4E634F0FF60D}" destId="{2BB1EBA5-96BA-424C-A7AD-2134AC01D3FF}" srcOrd="0" destOrd="0" presId="urn:microsoft.com/office/officeart/2008/layout/LinedList"/>
    <dgm:cxn modelId="{996D58DF-EDDC-452E-828E-851297D03020}" type="presOf" srcId="{50B20B3D-4944-44C7-856B-CD66BCD85EB7}" destId="{462B125C-C327-4106-B46B-C0ACBA6DB699}" srcOrd="0" destOrd="0" presId="urn:microsoft.com/office/officeart/2008/layout/LinedList"/>
    <dgm:cxn modelId="{BD38FA7C-D2E1-4B83-BC0A-0CA47D785EAB}" type="presParOf" srcId="{B9851B36-6715-4A5E-9D4D-E11CCA88AA42}" destId="{7BFA4506-8192-4AB2-8343-0290682AEDA6}" srcOrd="0" destOrd="0" presId="urn:microsoft.com/office/officeart/2008/layout/LinedList"/>
    <dgm:cxn modelId="{C12F0F5D-3E82-40A0-B36A-13B391A9BB19}" type="presParOf" srcId="{B9851B36-6715-4A5E-9D4D-E11CCA88AA42}" destId="{F7717FD8-7583-4343-BC53-254B21D869AB}" srcOrd="1" destOrd="0" presId="urn:microsoft.com/office/officeart/2008/layout/LinedList"/>
    <dgm:cxn modelId="{C0BA03A5-B175-453C-8E03-8FB305A8F0F5}" type="presParOf" srcId="{F7717FD8-7583-4343-BC53-254B21D869AB}" destId="{9D5E1F08-755C-47B0-B09B-C0B78A18AF06}" srcOrd="0" destOrd="0" presId="urn:microsoft.com/office/officeart/2008/layout/LinedList"/>
    <dgm:cxn modelId="{ACD0AA13-1FD5-42C7-A951-01DD6C4457C9}" type="presParOf" srcId="{F7717FD8-7583-4343-BC53-254B21D869AB}" destId="{31383AB9-37D3-4B06-8441-E967409B76AC}" srcOrd="1" destOrd="0" presId="urn:microsoft.com/office/officeart/2008/layout/LinedList"/>
    <dgm:cxn modelId="{F90E7B7B-DD0A-4CBB-A71E-7E6F3E0A341F}" type="presParOf" srcId="{B9851B36-6715-4A5E-9D4D-E11CCA88AA42}" destId="{E0F730AE-40FD-46BF-94C0-B6F4216F5966}" srcOrd="2" destOrd="0" presId="urn:microsoft.com/office/officeart/2008/layout/LinedList"/>
    <dgm:cxn modelId="{CF9D1921-81F0-4612-88DE-1681422E95D7}" type="presParOf" srcId="{B9851B36-6715-4A5E-9D4D-E11CCA88AA42}" destId="{5B3F2883-D638-42A6-89EF-11097F2EF8A5}" srcOrd="3" destOrd="0" presId="urn:microsoft.com/office/officeart/2008/layout/LinedList"/>
    <dgm:cxn modelId="{3AED7277-9241-4593-B505-D152D96EDB83}" type="presParOf" srcId="{5B3F2883-D638-42A6-89EF-11097F2EF8A5}" destId="{7422CD8B-F19F-4786-BAEE-4A08565A6B5F}" srcOrd="0" destOrd="0" presId="urn:microsoft.com/office/officeart/2008/layout/LinedList"/>
    <dgm:cxn modelId="{750F5882-0C19-473B-B29D-AE2D5C8450B1}" type="presParOf" srcId="{5B3F2883-D638-42A6-89EF-11097F2EF8A5}" destId="{3C3538D8-A600-4E5B-B262-EB2E568E9CFE}" srcOrd="1" destOrd="0" presId="urn:microsoft.com/office/officeart/2008/layout/LinedList"/>
    <dgm:cxn modelId="{90FF6CFC-E89B-48F8-B34F-B4F24421F764}" type="presParOf" srcId="{B9851B36-6715-4A5E-9D4D-E11CCA88AA42}" destId="{10EE3215-8562-4E46-AE14-A525AD3C93BB}" srcOrd="4" destOrd="0" presId="urn:microsoft.com/office/officeart/2008/layout/LinedList"/>
    <dgm:cxn modelId="{E194B9E8-83AC-4616-BFC8-5A78506DABC9}" type="presParOf" srcId="{B9851B36-6715-4A5E-9D4D-E11CCA88AA42}" destId="{05C97AC9-6BDA-4FE9-841C-D4FB527DC6DF}" srcOrd="5" destOrd="0" presId="urn:microsoft.com/office/officeart/2008/layout/LinedList"/>
    <dgm:cxn modelId="{EC19A720-7E43-4C0A-8F52-5FD0F970E7EA}" type="presParOf" srcId="{05C97AC9-6BDA-4FE9-841C-D4FB527DC6DF}" destId="{462B125C-C327-4106-B46B-C0ACBA6DB699}" srcOrd="0" destOrd="0" presId="urn:microsoft.com/office/officeart/2008/layout/LinedList"/>
    <dgm:cxn modelId="{B6691DD5-F11F-489E-B70A-6797610BDD06}" type="presParOf" srcId="{05C97AC9-6BDA-4FE9-841C-D4FB527DC6DF}" destId="{27D118C0-6D2F-47E9-979C-6769D8E4BBE3}" srcOrd="1" destOrd="0" presId="urn:microsoft.com/office/officeart/2008/layout/LinedList"/>
    <dgm:cxn modelId="{BCDE255F-1EDD-4D8F-BF63-21C42BDE0D90}" type="presParOf" srcId="{B9851B36-6715-4A5E-9D4D-E11CCA88AA42}" destId="{CB6FE6AB-8E11-41D2-AC39-E2D6314A5D0D}" srcOrd="6" destOrd="0" presId="urn:microsoft.com/office/officeart/2008/layout/LinedList"/>
    <dgm:cxn modelId="{C4E493CD-EC2A-400B-8C56-5961A1BC34ED}" type="presParOf" srcId="{B9851B36-6715-4A5E-9D4D-E11CCA88AA42}" destId="{81C9186C-836B-4A48-9D2D-C1D549639D4B}" srcOrd="7" destOrd="0" presId="urn:microsoft.com/office/officeart/2008/layout/LinedList"/>
    <dgm:cxn modelId="{168ADE5A-345D-4705-AF6E-07D7DC1DEBE8}" type="presParOf" srcId="{81C9186C-836B-4A48-9D2D-C1D549639D4B}" destId="{2BB1EBA5-96BA-424C-A7AD-2134AC01D3FF}" srcOrd="0" destOrd="0" presId="urn:microsoft.com/office/officeart/2008/layout/LinedList"/>
    <dgm:cxn modelId="{79A5A09D-2ECF-41D7-A645-7DC84901FDAC}" type="presParOf" srcId="{81C9186C-836B-4A48-9D2D-C1D549639D4B}" destId="{2704E46B-E2EE-48C8-A321-DE930B05C7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78CFF-AA23-47C5-9322-251B89F9669A}">
      <dsp:nvSpPr>
        <dsp:cNvPr id="0" name=""/>
        <dsp:cNvSpPr/>
      </dsp:nvSpPr>
      <dsp:spPr>
        <a:xfrm>
          <a:off x="0" y="6478"/>
          <a:ext cx="6949440" cy="13267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400" b="1" kern="1200"/>
            <a:t>Encapsulamiento.</a:t>
          </a:r>
          <a:endParaRPr lang="en-US" sz="5400" kern="1200"/>
        </a:p>
      </dsp:txBody>
      <dsp:txXfrm>
        <a:off x="64768" y="71246"/>
        <a:ext cx="6819904" cy="1197243"/>
      </dsp:txXfrm>
    </dsp:sp>
    <dsp:sp modelId="{33358DE1-BFC6-4259-B0DF-20AC040A9856}">
      <dsp:nvSpPr>
        <dsp:cNvPr id="0" name=""/>
        <dsp:cNvSpPr/>
      </dsp:nvSpPr>
      <dsp:spPr>
        <a:xfrm>
          <a:off x="0" y="1488778"/>
          <a:ext cx="6949440" cy="1326779"/>
        </a:xfrm>
        <a:prstGeom prst="round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400" b="1" kern="1200"/>
            <a:t>Herencia</a:t>
          </a:r>
          <a:endParaRPr lang="en-US" sz="5400" kern="1200"/>
        </a:p>
      </dsp:txBody>
      <dsp:txXfrm>
        <a:off x="64768" y="1553546"/>
        <a:ext cx="6819904" cy="1197243"/>
      </dsp:txXfrm>
    </dsp:sp>
    <dsp:sp modelId="{D9397C3B-F8AE-4E3F-B1ED-48827D204ED1}">
      <dsp:nvSpPr>
        <dsp:cNvPr id="0" name=""/>
        <dsp:cNvSpPr/>
      </dsp:nvSpPr>
      <dsp:spPr>
        <a:xfrm>
          <a:off x="0" y="2971078"/>
          <a:ext cx="6949440" cy="1326779"/>
        </a:xfrm>
        <a:prstGeom prst="round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400" b="1" kern="1200"/>
            <a:t>Polimorfismo</a:t>
          </a:r>
          <a:endParaRPr lang="en-US" sz="5400" kern="1200"/>
        </a:p>
      </dsp:txBody>
      <dsp:txXfrm>
        <a:off x="64768" y="3035846"/>
        <a:ext cx="6819904" cy="1197243"/>
      </dsp:txXfrm>
    </dsp:sp>
    <dsp:sp modelId="{C50FF2DE-4982-49EF-B27B-EB71E07DC0FF}">
      <dsp:nvSpPr>
        <dsp:cNvPr id="0" name=""/>
        <dsp:cNvSpPr/>
      </dsp:nvSpPr>
      <dsp:spPr>
        <a:xfrm>
          <a:off x="0" y="4453379"/>
          <a:ext cx="6949440" cy="1326779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400" b="1" kern="1200"/>
            <a:t>Abstracción</a:t>
          </a:r>
          <a:endParaRPr lang="en-US" sz="5400" kern="1200"/>
        </a:p>
      </dsp:txBody>
      <dsp:txXfrm>
        <a:off x="64768" y="4518147"/>
        <a:ext cx="6819904" cy="1197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A4506-8192-4AB2-8343-0290682AEDA6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E1F08-755C-47B0-B09B-C0B78A18AF06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/>
            <a:t>Modularidad: </a:t>
          </a:r>
          <a:r>
            <a:rPr lang="es-CL" sz="2800" kern="1200"/>
            <a:t>El código se divide en unidades lógicas y reutilizables.</a:t>
          </a:r>
          <a:endParaRPr lang="en-US" sz="2800" kern="1200"/>
        </a:p>
      </dsp:txBody>
      <dsp:txXfrm>
        <a:off x="0" y="0"/>
        <a:ext cx="6949440" cy="1446659"/>
      </dsp:txXfrm>
    </dsp:sp>
    <dsp:sp modelId="{E0F730AE-40FD-46BF-94C0-B6F4216F5966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CD8B-F19F-4786-BAEE-4A08565A6B5F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/>
            <a:t>Mantenibilidad: </a:t>
          </a:r>
          <a:r>
            <a:rPr lang="es-CL" sz="2800" kern="1200"/>
            <a:t>Es más fácil actualizar y corregir el código.</a:t>
          </a:r>
          <a:endParaRPr lang="en-US" sz="2800" kern="1200"/>
        </a:p>
      </dsp:txBody>
      <dsp:txXfrm>
        <a:off x="0" y="1446659"/>
        <a:ext cx="6949440" cy="1446659"/>
      </dsp:txXfrm>
    </dsp:sp>
    <dsp:sp modelId="{10EE3215-8562-4E46-AE14-A525AD3C93BB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B125C-C327-4106-B46B-C0ACBA6DB699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/>
            <a:t>Escalabilidad: </a:t>
          </a:r>
          <a:r>
            <a:rPr lang="es-CL" sz="2800" kern="1200"/>
            <a:t>Facilita el crecimiento de aplicaciones complejas.</a:t>
          </a:r>
          <a:endParaRPr lang="en-US" sz="2800" kern="1200"/>
        </a:p>
      </dsp:txBody>
      <dsp:txXfrm>
        <a:off x="0" y="2893318"/>
        <a:ext cx="6949440" cy="1446659"/>
      </dsp:txXfrm>
    </dsp:sp>
    <dsp:sp modelId="{CB6FE6AB-8E11-41D2-AC39-E2D6314A5D0D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1EBA5-96BA-424C-A7AD-2134AC01D3FF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/>
            <a:t>Naturalidad: </a:t>
          </a:r>
          <a:r>
            <a:rPr lang="es-CL" sz="2800" kern="1200"/>
            <a:t>Modela problemas de forma similar a como pensamos en el mundo real.</a:t>
          </a:r>
          <a:endParaRPr lang="en-US" sz="2800" kern="1200"/>
        </a:p>
      </dsp:txBody>
      <dsp:txXfrm>
        <a:off x="0" y="4339978"/>
        <a:ext cx="6949440" cy="1446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0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4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F9BE0-5307-1ABE-8336-E0B66421D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s-CL" sz="3700"/>
              <a:t>Componentes POO (Objetos, Clases) y JavaScript Básico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C0126-66FE-3FC9-B537-750B0E28B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sz="1400"/>
              <a:t>Unidad 01: Introducción a la Programación Orientada a Objetos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sz="1400"/>
              <a:t>Fecha: Miércoles 13 de Agosto. 2025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sz="1400"/>
              <a:t>Docente: Diego Obando</a:t>
            </a:r>
          </a:p>
        </p:txBody>
      </p:sp>
      <p:pic>
        <p:nvPicPr>
          <p:cNvPr id="4" name="Picture 3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CF68146F-52DD-BB16-8A91-74ACCB56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84" r="26112" b="1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E89A616-56FE-B6E7-BBEC-C26BEA13C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2168" y="0"/>
            <a:ext cx="1059985" cy="14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7740C-91AC-C4CB-4546-F248D6C2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s-CL" sz="3300"/>
              <a:t>Clase vs Objetos: ¿Cuál es la diferencia?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C644E-500A-E2B4-4882-FB64EBFD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sz="1700"/>
              <a:t>Esta es una de las confusiones más comunes para quienes se inician en </a:t>
            </a:r>
            <a:r>
              <a:rPr lang="es-CL" sz="1700" b="1"/>
              <a:t>POO</a:t>
            </a:r>
            <a:r>
              <a:rPr lang="es-CL" sz="1700"/>
              <a:t>:</a:t>
            </a:r>
          </a:p>
          <a:p>
            <a:pPr>
              <a:lnSpc>
                <a:spcPct val="110000"/>
              </a:lnSpc>
            </a:pPr>
            <a:r>
              <a:rPr lang="es-CL" sz="1700" b="1"/>
              <a:t>Clase:</a:t>
            </a:r>
            <a:r>
              <a:rPr lang="es-CL" sz="1700"/>
              <a:t> Es la “plantilla” o “plano” que define cómo será un tipo de objeto.</a:t>
            </a:r>
          </a:p>
          <a:p>
            <a:pPr>
              <a:lnSpc>
                <a:spcPct val="110000"/>
              </a:lnSpc>
            </a:pPr>
            <a:r>
              <a:rPr lang="es-CL" sz="1700" b="1"/>
              <a:t>Objeto: </a:t>
            </a:r>
            <a:r>
              <a:rPr lang="es-CL" sz="1700"/>
              <a:t>Es una “instancia” o “ejemplar” creado a partir de una clase.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700"/>
          </a:p>
          <a:p>
            <a:pPr marL="0" indent="0">
              <a:lnSpc>
                <a:spcPct val="110000"/>
              </a:lnSpc>
              <a:buNone/>
            </a:pPr>
            <a:r>
              <a:rPr lang="es-CL" sz="1700" i="1">
                <a:highlight>
                  <a:srgbClr val="FFFF00"/>
                </a:highlight>
              </a:rPr>
              <a:t>La clase es como el plano de una casa, mientras que el objeto es la casa construida siguiendo ese plano. Puedes construir muchas casas diferentes (objetos) usando el mismo plano (clase)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5AA1988B-A8FC-B01D-1C08-A3AEE04BC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7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22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2CC8F3-27C2-6469-B371-851450B1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L"/>
              <a:t>Componentes de un Clase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01113-32F1-B1FE-D0C9-95ECF4C7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sz="1500" dirty="0"/>
              <a:t>Una clase en </a:t>
            </a:r>
            <a:r>
              <a:rPr lang="es-CL" sz="1500" b="1" dirty="0"/>
              <a:t>JavaScript</a:t>
            </a:r>
            <a:r>
              <a:rPr lang="es-CL" sz="1500" dirty="0"/>
              <a:t> típicamente contiene: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s-CL" sz="1500" b="1" dirty="0"/>
              <a:t>Constructor: </a:t>
            </a:r>
            <a:r>
              <a:rPr lang="es-CL" sz="1500" dirty="0"/>
              <a:t>Método especial que se ejecuta al crear un objeto.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s-CL" sz="1500" b="1" dirty="0"/>
              <a:t>Propiedades: </a:t>
            </a:r>
            <a:r>
              <a:rPr lang="es-CL" sz="1500" dirty="0"/>
              <a:t>Variables que almacenan datos del objeto.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s-CL" sz="1500" b="1" dirty="0"/>
              <a:t>Métodos: </a:t>
            </a:r>
            <a:r>
              <a:rPr lang="es-CL" sz="1500" dirty="0"/>
              <a:t>Funciones que definen el comportamiento del objeto.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s-CL" sz="1500" b="1" dirty="0"/>
              <a:t>Getters/Setters: </a:t>
            </a:r>
            <a:r>
              <a:rPr lang="es-CL" sz="1500" dirty="0"/>
              <a:t>Métodos especiales para acceder y modificar propiedades.</a:t>
            </a:r>
            <a:endParaRPr lang="es-CL" sz="1500" b="1" dirty="0"/>
          </a:p>
        </p:txBody>
      </p:sp>
      <p:pic>
        <p:nvPicPr>
          <p:cNvPr id="6" name="Imagen 5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59022EDD-664E-4C4F-186D-9C8B50AE4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24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 descr="Texto&#10;&#10;Descripción generada automáticamente">
            <a:extLst>
              <a:ext uri="{FF2B5EF4-FFF2-40B4-BE49-F238E27FC236}">
                <a16:creationId xmlns:a16="http://schemas.microsoft.com/office/drawing/2014/main" id="{22F5AA1C-F3A5-D504-887C-AC9BFF08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13341" cy="6857999"/>
          </a:xfrm>
        </p:spPr>
      </p:pic>
      <p:pic>
        <p:nvPicPr>
          <p:cNvPr id="13" name="Imagen 12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AA4944F5-358F-2476-701E-527D6778C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0" y="-1"/>
            <a:ext cx="5678659" cy="3743103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5E92CA99-A793-2B89-5661-0F5579053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34" y="4395147"/>
            <a:ext cx="2536872" cy="18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8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9EF1FA-C23F-5AEC-BB11-21230D86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POO en el Mundo Real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35A3271-4F14-A7B0-DDC8-03B7DF9FB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755152"/>
              </p:ext>
            </p:extLst>
          </p:nvPr>
        </p:nvGraphicFramePr>
        <p:xfrm>
          <a:off x="1135131" y="1881051"/>
          <a:ext cx="9900073" cy="441435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03935">
                  <a:extLst>
                    <a:ext uri="{9D8B030D-6E8A-4147-A177-3AD203B41FA5}">
                      <a16:colId xmlns:a16="http://schemas.microsoft.com/office/drawing/2014/main" val="8326944"/>
                    </a:ext>
                  </a:extLst>
                </a:gridCol>
                <a:gridCol w="2044891">
                  <a:extLst>
                    <a:ext uri="{9D8B030D-6E8A-4147-A177-3AD203B41FA5}">
                      <a16:colId xmlns:a16="http://schemas.microsoft.com/office/drawing/2014/main" val="4165247621"/>
                    </a:ext>
                  </a:extLst>
                </a:gridCol>
                <a:gridCol w="3781040">
                  <a:extLst>
                    <a:ext uri="{9D8B030D-6E8A-4147-A177-3AD203B41FA5}">
                      <a16:colId xmlns:a16="http://schemas.microsoft.com/office/drawing/2014/main" val="3114189992"/>
                    </a:ext>
                  </a:extLst>
                </a:gridCol>
                <a:gridCol w="2670207">
                  <a:extLst>
                    <a:ext uri="{9D8B030D-6E8A-4147-A177-3AD203B41FA5}">
                      <a16:colId xmlns:a16="http://schemas.microsoft.com/office/drawing/2014/main" val="3730298758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r>
                        <a:rPr lang="es-CL" sz="1900" b="1" cap="none" spc="0">
                          <a:solidFill>
                            <a:schemeClr val="tx1"/>
                          </a:solidFill>
                        </a:rPr>
                        <a:t>Concepto</a:t>
                      </a:r>
                    </a:p>
                  </a:txBody>
                  <a:tcPr marL="0" marR="87329" marT="34932" marB="26198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b="1" cap="none" spc="0">
                          <a:solidFill>
                            <a:schemeClr val="tx1"/>
                          </a:solidFill>
                        </a:rPr>
                        <a:t>Ejemplo Real</a:t>
                      </a:r>
                    </a:p>
                  </a:txBody>
                  <a:tcPr marL="0" marR="87329" marT="34932" marB="26198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b="1" cap="none" spc="0">
                          <a:solidFill>
                            <a:schemeClr val="tx1"/>
                          </a:solidFill>
                        </a:rPr>
                        <a:t>Propiedades</a:t>
                      </a:r>
                    </a:p>
                  </a:txBody>
                  <a:tcPr marL="0" marR="87329" marT="34932" marB="26198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b="1" cap="none" spc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 marL="0" marR="87329" marT="34932" marB="26198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709800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Clase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Smartphone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923787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Objeto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Mi IPhone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Marca, modelo, color, batería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llamar(), tomarFoto()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85539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Clase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Automóvil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369384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Objeto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Mi Toyota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Marca, modelo, año, kilometraje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encender(), acelerar()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319257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Clase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CuentaBancaria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50909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Objeto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Mi cuenta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Número, saldo, titular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depositar(), retirar()</a:t>
                      </a:r>
                    </a:p>
                  </a:txBody>
                  <a:tcPr marL="0" marR="87329" marT="34932" marB="2619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9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092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5C645E-FE85-3CD9-50E9-BCCF0C5A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s-CL" sz="4000"/>
              <a:t>Ventajas de POO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731B95E-FCB0-74E3-A9F7-ED9695E36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29472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440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CF1B1F-098D-F3F7-70A6-854CA1B0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s-CL" dirty="0"/>
              <a:t>¿Cómo pensar en Objetos?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CFEAA-C062-E2F4-7663-2C8EFBE2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sz="1300"/>
              <a:t>Para identificar objetos y clases en un problema: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s-CL" sz="1300" b="1"/>
              <a:t>Busca sustantivos </a:t>
            </a:r>
            <a:r>
              <a:rPr lang="es-CL" sz="1300"/>
              <a:t>en la descripción del problema (posibles objetos/clases).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s-CL" sz="1300" b="1"/>
              <a:t>Identifica atributos </a:t>
            </a:r>
            <a:r>
              <a:rPr lang="es-CL" sz="1300"/>
              <a:t>(propiedades) de esos objetos.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s-CL" sz="1300" b="1"/>
              <a:t>Busca verbos </a:t>
            </a:r>
            <a:r>
              <a:rPr lang="es-CL" sz="1300"/>
              <a:t>relacionados con esos sustantivos (posibles métodos).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s-CL" sz="1300" b="1"/>
              <a:t>Establece relaciones </a:t>
            </a:r>
            <a:r>
              <a:rPr lang="es-CL" sz="1300"/>
              <a:t>entre los objetos (herencia, composición)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CL" sz="1300" b="1"/>
              <a:t>Ejemplo: </a:t>
            </a:r>
            <a:r>
              <a:rPr lang="es-CL" sz="1300"/>
              <a:t>Sistema de biblioteca.</a:t>
            </a:r>
          </a:p>
          <a:p>
            <a:pPr>
              <a:lnSpc>
                <a:spcPct val="110000"/>
              </a:lnSpc>
            </a:pPr>
            <a:r>
              <a:rPr lang="es-CL" sz="1300" b="1"/>
              <a:t>Sustantivos: </a:t>
            </a:r>
            <a:r>
              <a:rPr lang="es-CL" sz="1300"/>
              <a:t>Libro, Usuario, Préstamo, Biblioteca.</a:t>
            </a:r>
          </a:p>
          <a:p>
            <a:pPr>
              <a:lnSpc>
                <a:spcPct val="110000"/>
              </a:lnSpc>
            </a:pPr>
            <a:r>
              <a:rPr lang="es-CL" sz="1300" b="1"/>
              <a:t>Atributos: </a:t>
            </a:r>
            <a:r>
              <a:rPr lang="es-CL" sz="1300"/>
              <a:t>título, autor, ISBN (para libros); nombre, dirección (para Usuario).</a:t>
            </a:r>
          </a:p>
          <a:p>
            <a:pPr>
              <a:lnSpc>
                <a:spcPct val="110000"/>
              </a:lnSpc>
            </a:pPr>
            <a:r>
              <a:rPr lang="es-CL" sz="1300" b="1"/>
              <a:t>Verbos: </a:t>
            </a:r>
            <a:r>
              <a:rPr lang="es-CL" sz="1300"/>
              <a:t>prestar, devolver, buscar, reservar.</a:t>
            </a:r>
          </a:p>
          <a:p>
            <a:pPr>
              <a:lnSpc>
                <a:spcPct val="110000"/>
              </a:lnSpc>
            </a:pPr>
            <a:r>
              <a:rPr lang="es-CL" sz="1300" b="1"/>
              <a:t>Relaciones: </a:t>
            </a:r>
            <a:r>
              <a:rPr lang="es-CL" sz="1300"/>
              <a:t>Biblioteca contiene Libros, Usuario realiza Préstamos.</a:t>
            </a:r>
            <a:endParaRPr lang="es-CL" sz="1300" b="1"/>
          </a:p>
        </p:txBody>
      </p:sp>
      <p:pic>
        <p:nvPicPr>
          <p:cNvPr id="5" name="Imagen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E107FADA-9C48-6FA3-C1D0-CFC82EEDE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48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8A4C4-A74D-2F9E-5035-8AF62395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394" y="1585762"/>
            <a:ext cx="3788767" cy="2811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Sintaxis Básica de JavaScript y su uso en la creación de objetos y clases</a:t>
            </a:r>
          </a:p>
        </p:txBody>
      </p:sp>
      <p:pic>
        <p:nvPicPr>
          <p:cNvPr id="5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C26B3C22-9938-8728-F187-E1E3BDFC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9" r="-2" b="-2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95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8C533A-8201-5118-87C5-6071113E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Variables y Tipos de Datos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AF1FA86B-1E92-2588-4429-4733F5444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99" y="968712"/>
            <a:ext cx="7390808" cy="49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66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5AB5C7EE-A919-646B-4F86-BACCBC52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8C533A-8201-5118-87C5-6071113E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642" y="1104181"/>
            <a:ext cx="3406543" cy="2779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Operadores Básicos</a:t>
            </a: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A2299B8B-DF5F-EBDA-C2E5-2C85AC2D1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" y="977045"/>
            <a:ext cx="7712015" cy="49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93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0A7190-01C3-EB5F-290B-2565AB617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8C533A-8201-5118-87C5-6071113E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08" y="2014601"/>
            <a:ext cx="4175184" cy="2484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Estructuras</a:t>
            </a:r>
            <a:r>
              <a:rPr lang="en-US" sz="4000" dirty="0"/>
              <a:t> </a:t>
            </a:r>
            <a:r>
              <a:rPr lang="en-US" sz="4000" dirty="0" err="1"/>
              <a:t>Condicionales</a:t>
            </a:r>
            <a:endParaRPr lang="en-US" sz="4000" dirty="0"/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CBE5DE3E-A4E2-FB8B-039A-F466BCAB5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04" y="521839"/>
            <a:ext cx="5198288" cy="60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39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7523F-27B8-D158-5B11-B56D11B0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L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92200-54E6-B567-A4C0-F9C0A7A4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1800" dirty="0"/>
              <a:t>Conceptos básicos de la</a:t>
            </a:r>
            <a:r>
              <a:rPr lang="es-CL" sz="1800" b="1" dirty="0"/>
              <a:t> POO, Clases, objetos, propiedades </a:t>
            </a:r>
            <a:r>
              <a:rPr lang="es-CL" sz="1800" dirty="0"/>
              <a:t>y </a:t>
            </a:r>
            <a:r>
              <a:rPr lang="es-CL" sz="1800" b="1" dirty="0"/>
              <a:t>Métodos.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1800" dirty="0"/>
              <a:t>Sintaxis básica de </a:t>
            </a:r>
            <a:r>
              <a:rPr lang="es-CL" sz="1800" b="1" dirty="0"/>
              <a:t>JavaScript</a:t>
            </a:r>
            <a:r>
              <a:rPr lang="es-CL" sz="1800" dirty="0"/>
              <a:t> y su uso en la creación de objetos y clases.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1800" dirty="0"/>
              <a:t>Ejercicios prácticos para aplicar los conceptos aprendidos.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5E1962F6-DC72-01D3-237D-3D3FFA857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/>
          <a:stretch>
            <a:fillRect/>
          </a:stretch>
        </p:blipFill>
        <p:spPr>
          <a:xfrm>
            <a:off x="6459610" y="1114923"/>
            <a:ext cx="4301081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95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AA3BA-EB18-3718-B960-06BCBD64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455" y="2457613"/>
            <a:ext cx="3212502" cy="1942773"/>
          </a:xfrm>
        </p:spPr>
        <p:txBody>
          <a:bodyPr anchor="b">
            <a:normAutofit/>
          </a:bodyPr>
          <a:lstStyle/>
          <a:p>
            <a:pPr algn="ctr"/>
            <a:r>
              <a:rPr lang="es-CL" dirty="0"/>
              <a:t>Ciclos (Bucles)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289EDB0-51DC-859F-B719-C2F686BA8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23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C2FC88-6E5D-8076-89BE-52000848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Funciones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543278F3-B1B0-5C58-5FA1-F03D5581C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99" y="502799"/>
            <a:ext cx="7390808" cy="58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0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642772-2521-3FAB-B405-4D946823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C2FC88-6E5D-8076-89BE-52000848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747" y="1548606"/>
            <a:ext cx="3473179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 err="1"/>
              <a:t>Módulos</a:t>
            </a:r>
            <a:r>
              <a:rPr lang="en-US" sz="3100" dirty="0"/>
              <a:t> (Import/Export)</a:t>
            </a: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5DFAADC5-3EC8-51FB-5B86-5B3766734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24" y="646981"/>
            <a:ext cx="6777540" cy="55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1D725-3481-0E07-304B-46E14DB0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/>
              <a:t>Objetos y Clases (Sintaxis moderna)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A22FE54C-38C9-18FF-30C5-2FEDC2C04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4" y="1645919"/>
            <a:ext cx="4536104" cy="4957069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D7D00B3-F03B-9A2A-F317-893410EB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43" y="2264899"/>
            <a:ext cx="6322339" cy="34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8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FF459-FE53-D677-EB4D-84C811E9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53253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Async/Await y </a:t>
            </a:r>
            <a:r>
              <a:rPr lang="en-US" sz="4000" dirty="0" err="1"/>
              <a:t>Promesas</a:t>
            </a:r>
            <a:endParaRPr lang="en-US" sz="4000" dirty="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18770BEA-2B7B-F27A-5574-03347CC43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45" y="394504"/>
            <a:ext cx="6709115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86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92F4B-CC2C-9F04-FB4A-81EC2F9C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/>
              <a:t>Ejercicios prácticos para aplicar los conceptos aprendidos</a:t>
            </a:r>
          </a:p>
        </p:txBody>
      </p:sp>
      <p:pic>
        <p:nvPicPr>
          <p:cNvPr id="5" name="Marcador de contenido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516D5918-78A7-5390-1544-0026546D2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25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586CC7-E33F-097E-6170-6B682796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L" sz="2800"/>
              <a:t>Ejercicio 1: Creación básica de clases y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4A53-B837-F5D0-BC85-79B3A9EF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sz="1100" b="1"/>
              <a:t>Objetivo: </a:t>
            </a:r>
            <a:r>
              <a:rPr lang="es-CL" sz="1100"/>
              <a:t>Familiarizarte con la definición de clases y la creación de objetos.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100" b="1"/>
          </a:p>
          <a:p>
            <a:pPr marL="0" indent="0">
              <a:lnSpc>
                <a:spcPct val="110000"/>
              </a:lnSpc>
              <a:buNone/>
            </a:pPr>
            <a:r>
              <a:rPr lang="es-CL" sz="1100" b="1"/>
              <a:t>Instrucciones: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CL" sz="1100"/>
              <a:t>Crear una clase </a:t>
            </a:r>
            <a:r>
              <a:rPr lang="es-CL" sz="1100" b="1"/>
              <a:t>Producto</a:t>
            </a:r>
            <a:r>
              <a:rPr lang="es-CL" sz="1100"/>
              <a:t> con las siguientes características:</a:t>
            </a:r>
          </a:p>
          <a:p>
            <a:pPr>
              <a:lnSpc>
                <a:spcPct val="110000"/>
              </a:lnSpc>
            </a:pPr>
            <a:r>
              <a:rPr lang="es-CL" sz="1100"/>
              <a:t>Propiedades: </a:t>
            </a:r>
            <a:r>
              <a:rPr lang="es-CL" sz="1100" b="1"/>
              <a:t>nombre, precio, disponible</a:t>
            </a:r>
            <a:r>
              <a:rPr lang="es-CL" sz="1100"/>
              <a:t> (booleano).</a:t>
            </a:r>
          </a:p>
          <a:p>
            <a:pPr>
              <a:lnSpc>
                <a:spcPct val="110000"/>
              </a:lnSpc>
            </a:pPr>
            <a:r>
              <a:rPr lang="es-CL" sz="1100"/>
              <a:t>Método constructor que inicialice estas propiedades.</a:t>
            </a:r>
          </a:p>
          <a:p>
            <a:pPr>
              <a:lnSpc>
                <a:spcPct val="110000"/>
              </a:lnSpc>
            </a:pPr>
            <a:r>
              <a:rPr lang="es-CL" sz="1100"/>
              <a:t>Método </a:t>
            </a:r>
            <a:r>
              <a:rPr lang="es-CL" sz="1100" b="1"/>
              <a:t>mostrarInfo() </a:t>
            </a:r>
            <a:r>
              <a:rPr lang="es-CL" sz="1100"/>
              <a:t>que devuelva un </a:t>
            </a:r>
            <a:r>
              <a:rPr lang="es-CL" sz="1100" b="1"/>
              <a:t>string </a:t>
            </a:r>
            <a:r>
              <a:rPr lang="es-CL" sz="1100"/>
              <a:t>con el formato “Producto:[nombre], Precio:$[precio]”.</a:t>
            </a:r>
          </a:p>
          <a:p>
            <a:pPr>
              <a:lnSpc>
                <a:spcPct val="110000"/>
              </a:lnSpc>
            </a:pPr>
            <a:r>
              <a:rPr lang="es-CL" sz="1100"/>
              <a:t>Método </a:t>
            </a:r>
            <a:r>
              <a:rPr lang="es-CL" sz="1100" b="1"/>
              <a:t>toggleDisponibilidad() </a:t>
            </a:r>
            <a:r>
              <a:rPr lang="es-CL" sz="1100"/>
              <a:t>que cambie el estado de disponibilidad.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55606EF-F189-2561-7E15-DDFA0C1A5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31" y="2127471"/>
            <a:ext cx="6644338" cy="26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37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86CC7-E33F-097E-6170-6B682796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L" sz="2800"/>
              <a:t>Ejercicio 2: Herencia y encapsulamiento</a:t>
            </a:r>
            <a:endParaRPr lang="es-CL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4A53-B837-F5D0-BC85-79B3A9EF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sz="1100" b="1"/>
              <a:t>Objetivo: </a:t>
            </a:r>
            <a:r>
              <a:rPr lang="es-CL" sz="1100"/>
              <a:t>Practicar la jerarquía de clases y protección de datos.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100" b="1"/>
          </a:p>
          <a:p>
            <a:pPr marL="0" indent="0">
              <a:lnSpc>
                <a:spcPct val="110000"/>
              </a:lnSpc>
              <a:buNone/>
            </a:pPr>
            <a:r>
              <a:rPr lang="es-CL" sz="1100" b="1"/>
              <a:t>Instrucciones: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CL" sz="1100"/>
              <a:t>Crea una clase base </a:t>
            </a:r>
            <a:r>
              <a:rPr lang="es-CL" sz="1100" b="1"/>
              <a:t>Vehículo </a:t>
            </a:r>
            <a:r>
              <a:rPr lang="es-CL" sz="1100"/>
              <a:t>con:</a:t>
            </a:r>
          </a:p>
          <a:p>
            <a:pPr lvl="1">
              <a:lnSpc>
                <a:spcPct val="110000"/>
              </a:lnSpc>
            </a:pPr>
            <a:r>
              <a:rPr lang="es-CL" sz="900"/>
              <a:t>Propiedades</a:t>
            </a:r>
            <a:r>
              <a:rPr lang="es-CL" sz="900" dirty="0"/>
              <a:t>: </a:t>
            </a:r>
            <a:r>
              <a:rPr lang="es-CL" sz="900" b="1" dirty="0"/>
              <a:t>marca, modelo, año</a:t>
            </a:r>
            <a:r>
              <a:rPr lang="es-CL" sz="9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s-CL" sz="900" dirty="0"/>
              <a:t>Propiedad con convención de privada </a:t>
            </a:r>
            <a:r>
              <a:rPr lang="es-CL" sz="900" b="1" dirty="0"/>
              <a:t>_kilometraje</a:t>
            </a:r>
            <a:r>
              <a:rPr lang="es-CL" sz="9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s-CL" sz="900" dirty="0"/>
              <a:t>Constructor que inicialice estas propiedades.</a:t>
            </a:r>
          </a:p>
          <a:p>
            <a:pPr lvl="1">
              <a:lnSpc>
                <a:spcPct val="110000"/>
              </a:lnSpc>
            </a:pPr>
            <a:r>
              <a:rPr lang="es-CL" sz="900"/>
              <a:t>Método </a:t>
            </a:r>
            <a:r>
              <a:rPr lang="es-CL" sz="900" b="1"/>
              <a:t>mostrarDetalle() </a:t>
            </a:r>
            <a:r>
              <a:rPr lang="es-CL" sz="900" dirty="0"/>
              <a:t>que muestre la información básica.</a:t>
            </a:r>
          </a:p>
          <a:p>
            <a:pPr lvl="1">
              <a:lnSpc>
                <a:spcPct val="110000"/>
              </a:lnSpc>
            </a:pPr>
            <a:r>
              <a:rPr lang="es-CL" sz="900"/>
              <a:t>Getter </a:t>
            </a:r>
            <a:r>
              <a:rPr lang="es-CL" sz="900" dirty="0"/>
              <a:t>para obtener el kilometraje.</a:t>
            </a:r>
          </a:p>
          <a:p>
            <a:pPr lvl="1">
              <a:lnSpc>
                <a:spcPct val="110000"/>
              </a:lnSpc>
            </a:pPr>
            <a:r>
              <a:rPr lang="es-CL" sz="900" dirty="0"/>
              <a:t>Método para aumentar el </a:t>
            </a:r>
            <a:r>
              <a:rPr lang="es-CL" sz="900"/>
              <a:t>kilometraje </a:t>
            </a:r>
            <a:r>
              <a:rPr lang="es-CL" sz="900" b="1"/>
              <a:t>agregarKilometraje(</a:t>
            </a:r>
            <a:r>
              <a:rPr lang="es-CL" sz="900" b="1" dirty="0"/>
              <a:t>km)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CL" sz="1100"/>
              <a:t>Crea dos clases que hereden de </a:t>
            </a:r>
            <a:r>
              <a:rPr lang="es-CL" sz="1100" b="1"/>
              <a:t>Vehículo:</a:t>
            </a:r>
          </a:p>
          <a:p>
            <a:pPr lvl="1">
              <a:lnSpc>
                <a:spcPct val="110000"/>
              </a:lnSpc>
            </a:pPr>
            <a:r>
              <a:rPr lang="es-CL" sz="900" b="1"/>
              <a:t>Automóvil </a:t>
            </a:r>
            <a:r>
              <a:rPr lang="es-CL" sz="900" dirty="0"/>
              <a:t>con propiedad adicional </a:t>
            </a:r>
            <a:r>
              <a:rPr lang="es-CL" sz="900" b="1" dirty="0"/>
              <a:t>puertas </a:t>
            </a:r>
            <a:r>
              <a:rPr lang="es-CL" sz="900" dirty="0"/>
              <a:t> y método </a:t>
            </a:r>
            <a:r>
              <a:rPr lang="es-CL" sz="900" b="1" dirty="0"/>
              <a:t>encender()</a:t>
            </a:r>
          </a:p>
          <a:p>
            <a:pPr lvl="1">
              <a:lnSpc>
                <a:spcPct val="110000"/>
              </a:lnSpc>
            </a:pPr>
            <a:r>
              <a:rPr lang="es-CL" sz="900" b="1" dirty="0"/>
              <a:t>Motocicleta </a:t>
            </a:r>
            <a:r>
              <a:rPr lang="es-CL" sz="900" dirty="0"/>
              <a:t>con propiedad adicional </a:t>
            </a:r>
            <a:r>
              <a:rPr lang="es-CL" sz="900" b="1" dirty="0"/>
              <a:t>tipo </a:t>
            </a:r>
            <a:r>
              <a:rPr lang="es-CL" sz="900" dirty="0"/>
              <a:t>y </a:t>
            </a:r>
            <a:r>
              <a:rPr lang="es-CL" sz="900"/>
              <a:t>método </a:t>
            </a:r>
            <a:r>
              <a:rPr lang="es-CL" sz="900" b="1"/>
              <a:t>hacerAcrobacia()</a:t>
            </a:r>
            <a:endParaRPr lang="es-CL" sz="900" b="1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776A364-5C6D-7627-54B4-301D08C3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4943"/>
            <a:ext cx="5134692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01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CFC245-BD5C-8AB0-8D20-57030E43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L" dirty="0"/>
              <a:t>Conceptos Básicos de POO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9D350-802A-BA2B-9F4B-0BE49CA40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800"/>
              <a:t>La </a:t>
            </a:r>
            <a:r>
              <a:rPr lang="es-CL" sz="1800" b="1"/>
              <a:t>Programación Orientada a Objetos </a:t>
            </a:r>
            <a:r>
              <a:rPr lang="es-CL" sz="1800"/>
              <a:t>(POO) es un paradigma que revolucionó el desarrollo de software, permitiéndonos modelar problemas complejos de una forma más natural e intuitiva</a:t>
            </a:r>
          </a:p>
        </p:txBody>
      </p:sp>
      <p:pic>
        <p:nvPicPr>
          <p:cNvPr id="5" name="Imagen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3CD35DA1-2FC9-DDA2-721A-6399A65A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2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DE3EC5-1462-A4F3-0325-2695CD2D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es-CL" dirty="0"/>
              <a:t>¿Qué es la POO?</a:t>
            </a:r>
          </a:p>
        </p:txBody>
      </p:sp>
      <p:pic>
        <p:nvPicPr>
          <p:cNvPr id="7" name="Imagen 6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F90ABDF0-FBB5-71D3-9D7D-C24A5CF8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102440"/>
            <a:ext cx="4681506" cy="468150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78D64-4A2C-A692-E9AB-8588FFFE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sz="1800" dirty="0"/>
              <a:t>La </a:t>
            </a:r>
            <a:r>
              <a:rPr lang="es-CL" sz="1800" b="1" dirty="0"/>
              <a:t>POO </a:t>
            </a:r>
            <a:r>
              <a:rPr lang="es-CL" sz="1800" dirty="0"/>
              <a:t>es un enfoque de programación que organiza el código alrededor de “</a:t>
            </a:r>
            <a:r>
              <a:rPr lang="es-CL" sz="1800" b="1" dirty="0"/>
              <a:t>objetos</a:t>
            </a:r>
            <a:r>
              <a:rPr lang="es-CL" sz="1800" dirty="0"/>
              <a:t>” en lugar de funciones y lógica. Estos objetos son representaciones de entidades del mundo real o conceptos abstractos los cuales posee:</a:t>
            </a:r>
          </a:p>
          <a:p>
            <a:pPr>
              <a:lnSpc>
                <a:spcPct val="110000"/>
              </a:lnSpc>
            </a:pPr>
            <a:r>
              <a:rPr lang="es-CL" sz="1800" b="1" dirty="0"/>
              <a:t>Características: </a:t>
            </a:r>
            <a:r>
              <a:rPr lang="es-CL" sz="1800" dirty="0"/>
              <a:t>Llamadas propiedades o atributos.</a:t>
            </a:r>
          </a:p>
          <a:p>
            <a:pPr>
              <a:lnSpc>
                <a:spcPct val="110000"/>
              </a:lnSpc>
            </a:pPr>
            <a:r>
              <a:rPr lang="es-CL" sz="1800" b="1" dirty="0"/>
              <a:t>Comportamientos: </a:t>
            </a:r>
            <a:r>
              <a:rPr lang="es-CL" sz="1800" dirty="0"/>
              <a:t>Llamados métodos</a:t>
            </a:r>
          </a:p>
          <a:p>
            <a:pPr>
              <a:lnSpc>
                <a:spcPct val="110000"/>
              </a:lnSpc>
            </a:pPr>
            <a:endParaRPr lang="es-CL" sz="1800" b="1" dirty="0"/>
          </a:p>
          <a:p>
            <a:pPr marL="0" indent="0">
              <a:lnSpc>
                <a:spcPct val="110000"/>
              </a:lnSpc>
              <a:buNone/>
            </a:pPr>
            <a:r>
              <a:rPr lang="es-CL" sz="1800" i="1" dirty="0">
                <a:highlight>
                  <a:srgbClr val="FFFF00"/>
                </a:highlight>
              </a:rPr>
              <a:t>Piensa en los objetos como “sustantivos” y lo métodos como “verbos” en el lenguaje humano</a:t>
            </a:r>
          </a:p>
        </p:txBody>
      </p:sp>
    </p:spTree>
    <p:extLst>
      <p:ext uri="{BB962C8B-B14F-4D97-AF65-F5344CB8AC3E}">
        <p14:creationId xmlns:p14="http://schemas.microsoft.com/office/powerpoint/2010/main" val="219689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4D86D-272C-0572-8776-CF493F7A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s-CL" sz="4000"/>
              <a:t>Los 4 Pilares de la POO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2276DD4-863A-5EA4-B979-2C84901B5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6754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18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4D88-BCEF-E7FC-5241-F816604C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s-CL" dirty="0"/>
              <a:t>Encapsulamiento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B066684-6B36-524A-9E36-48610AD6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1" b="-3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F4677-93EF-F8B0-FC7A-6D80506B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sz="1300" b="1"/>
              <a:t>Concepto: </a:t>
            </a:r>
            <a:r>
              <a:rPr lang="es-CL" sz="1300"/>
              <a:t>Agrupar datos y métodos relacionados en una unidad (la clase) y restringir el acceso directo a alguno de sus componentes.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300" b="1"/>
          </a:p>
          <a:p>
            <a:pPr marL="0" indent="0">
              <a:lnSpc>
                <a:spcPct val="110000"/>
              </a:lnSpc>
              <a:buNone/>
            </a:pPr>
            <a:r>
              <a:rPr lang="es-CL" sz="1300" b="1"/>
              <a:t>Beneficios:</a:t>
            </a:r>
          </a:p>
          <a:p>
            <a:pPr>
              <a:lnSpc>
                <a:spcPct val="110000"/>
              </a:lnSpc>
            </a:pPr>
            <a:r>
              <a:rPr lang="es-CL" sz="1300"/>
              <a:t>Protege los datos de modificaciones accidentales.</a:t>
            </a:r>
          </a:p>
          <a:p>
            <a:pPr>
              <a:lnSpc>
                <a:spcPct val="110000"/>
              </a:lnSpc>
            </a:pPr>
            <a:r>
              <a:rPr lang="es-CL" sz="1300"/>
              <a:t>Oculta la complejidad interna</a:t>
            </a:r>
          </a:p>
          <a:p>
            <a:pPr>
              <a:lnSpc>
                <a:spcPct val="110000"/>
              </a:lnSpc>
            </a:pPr>
            <a:r>
              <a:rPr lang="es-CL" sz="1300"/>
              <a:t>Simplifica la interfaz de uso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300"/>
          </a:p>
          <a:p>
            <a:pPr marL="0" indent="0">
              <a:lnSpc>
                <a:spcPct val="110000"/>
              </a:lnSpc>
              <a:buNone/>
            </a:pPr>
            <a:r>
              <a:rPr lang="es-CL" sz="1300" b="1"/>
              <a:t>Ejemplo del mundo real: </a:t>
            </a:r>
            <a:r>
              <a:rPr lang="es-CL" sz="1300"/>
              <a:t>Un auto – puedes usar los controles (interfaz pública) sin necesidad de entender cómo funciona el motor (detalles encapsulados)</a:t>
            </a:r>
            <a:endParaRPr lang="es-CL" sz="1300" b="1"/>
          </a:p>
        </p:txBody>
      </p:sp>
    </p:spTree>
    <p:extLst>
      <p:ext uri="{BB962C8B-B14F-4D97-AF65-F5344CB8AC3E}">
        <p14:creationId xmlns:p14="http://schemas.microsoft.com/office/powerpoint/2010/main" val="3015882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4D88-BCEF-E7FC-5241-F816604C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s-CL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F4677-93EF-F8B0-FC7A-6D80506B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sz="1500" b="1"/>
              <a:t>Concepto</a:t>
            </a:r>
            <a:r>
              <a:rPr lang="es-CL" sz="1500"/>
              <a:t>: Mecanismo por el cual una clase (hija) puede heredar propiedades y métodos de otra clase (padre).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500" b="1"/>
          </a:p>
          <a:p>
            <a:pPr marL="0" indent="0">
              <a:lnSpc>
                <a:spcPct val="110000"/>
              </a:lnSpc>
              <a:buNone/>
            </a:pPr>
            <a:r>
              <a:rPr lang="es-CL" sz="1500" b="1"/>
              <a:t>Beneficios:</a:t>
            </a:r>
          </a:p>
          <a:p>
            <a:pPr>
              <a:lnSpc>
                <a:spcPct val="110000"/>
              </a:lnSpc>
            </a:pPr>
            <a:r>
              <a:rPr lang="es-CL" sz="1500"/>
              <a:t>Reutilización de código.</a:t>
            </a:r>
          </a:p>
          <a:p>
            <a:pPr>
              <a:lnSpc>
                <a:spcPct val="110000"/>
              </a:lnSpc>
            </a:pPr>
            <a:r>
              <a:rPr lang="es-CL" sz="1500"/>
              <a:t>Jerarquías lógicas de objetos.</a:t>
            </a:r>
          </a:p>
          <a:p>
            <a:pPr>
              <a:lnSpc>
                <a:spcPct val="110000"/>
              </a:lnSpc>
            </a:pPr>
            <a:r>
              <a:rPr lang="es-CL" sz="1500"/>
              <a:t>Extensibilidad del código.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500"/>
          </a:p>
          <a:p>
            <a:pPr marL="0" indent="0">
              <a:lnSpc>
                <a:spcPct val="110000"/>
              </a:lnSpc>
              <a:buNone/>
            </a:pPr>
            <a:r>
              <a:rPr lang="es-CL" sz="1500" b="1"/>
              <a:t>Ejemplo del mundo real: </a:t>
            </a:r>
            <a:r>
              <a:rPr lang="es-CL" sz="1500"/>
              <a:t>Un smartphone es un teléfono con características adicionales – hereda todas las funcionalidades básicas de un teléfono y añade nuevas.</a:t>
            </a:r>
            <a:endParaRPr lang="es-CL" sz="1500" b="1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765732E-7C3A-82FB-EB01-1FC2F0A5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0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3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4D88-BCEF-E7FC-5241-F816604C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s-CL" dirty="0"/>
              <a:t>Polimorfismo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7F4DD4B5-D8B5-2E39-FA8C-E4120450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3" b="-4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F4677-93EF-F8B0-FC7A-6D80506B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sz="1500" b="1" dirty="0"/>
              <a:t>Concepto</a:t>
            </a:r>
            <a:r>
              <a:rPr lang="es-CL" sz="1500" dirty="0"/>
              <a:t>: Capacidad de diferentes clases de responder al mismo mensaje (método) de diferentes maneras.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500" b="1" dirty="0"/>
          </a:p>
          <a:p>
            <a:pPr marL="0" indent="0">
              <a:lnSpc>
                <a:spcPct val="110000"/>
              </a:lnSpc>
              <a:buNone/>
            </a:pPr>
            <a:r>
              <a:rPr lang="es-CL" sz="1500" b="1" dirty="0"/>
              <a:t>Beneficios:</a:t>
            </a:r>
          </a:p>
          <a:p>
            <a:pPr>
              <a:lnSpc>
                <a:spcPct val="110000"/>
              </a:lnSpc>
            </a:pPr>
            <a:r>
              <a:rPr lang="es-CL" sz="1500" dirty="0"/>
              <a:t>Flexibilidad en el diseño.</a:t>
            </a:r>
          </a:p>
          <a:p>
            <a:pPr>
              <a:lnSpc>
                <a:spcPct val="110000"/>
              </a:lnSpc>
            </a:pPr>
            <a:r>
              <a:rPr lang="es-CL" sz="1500" dirty="0"/>
              <a:t>Código más genérico y reutilizable.</a:t>
            </a:r>
          </a:p>
          <a:p>
            <a:pPr>
              <a:lnSpc>
                <a:spcPct val="110000"/>
              </a:lnSpc>
            </a:pPr>
            <a:r>
              <a:rPr lang="es-CL" sz="1500" dirty="0"/>
              <a:t>Interfaces uniformes.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s-CL" sz="1500" b="1" dirty="0"/>
              <a:t>Ejemplo del mundo real: </a:t>
            </a:r>
            <a:r>
              <a:rPr lang="es-CL" sz="1500" dirty="0"/>
              <a:t>El botón “Reproducir” funciona en diferentes dispositivos (TV, radio, smartphone) pero cada uno lo implementa de forma distinta.</a:t>
            </a:r>
            <a:endParaRPr lang="es-CL" sz="1500" b="1" dirty="0"/>
          </a:p>
        </p:txBody>
      </p:sp>
    </p:spTree>
    <p:extLst>
      <p:ext uri="{BB962C8B-B14F-4D97-AF65-F5344CB8AC3E}">
        <p14:creationId xmlns:p14="http://schemas.microsoft.com/office/powerpoint/2010/main" val="2879293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4D88-BCEF-E7FC-5241-F816604C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s-CL" dirty="0"/>
              <a:t>Abstracción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F4677-93EF-F8B0-FC7A-6D80506B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sz="1300" b="1"/>
              <a:t>Concepto</a:t>
            </a:r>
            <a:r>
              <a:rPr lang="es-CL" sz="1300"/>
              <a:t>:  Simplificar sistemas complejos ocultando detalles y mostrando solo la funcionalidad esencial.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300" b="1"/>
          </a:p>
          <a:p>
            <a:pPr marL="0" indent="0">
              <a:lnSpc>
                <a:spcPct val="110000"/>
              </a:lnSpc>
              <a:buNone/>
            </a:pPr>
            <a:r>
              <a:rPr lang="es-CL" sz="1300" b="1"/>
              <a:t>Beneficios:</a:t>
            </a:r>
          </a:p>
          <a:p>
            <a:pPr>
              <a:lnSpc>
                <a:spcPct val="110000"/>
              </a:lnSpc>
            </a:pPr>
            <a:r>
              <a:rPr lang="es-CL" sz="1300"/>
              <a:t>Reduce la complejidad.</a:t>
            </a:r>
          </a:p>
          <a:p>
            <a:pPr>
              <a:lnSpc>
                <a:spcPct val="110000"/>
              </a:lnSpc>
            </a:pPr>
            <a:r>
              <a:rPr lang="es-CL" sz="1300"/>
              <a:t>Facilita los cambios en la implementación.</a:t>
            </a:r>
          </a:p>
          <a:p>
            <a:pPr>
              <a:lnSpc>
                <a:spcPct val="110000"/>
              </a:lnSpc>
            </a:pPr>
            <a:r>
              <a:rPr lang="es-CL" sz="1300"/>
              <a:t>Mejora la claridad del código.</a:t>
            </a:r>
          </a:p>
          <a:p>
            <a:pPr marL="0" indent="0">
              <a:lnSpc>
                <a:spcPct val="110000"/>
              </a:lnSpc>
              <a:buNone/>
            </a:pPr>
            <a:endParaRPr lang="es-CL" sz="1300"/>
          </a:p>
          <a:p>
            <a:pPr marL="0" indent="0">
              <a:lnSpc>
                <a:spcPct val="110000"/>
              </a:lnSpc>
              <a:buNone/>
            </a:pPr>
            <a:r>
              <a:rPr lang="es-CL" sz="1300" b="1"/>
              <a:t>Ejemplo del mundo real: </a:t>
            </a:r>
            <a:r>
              <a:rPr lang="es-CL" sz="1300"/>
              <a:t>Al conducir un auto, usas el volante y los pedales sin preocuparte por cómo funciona internamente.</a:t>
            </a:r>
            <a:endParaRPr lang="es-CL" sz="1300" b="1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1C255D38-B587-9C86-5FED-AA0D34C8C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9" y="0"/>
            <a:ext cx="7240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09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1050</Words>
  <Application>Microsoft Office PowerPoint</Application>
  <PresentationFormat>Panorámica</PresentationFormat>
  <Paragraphs>141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Neue Haas Grotesk Text Pro</vt:lpstr>
      <vt:lpstr>VanillaVTI</vt:lpstr>
      <vt:lpstr>Componentes POO (Objetos, Clases) y JavaScript Básico</vt:lpstr>
      <vt:lpstr>Contenidos</vt:lpstr>
      <vt:lpstr>Conceptos Básicos de POO</vt:lpstr>
      <vt:lpstr>¿Qué es la POO?</vt:lpstr>
      <vt:lpstr>Los 4 Pilares de la POO</vt:lpstr>
      <vt:lpstr>Encapsulamiento</vt:lpstr>
      <vt:lpstr>Herencia</vt:lpstr>
      <vt:lpstr>Polimorfismo</vt:lpstr>
      <vt:lpstr>Abstracción</vt:lpstr>
      <vt:lpstr>Clase vs Objetos: ¿Cuál es la diferencia?</vt:lpstr>
      <vt:lpstr>Componentes de un Clase</vt:lpstr>
      <vt:lpstr>Presentación de PowerPoint</vt:lpstr>
      <vt:lpstr>POO en el Mundo Real</vt:lpstr>
      <vt:lpstr>Ventajas de POO</vt:lpstr>
      <vt:lpstr>¿Cómo pensar en Objetos?</vt:lpstr>
      <vt:lpstr>Sintaxis Básica de JavaScript y su uso en la creación de objetos y clases</vt:lpstr>
      <vt:lpstr>Variables y Tipos de Datos</vt:lpstr>
      <vt:lpstr>Operadores Básicos</vt:lpstr>
      <vt:lpstr>Estructuras Condicionales</vt:lpstr>
      <vt:lpstr>Ciclos (Bucles)</vt:lpstr>
      <vt:lpstr>Funciones</vt:lpstr>
      <vt:lpstr>Módulos (Import/Export)</vt:lpstr>
      <vt:lpstr>Objetos y Clases (Sintaxis moderna)</vt:lpstr>
      <vt:lpstr>Async/Await y Promesas</vt:lpstr>
      <vt:lpstr>Ejercicios prácticos para aplicar los conceptos aprendidos</vt:lpstr>
      <vt:lpstr>Ejercicio 1: Creación básica de clases y objetos</vt:lpstr>
      <vt:lpstr>Ejercicio 2: Herencia y encapsulamiento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POO (Objetos, Clases) y JavaScript Básico</dc:title>
  <dc:creator>DIEGO MATIAS OBANDO AGUILERA</dc:creator>
  <cp:lastModifiedBy>DIEGO MATIAS OBANDO AGUILERA</cp:lastModifiedBy>
  <cp:revision>4</cp:revision>
  <dcterms:created xsi:type="dcterms:W3CDTF">2025-08-03T01:43:49Z</dcterms:created>
  <dcterms:modified xsi:type="dcterms:W3CDTF">2025-08-03T03:50:51Z</dcterms:modified>
</cp:coreProperties>
</file>