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9D72A-FCDB-0195-B56D-9D067E9A4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BA223E-7620-6086-64F3-2894FF889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B856F-08C3-B08E-A684-758AB2F7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2DA7-2341-4349-8ACF-80819E5D1C1D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7EB87-E190-F872-B0BB-30B6E726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988E59-C722-69C9-BF22-0C62B69E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BBD-0E03-4A28-A8DD-1E171A6DC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48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2BD0C-C2A0-AFA8-DA2F-204219AB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6CA92E-A01D-E67D-BB7D-8BCC1B3D7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3735D3-D1DE-B67A-1FBD-EBBA2E5E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2DA7-2341-4349-8ACF-80819E5D1C1D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79B70-DA74-F7BA-50FA-A7E19F9B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1937EF-B643-4BEB-C0CB-87321B14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BBD-0E03-4A28-A8DD-1E171A6DC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757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9C702B-7F2E-86B4-2817-120661BBD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837F3-E5B7-7BE3-9856-EBDD0B6C5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3334E-11E1-D30D-715B-38EF581F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2DA7-2341-4349-8ACF-80819E5D1C1D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01BA2-1018-E13D-BA3A-2DB4B298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0C53FD-A6E5-B466-9F24-3A95C1FE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BBD-0E03-4A28-A8DD-1E171A6DC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739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B0796-1CBE-BC3E-856B-D27BA858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5705F6-5344-4F3F-1096-33A98E330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A5041-D684-8D6D-768A-C467C397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2DA7-2341-4349-8ACF-80819E5D1C1D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8C07A2-CA83-A4B6-63B6-640998CE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643C17-2D9D-F103-BF8A-9E1B2DF3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BBD-0E03-4A28-A8DD-1E171A6DC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877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C1292C-3B5D-AED8-0C8A-DDDE54CE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DF00C8-3262-575C-0A96-4E064818A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D74212-B2BF-A4F3-3867-33C99919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2DA7-2341-4349-8ACF-80819E5D1C1D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465371-B246-93E4-DC76-BAC2B73A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21283A-90D1-48D7-1AA4-E89B8073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BBD-0E03-4A28-A8DD-1E171A6DC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611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61231-FDFE-33B5-5181-3637D874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8D6BFD-5869-7503-118E-A0235FA69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83B02C-A430-560B-1C3C-ACE39D957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503D0F-B021-3C13-6F7E-319B2BB7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2DA7-2341-4349-8ACF-80819E5D1C1D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B0B0E1-004F-BDF2-C399-DBE55B9C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30B2B3-0B11-13F8-D521-76865160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BBD-0E03-4A28-A8DD-1E171A6DC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266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52D24-6216-06B9-030F-CB03FA02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8EF116-C779-9957-7147-9D1C3E0B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12619F-A9BF-4801-A315-8EF64BB0B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E8AA1A-53CD-110F-BAFA-94D91CCBD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78D838-6DDD-096A-DD38-393150AF9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4AC1968-78F7-899C-8DF8-968904EAB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2DA7-2341-4349-8ACF-80819E5D1C1D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C98D0D-B34E-9786-6E69-0AF20217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5A0FAD-2767-34DD-BDD9-6B98A785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BBD-0E03-4A28-A8DD-1E171A6DC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925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B33BB-3764-31F6-57EA-6A71EB6B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AD70E5-B1B7-438D-F7EE-042C1A0E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2DA7-2341-4349-8ACF-80819E5D1C1D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E9CB6E-42C2-30B4-CE26-DDA9EC89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EF26A3-37E6-4F0F-D2D7-EE3C4E78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BBD-0E03-4A28-A8DD-1E171A6DC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382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C6AED5-8B4D-3566-5F2D-774DF425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2DA7-2341-4349-8ACF-80819E5D1C1D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9D2F15-6B05-4F3A-D736-15F3A863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B6D908-DBED-B43A-0BBE-0DE17513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BBD-0E03-4A28-A8DD-1E171A6DC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336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6F18D-F037-DC25-E32E-C9EDB120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A4A4F-D147-4ED2-F8DB-2C090889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8A750A-1A54-FF20-AE11-43F03B9FA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BA7035-44E0-3B66-3C19-286317B5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2DA7-2341-4349-8ACF-80819E5D1C1D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95E082-EB25-EFF9-2D8B-308A7CA5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EFF4AE-173C-148D-4A7C-BA890804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BBD-0E03-4A28-A8DD-1E171A6DC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03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75CDE-3F67-8405-3ADC-620A0FDF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324959-885C-4E1A-B180-B63657561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BDCC80-2EC8-435A-0465-940637021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40A8CA-BD37-30CF-FEFB-B9781986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E2DA7-2341-4349-8ACF-80819E5D1C1D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404DEF-84D9-82C0-2194-EB9C6A57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088938-1864-4304-FAF3-7AD45769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BBD-0E03-4A28-A8DD-1E171A6DC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094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210576-88C6-FD0E-AE79-ECA4428D9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B59DF0-74E2-18B8-9388-A51881C2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B5735-027A-D184-C847-661C9D46F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E2DA7-2341-4349-8ACF-80819E5D1C1D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65346E-89D2-C1E8-7458-806C6862F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E082D-A15E-353D-43F4-91259439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DBBD-0E03-4A28-A8DD-1E171A6DC2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515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1D1B0B-9B38-9F81-F3C7-7F0701B35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s-CL" sz="5100"/>
              <a:t>Introducción a UML, Draw.io y Mermaid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244B80-597D-3CDE-517A-9AD9A8783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1900"/>
              <a:t>Unidad 01: introducción a POO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1900"/>
              <a:t>Fecha: Martes 19 de agosto, 2025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1900"/>
              <a:t>Docente: Diego Obando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7375D91-1D7D-6BAD-8037-98F8BFED8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296" y="790967"/>
            <a:ext cx="7214616" cy="524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FF8D22-6503-6D1D-7B1B-78C1EC62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Los 4 Pilares de POO en UML: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09798D3-AC22-F4C4-BFD9-E3BE97778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69879"/>
            <a:ext cx="10515599" cy="29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FF8D22-6503-6D1D-7B1B-78C1EC62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Los 4 Pilares de POO en UML: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Marcador de contenido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880CA2E-D6EF-1C26-1BED-97535FF26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907826"/>
            <a:ext cx="10744200" cy="28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3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6DB20-51D0-B17D-BAF0-92971C5A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UML en la Industria Real 🏢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86F41E-6587-2BAA-0C9C-C99BF030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¿Dónde se Usa UML?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🏦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Bancos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: Para diseñar sistemas financieros complejos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🏥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Hospitales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: Para modelar flujos de atención al paciente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🏪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E-</a:t>
            </a:r>
            <a:r>
              <a:rPr lang="es-ES" b="1" i="0" dirty="0" err="1">
                <a:solidFill>
                  <a:srgbClr val="1F2328"/>
                </a:solidFill>
                <a:effectLst/>
                <a:latin typeface="-apple-system"/>
              </a:rPr>
              <a:t>commerce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: Para arquitecturas de tiendas online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🎮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Videojuegos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: Para diseñar mecánicas y personajes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📱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Apps móviles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: Para planificar la experiencia de usuario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4815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6DB20-51D0-B17D-BAF0-92971C5A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UML en la Industria Real 🏢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86F41E-6587-2BAA-0C9C-C99BF030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Roles que Usan UML: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🎯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Analistas de Sistemas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: Capturan y documentan requerimientos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🏗️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Arquitectos de Software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: Diseñan la estructura general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👨‍💻 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Desarrolladores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: Planifican antes de codificar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🧪 </a:t>
            </a:r>
            <a:r>
              <a:rPr lang="es-ES" b="1" i="0" dirty="0" err="1">
                <a:solidFill>
                  <a:srgbClr val="1F2328"/>
                </a:solidFill>
                <a:effectLst/>
                <a:latin typeface="-apple-system"/>
              </a:rPr>
              <a:t>Testers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: Entienden el sistema para crear pruebas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📊 </a:t>
            </a:r>
            <a:r>
              <a:rPr lang="es-ES" b="1" i="0" dirty="0" err="1">
                <a:solidFill>
                  <a:srgbClr val="1F2328"/>
                </a:solidFill>
                <a:effectLst/>
                <a:latin typeface="-apple-system"/>
              </a:rPr>
              <a:t>Product</a:t>
            </a:r>
            <a:r>
              <a:rPr lang="es-ES" b="1" i="0" dirty="0">
                <a:solidFill>
                  <a:srgbClr val="1F2328"/>
                </a:solidFill>
                <a:effectLst/>
                <a:latin typeface="-apple-system"/>
              </a:rPr>
              <a:t> Managers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: Comunican visión del producto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811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6DB20-51D0-B17D-BAF0-92971C5A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UML en la Industria Real 🏢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86F41E-6587-2BAA-0C9C-C99BF030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CL" b="1" i="0" dirty="0">
                <a:solidFill>
                  <a:srgbClr val="1F2328"/>
                </a:solidFill>
                <a:effectLst/>
                <a:latin typeface="-apple-system"/>
              </a:rPr>
              <a:t>Herramientas Empresariales: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CL" b="0" i="0" dirty="0">
                <a:solidFill>
                  <a:srgbClr val="1F2328"/>
                </a:solidFill>
                <a:effectLst/>
                <a:latin typeface="-apple-system"/>
              </a:rPr>
              <a:t>💰 </a:t>
            </a:r>
            <a:r>
              <a:rPr lang="es-CL" b="1" i="0" dirty="0">
                <a:solidFill>
                  <a:srgbClr val="1F2328"/>
                </a:solidFill>
                <a:effectLst/>
                <a:latin typeface="-apple-system"/>
              </a:rPr>
              <a:t>Comerciales</a:t>
            </a:r>
            <a:r>
              <a:rPr lang="es-CL" b="0" i="0" dirty="0">
                <a:solidFill>
                  <a:srgbClr val="1F2328"/>
                </a:solidFill>
                <a:effectLst/>
                <a:latin typeface="-apple-system"/>
              </a:rPr>
              <a:t>: Enterprise </a:t>
            </a:r>
            <a:r>
              <a:rPr lang="es-CL" b="0" i="0" dirty="0" err="1">
                <a:solidFill>
                  <a:srgbClr val="1F2328"/>
                </a:solidFill>
                <a:effectLst/>
                <a:latin typeface="-apple-system"/>
              </a:rPr>
              <a:t>Architect</a:t>
            </a:r>
            <a:r>
              <a:rPr lang="es-CL" b="0" i="0" dirty="0">
                <a:solidFill>
                  <a:srgbClr val="1F2328"/>
                </a:solidFill>
                <a:effectLst/>
                <a:latin typeface="-apple-system"/>
              </a:rPr>
              <a:t>, IBM </a:t>
            </a:r>
            <a:r>
              <a:rPr lang="es-CL" b="0" i="0" dirty="0" err="1">
                <a:solidFill>
                  <a:srgbClr val="1F2328"/>
                </a:solidFill>
                <a:effectLst/>
                <a:latin typeface="-apple-system"/>
              </a:rPr>
              <a:t>Rational</a:t>
            </a:r>
            <a:r>
              <a:rPr lang="es-CL" b="0" i="0" dirty="0">
                <a:solidFill>
                  <a:srgbClr val="1F2328"/>
                </a:solidFill>
                <a:effectLst/>
                <a:latin typeface="-apple-system"/>
              </a:rPr>
              <a:t> Rose, Visual </a:t>
            </a:r>
            <a:r>
              <a:rPr lang="es-CL" b="0" i="0" dirty="0" err="1">
                <a:solidFill>
                  <a:srgbClr val="1F2328"/>
                </a:solidFill>
                <a:effectLst/>
                <a:latin typeface="-apple-system"/>
              </a:rPr>
              <a:t>Paradigm</a:t>
            </a:r>
            <a:endParaRPr lang="es-CL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L" b="0" i="0" dirty="0">
                <a:solidFill>
                  <a:srgbClr val="1F2328"/>
                </a:solidFill>
                <a:effectLst/>
                <a:latin typeface="-apple-system"/>
              </a:rPr>
              <a:t>🆓 </a:t>
            </a:r>
            <a:r>
              <a:rPr lang="es-CL" b="1" i="0" dirty="0">
                <a:solidFill>
                  <a:srgbClr val="1F2328"/>
                </a:solidFill>
                <a:effectLst/>
                <a:latin typeface="-apple-system"/>
              </a:rPr>
              <a:t>Gratuitas</a:t>
            </a:r>
            <a:r>
              <a:rPr lang="es-CL" b="0" i="0" dirty="0">
                <a:solidFill>
                  <a:srgbClr val="1F2328"/>
                </a:solidFill>
                <a:effectLst/>
                <a:latin typeface="-apple-system"/>
              </a:rPr>
              <a:t>: Draw.io, </a:t>
            </a:r>
            <a:r>
              <a:rPr lang="es-CL" b="0" i="0" dirty="0" err="1">
                <a:solidFill>
                  <a:srgbClr val="1F2328"/>
                </a:solidFill>
                <a:effectLst/>
                <a:latin typeface="-apple-system"/>
              </a:rPr>
              <a:t>PlantUML</a:t>
            </a:r>
            <a:r>
              <a:rPr lang="es-CL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es-CL" b="0" i="0" dirty="0" err="1">
                <a:solidFill>
                  <a:srgbClr val="1F2328"/>
                </a:solidFill>
                <a:effectLst/>
                <a:latin typeface="-apple-system"/>
              </a:rPr>
              <a:t>Lucidchart</a:t>
            </a:r>
            <a:endParaRPr lang="es-CL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CL" b="0" i="0" dirty="0">
                <a:solidFill>
                  <a:srgbClr val="1F2328"/>
                </a:solidFill>
                <a:effectLst/>
                <a:latin typeface="-apple-system"/>
              </a:rPr>
              <a:t>⚡ </a:t>
            </a:r>
            <a:r>
              <a:rPr lang="es-CL" b="1" i="0" dirty="0">
                <a:solidFill>
                  <a:srgbClr val="1F2328"/>
                </a:solidFill>
                <a:effectLst/>
                <a:latin typeface="-apple-system"/>
              </a:rPr>
              <a:t>Ágiles</a:t>
            </a:r>
            <a:r>
              <a:rPr lang="es-CL" b="0" i="0" dirty="0">
                <a:solidFill>
                  <a:srgbClr val="1F2328"/>
                </a:solidFill>
                <a:effectLst/>
                <a:latin typeface="-apple-system"/>
              </a:rPr>
              <a:t>: Miro, Figma, </a:t>
            </a:r>
            <a:r>
              <a:rPr lang="es-CL" b="0" i="0" dirty="0" err="1">
                <a:solidFill>
                  <a:srgbClr val="1F2328"/>
                </a:solidFill>
                <a:effectLst/>
                <a:latin typeface="-apple-system"/>
              </a:rPr>
              <a:t>Mermaid</a:t>
            </a:r>
            <a:r>
              <a:rPr lang="es-CL" b="0" i="0" dirty="0">
                <a:solidFill>
                  <a:srgbClr val="1F2328"/>
                </a:solidFill>
                <a:effectLst/>
                <a:latin typeface="-apple-system"/>
              </a:rPr>
              <a:t> (</a:t>
            </a:r>
            <a:r>
              <a:rPr lang="es-CL" b="0" i="0" dirty="0" err="1">
                <a:solidFill>
                  <a:srgbClr val="1F2328"/>
                </a:solidFill>
                <a:effectLst/>
                <a:latin typeface="-apple-system"/>
              </a:rPr>
              <a:t>Diagram</a:t>
            </a:r>
            <a:r>
              <a:rPr lang="es-CL" b="0" i="0" dirty="0">
                <a:solidFill>
                  <a:srgbClr val="1F2328"/>
                </a:solidFill>
                <a:effectLst/>
                <a:latin typeface="-apple-system"/>
              </a:rPr>
              <a:t> as Code)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877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9FF6C4-A7FD-9522-9162-928D5013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es-ES"/>
              <a:t>Ventajas y Desventajas de UML ⚖️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E4902-11E4-EB63-44A7-58A76316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s-ES" sz="2000" b="1" i="0">
                <a:effectLst/>
                <a:latin typeface="-apple-system"/>
              </a:rPr>
              <a:t>✅ Ventajas: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>
                <a:effectLst/>
                <a:latin typeface="-apple-system"/>
              </a:rPr>
              <a:t>Estándar universal</a:t>
            </a:r>
            <a:r>
              <a:rPr lang="es-ES" sz="2000" b="0" i="0">
                <a:effectLst/>
                <a:latin typeface="-apple-system"/>
              </a:rPr>
              <a:t> - Todos los desarrolladores lo entienden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>
                <a:effectLst/>
                <a:latin typeface="-apple-system"/>
              </a:rPr>
              <a:t>Visualización clara</a:t>
            </a:r>
            <a:r>
              <a:rPr lang="es-ES" sz="2000" b="0" i="0">
                <a:effectLst/>
                <a:latin typeface="-apple-system"/>
              </a:rPr>
              <a:t> - Una imagen vale más que mil líneas de código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>
                <a:effectLst/>
                <a:latin typeface="-apple-system"/>
              </a:rPr>
              <a:t>Comunicación efectiva</a:t>
            </a:r>
            <a:r>
              <a:rPr lang="es-ES" sz="2000" b="0" i="0">
                <a:effectLst/>
                <a:latin typeface="-apple-system"/>
              </a:rPr>
              <a:t> - Entre técnicos y no técnicos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>
                <a:effectLst/>
                <a:latin typeface="-apple-system"/>
              </a:rPr>
              <a:t>Detección temprana de errores</a:t>
            </a:r>
            <a:r>
              <a:rPr lang="es-ES" sz="2000" b="0" i="0">
                <a:effectLst/>
                <a:latin typeface="-apple-system"/>
              </a:rPr>
              <a:t> - Mejor arreglar en el diseño que en código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>
                <a:effectLst/>
                <a:latin typeface="-apple-system"/>
              </a:rPr>
              <a:t>Documentación viva</a:t>
            </a:r>
            <a:r>
              <a:rPr lang="es-ES" sz="2000" b="0" i="0">
                <a:effectLst/>
                <a:latin typeface="-apple-system"/>
              </a:rPr>
              <a:t> - Se puede mantener actualizada</a:t>
            </a:r>
          </a:p>
          <a:p>
            <a:pPr marL="0" indent="0">
              <a:buNone/>
            </a:pPr>
            <a:endParaRPr lang="es-ES" sz="2000" b="0" i="0">
              <a:effectLst/>
              <a:latin typeface="-apple-system"/>
            </a:endParaRPr>
          </a:p>
          <a:p>
            <a:pPr marL="0" indent="0">
              <a:buNone/>
            </a:pPr>
            <a:r>
              <a:rPr lang="es-ES" sz="2000" b="1" i="0">
                <a:effectLst/>
                <a:latin typeface="-apple-system"/>
              </a:rPr>
              <a:t>⚠️ Desventajas: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>
                <a:effectLst/>
                <a:latin typeface="-apple-system"/>
              </a:rPr>
              <a:t>Curva de aprendizaje</a:t>
            </a:r>
            <a:r>
              <a:rPr lang="es-ES" sz="2000" b="0" i="0">
                <a:effectLst/>
                <a:latin typeface="-apple-system"/>
              </a:rPr>
              <a:t> - Requiere tiempo dominarlo bien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>
                <a:effectLst/>
                <a:latin typeface="-apple-system"/>
              </a:rPr>
              <a:t>Puede ser excesivo</a:t>
            </a:r>
            <a:r>
              <a:rPr lang="es-ES" sz="2000" b="0" i="0">
                <a:effectLst/>
                <a:latin typeface="-apple-system"/>
              </a:rPr>
              <a:t> - Para proyectos pequeños puede ser overkill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>
                <a:effectLst/>
                <a:latin typeface="-apple-system"/>
              </a:rPr>
              <a:t>Mantenimiento</a:t>
            </a:r>
            <a:r>
              <a:rPr lang="es-ES" sz="2000" b="0" i="0">
                <a:effectLst/>
                <a:latin typeface="-apple-system"/>
              </a:rPr>
              <a:t> - Si no se actualiza, se vuelve obsoleto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>
                <a:effectLst/>
                <a:latin typeface="-apple-system"/>
              </a:rPr>
              <a:t>No ejecutable</a:t>
            </a:r>
            <a:r>
              <a:rPr lang="es-ES" sz="2000" b="0" i="0">
                <a:effectLst/>
                <a:latin typeface="-apple-system"/>
              </a:rPr>
              <a:t> - Los diagramas no se pueden "correr" directamente</a:t>
            </a:r>
          </a:p>
          <a:p>
            <a:pPr marL="0" indent="0">
              <a:buNone/>
            </a:pPr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65799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6982B2-7164-2E0C-6507-52F72782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Principios Fundamentales de UML 📚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EA98271-5C47-41E4-6A35-55E875E33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764917"/>
            <a:ext cx="10744200" cy="31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92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6982B2-7164-2E0C-6507-52F72782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Principios Fundamentales de UML 📚</a:t>
            </a:r>
          </a:p>
        </p:txBody>
      </p:sp>
      <p:pic>
        <p:nvPicPr>
          <p:cNvPr id="7" name="Marcador de contenido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6AC6468-32FF-0064-AB9C-743EC7DE2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922678"/>
            <a:ext cx="10744200" cy="281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5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6982B2-7164-2E0C-6507-52F72782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Principios Fundamentales de UML 📚</a:t>
            </a:r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96787FB-DB53-F2E1-FCEF-2D853E1F2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004581"/>
            <a:ext cx="10744200" cy="264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3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8621A0-152A-213B-A57C-5C862832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400"/>
              <a:t>¿Cuándo NO Usar UML? 🚫</a:t>
            </a:r>
            <a:endParaRPr lang="es-C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5F646-71A3-370F-E29B-07BFAD1DA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 b="0" i="0">
                <a:effectLst/>
                <a:latin typeface="-apple-system"/>
              </a:rPr>
              <a:t>Aunque UML es poderoso, no siempre es la mejor opción: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Proyectos muy pequeños</a:t>
            </a:r>
            <a:r>
              <a:rPr lang="es-ES" sz="2200" b="0" i="0">
                <a:effectLst/>
                <a:latin typeface="-apple-system"/>
              </a:rPr>
              <a:t> (menos de 100 líneas de código)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Prototipos rápidos</a:t>
            </a:r>
            <a:r>
              <a:rPr lang="es-ES" sz="2200" b="0" i="0">
                <a:effectLst/>
                <a:latin typeface="-apple-system"/>
              </a:rPr>
              <a:t> donde el código cambia constantemente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Scripts simples</a:t>
            </a:r>
            <a:r>
              <a:rPr lang="es-ES" sz="2200" b="0" i="0">
                <a:effectLst/>
                <a:latin typeface="-apple-system"/>
              </a:rPr>
              <a:t> o tareas de automatización básicas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Cuando el equipo no lo conoce</a:t>
            </a:r>
            <a:r>
              <a:rPr lang="es-ES" sz="2200" b="0" i="0">
                <a:effectLst/>
                <a:latin typeface="-apple-system"/>
              </a:rPr>
              <a:t> y no hay tiempo para capacitarse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Proyectos con deadlines muy ajustados</a:t>
            </a:r>
            <a:r>
              <a:rPr lang="es-ES" sz="2200" b="0" i="0">
                <a:effectLst/>
                <a:latin typeface="-apple-system"/>
              </a:rPr>
              <a:t> donde documentar demora</a:t>
            </a:r>
          </a:p>
          <a:p>
            <a:pPr marL="0" indent="0">
              <a:buNone/>
            </a:pPr>
            <a:endParaRPr lang="es-CL" sz="2200"/>
          </a:p>
        </p:txBody>
      </p:sp>
    </p:spTree>
    <p:extLst>
      <p:ext uri="{BB962C8B-B14F-4D97-AF65-F5344CB8AC3E}">
        <p14:creationId xmlns:p14="http://schemas.microsoft.com/office/powerpoint/2010/main" val="267526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5F728E-F322-452A-F983-53F285D1E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400"/>
              <a:t>¿Qué es UML?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A0836A-6245-7F89-9C4C-F3FB7321F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200" b="1" i="0">
                <a:effectLst/>
                <a:latin typeface="-apple-system"/>
              </a:rPr>
              <a:t>UML</a:t>
            </a:r>
            <a:r>
              <a:rPr lang="es-ES" sz="2200" b="0" i="0">
                <a:effectLst/>
                <a:latin typeface="-apple-system"/>
              </a:rPr>
              <a:t> (</a:t>
            </a:r>
            <a:r>
              <a:rPr lang="es-ES" sz="2200" b="1" i="0">
                <a:effectLst/>
                <a:latin typeface="-apple-system"/>
              </a:rPr>
              <a:t>Unified Modeling Language</a:t>
            </a:r>
            <a:r>
              <a:rPr lang="es-ES" sz="2200" b="0" i="0">
                <a:effectLst/>
                <a:latin typeface="-apple-system"/>
              </a:rPr>
              <a:t> o </a:t>
            </a:r>
            <a:r>
              <a:rPr lang="es-ES" sz="2200" b="1" i="0">
                <a:effectLst/>
                <a:latin typeface="-apple-system"/>
              </a:rPr>
              <a:t>Lenguaje de Modelado Unificado</a:t>
            </a:r>
            <a:r>
              <a:rPr lang="es-ES" sz="2200" b="0" i="0">
                <a:effectLst/>
                <a:latin typeface="-apple-system"/>
              </a:rPr>
              <a:t>) es un lenguaje gráfico estándar para </a:t>
            </a:r>
            <a:r>
              <a:rPr lang="es-ES" sz="2200" b="1" i="0">
                <a:effectLst/>
                <a:latin typeface="-apple-system"/>
              </a:rPr>
              <a:t>visualizar</a:t>
            </a:r>
            <a:r>
              <a:rPr lang="es-ES" sz="2200" b="0" i="0">
                <a:effectLst/>
                <a:latin typeface="-apple-system"/>
              </a:rPr>
              <a:t>, </a:t>
            </a:r>
            <a:r>
              <a:rPr lang="es-ES" sz="2200" b="1" i="0">
                <a:effectLst/>
                <a:latin typeface="-apple-system"/>
              </a:rPr>
              <a:t>especificar</a:t>
            </a:r>
            <a:r>
              <a:rPr lang="es-ES" sz="2200" b="0" i="0">
                <a:effectLst/>
                <a:latin typeface="-apple-system"/>
              </a:rPr>
              <a:t>, </a:t>
            </a:r>
            <a:r>
              <a:rPr lang="es-ES" sz="2200" b="1" i="0">
                <a:effectLst/>
                <a:latin typeface="-apple-system"/>
              </a:rPr>
              <a:t>construir</a:t>
            </a:r>
            <a:r>
              <a:rPr lang="es-ES" sz="2200" b="0" i="0">
                <a:effectLst/>
                <a:latin typeface="-apple-system"/>
              </a:rPr>
              <a:t> y </a:t>
            </a:r>
            <a:r>
              <a:rPr lang="es-ES" sz="2200" b="1" i="0">
                <a:effectLst/>
                <a:latin typeface="-apple-system"/>
              </a:rPr>
              <a:t>documentar</a:t>
            </a:r>
            <a:r>
              <a:rPr lang="es-ES" sz="2200" b="0" i="0">
                <a:effectLst/>
                <a:latin typeface="-apple-system"/>
              </a:rPr>
              <a:t> sistemas de software.</a:t>
            </a:r>
          </a:p>
          <a:p>
            <a:pPr marL="0" indent="0">
              <a:buNone/>
            </a:pPr>
            <a:r>
              <a:rPr lang="es-ES" sz="2200" b="0" i="0">
                <a:effectLst/>
                <a:latin typeface="-apple-system"/>
              </a:rPr>
              <a:t>💡 </a:t>
            </a:r>
            <a:r>
              <a:rPr lang="es-ES" sz="2200" b="1" i="0">
                <a:effectLst/>
                <a:latin typeface="-apple-system"/>
              </a:rPr>
              <a:t>Piénsalo así:</a:t>
            </a:r>
            <a:r>
              <a:rPr lang="es-ES" sz="2200" b="0" i="0">
                <a:effectLst/>
                <a:latin typeface="-apple-system"/>
              </a:rPr>
              <a:t> UML es como los </a:t>
            </a:r>
            <a:r>
              <a:rPr lang="es-ES" sz="2200" b="1" i="0">
                <a:effectLst/>
                <a:latin typeface="-apple-system"/>
              </a:rPr>
              <a:t>planos de un arquitecto</a:t>
            </a:r>
            <a:r>
              <a:rPr lang="es-ES" sz="2200" b="0" i="0">
                <a:effectLst/>
                <a:latin typeface="-apple-system"/>
              </a:rPr>
              <a:t> para construir una casa, pero para sistemas de software. Antes de construir, necesitas planificar.</a:t>
            </a:r>
            <a:endParaRPr lang="es-CL" sz="220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56F815E-4DCC-ADF8-4F8F-3B51ECD22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1443300"/>
            <a:ext cx="5458968" cy="397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42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7DB1EC-634D-9592-E97C-CB12ACEB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400"/>
              <a:t>🎯 Puntos Clave para Recordar</a:t>
            </a:r>
            <a:endParaRPr lang="es-C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11C5D-9357-FA0B-C875-F73C315C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s-ES" sz="2200" b="1" i="0">
                <a:effectLst/>
                <a:latin typeface="-apple-system"/>
              </a:rPr>
              <a:t>UML es un LENGUAJE</a:t>
            </a:r>
            <a:r>
              <a:rPr lang="es-ES" sz="2200" b="0" i="0">
                <a:effectLst/>
                <a:latin typeface="-apple-system"/>
              </a:rPr>
              <a:t>, no una herramienta específica</a:t>
            </a:r>
          </a:p>
          <a:p>
            <a:pPr>
              <a:buFont typeface="+mj-lt"/>
              <a:buAutoNum type="arabicPeriod"/>
            </a:pPr>
            <a:r>
              <a:rPr lang="es-ES" sz="2200" b="1" i="0">
                <a:effectLst/>
                <a:latin typeface="-apple-system"/>
              </a:rPr>
              <a:t>No necesitas usar TODOS los diagramas</a:t>
            </a:r>
            <a:r>
              <a:rPr lang="es-ES" sz="2200" b="0" i="0">
                <a:effectLst/>
                <a:latin typeface="-apple-system"/>
              </a:rPr>
              <a:t> - selecciona los que agreguen valor</a:t>
            </a:r>
          </a:p>
          <a:p>
            <a:pPr>
              <a:buFont typeface="+mj-lt"/>
              <a:buAutoNum type="arabicPeriod"/>
            </a:pPr>
            <a:r>
              <a:rPr lang="es-ES" sz="2200" b="1" i="0">
                <a:effectLst/>
                <a:latin typeface="-apple-system"/>
              </a:rPr>
              <a:t>La COMUNICACIÓN es más importante</a:t>
            </a:r>
            <a:r>
              <a:rPr lang="es-ES" sz="2200" b="0" i="0">
                <a:effectLst/>
                <a:latin typeface="-apple-system"/>
              </a:rPr>
              <a:t> que la perfección técnica</a:t>
            </a:r>
          </a:p>
          <a:p>
            <a:pPr>
              <a:buFont typeface="+mj-lt"/>
              <a:buAutoNum type="arabicPeriod"/>
            </a:pPr>
            <a:r>
              <a:rPr lang="es-ES" sz="2200" b="1" i="0">
                <a:effectLst/>
                <a:latin typeface="-apple-system"/>
              </a:rPr>
              <a:t>Empieza simple</a:t>
            </a:r>
            <a:r>
              <a:rPr lang="es-ES" sz="2200" b="0" i="0">
                <a:effectLst/>
                <a:latin typeface="-apple-system"/>
              </a:rPr>
              <a:t> - puedes agregar detalle gradualmente</a:t>
            </a:r>
          </a:p>
          <a:p>
            <a:pPr>
              <a:buFont typeface="+mj-lt"/>
              <a:buAutoNum type="arabicPeriod"/>
            </a:pPr>
            <a:r>
              <a:rPr lang="es-ES" sz="2200" b="1" i="0">
                <a:effectLst/>
                <a:latin typeface="-apple-system"/>
              </a:rPr>
              <a:t>Mantén los diagramas ACTUALIZADOS</a:t>
            </a:r>
            <a:r>
              <a:rPr lang="es-ES" sz="2200" b="0" i="0">
                <a:effectLst/>
                <a:latin typeface="-apple-system"/>
              </a:rPr>
              <a:t> o perderán su valor</a:t>
            </a:r>
          </a:p>
          <a:p>
            <a:pPr>
              <a:buFont typeface="+mj-lt"/>
              <a:buAutoNum type="arabicPeriod"/>
            </a:pPr>
            <a:r>
              <a:rPr lang="es-ES" sz="2200" b="1" i="0">
                <a:effectLst/>
                <a:latin typeface="-apple-system"/>
              </a:rPr>
              <a:t>UML es una HERRAMIENTA</a:t>
            </a:r>
            <a:r>
              <a:rPr lang="es-ES" sz="2200" b="0" i="0">
                <a:effectLst/>
                <a:latin typeface="-apple-system"/>
              </a:rPr>
              <a:t>, no un fin en sí mismo</a:t>
            </a:r>
          </a:p>
          <a:p>
            <a:endParaRPr lang="es-CL" sz="2200"/>
          </a:p>
        </p:txBody>
      </p:sp>
    </p:spTree>
    <p:extLst>
      <p:ext uri="{BB962C8B-B14F-4D97-AF65-F5344CB8AC3E}">
        <p14:creationId xmlns:p14="http://schemas.microsoft.com/office/powerpoint/2010/main" val="192451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E0E260-9077-CD21-B6A9-4E2AA2B2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L" sz="5400" dirty="0"/>
              <a:t>💡 Reflexión Importante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49190-F2E7-356D-C8A4-E745CD687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 i="1" dirty="0"/>
              <a:t>"El mejor diagrama UML es el que tu equipo entiende y usa para comunicarse mejor. Un diagrama perfecto que nadie mira no sirve de nada.“</a:t>
            </a:r>
          </a:p>
          <a:p>
            <a:pPr marL="0" indent="0">
              <a:buNone/>
            </a:pPr>
            <a:endParaRPr lang="es-ES" sz="2200" i="1" dirty="0"/>
          </a:p>
          <a:p>
            <a:pPr marL="0" indent="0">
              <a:buNone/>
            </a:pPr>
            <a:r>
              <a:rPr lang="es-ES" sz="2200" b="0" i="0" dirty="0">
                <a:effectLst/>
                <a:latin typeface="-apple-system"/>
              </a:rPr>
              <a:t>UML debe </a:t>
            </a:r>
            <a:r>
              <a:rPr lang="es-ES" sz="2200" b="1" i="0" dirty="0">
                <a:effectLst/>
                <a:latin typeface="-apple-system"/>
              </a:rPr>
              <a:t>facilitar tu trabajo</a:t>
            </a:r>
            <a:r>
              <a:rPr lang="es-ES" sz="2200" b="0" i="0" dirty="0">
                <a:effectLst/>
                <a:latin typeface="-apple-system"/>
              </a:rPr>
              <a:t>, no complicarlo. Si un diagrama no te ayuda a entender mejor el sistema o comunicarte mejor con tu equipo, probablemente no lo necesitas.</a:t>
            </a:r>
            <a:endParaRPr lang="es-CL" sz="2200" i="1" dirty="0"/>
          </a:p>
        </p:txBody>
      </p:sp>
    </p:spTree>
    <p:extLst>
      <p:ext uri="{BB962C8B-B14F-4D97-AF65-F5344CB8AC3E}">
        <p14:creationId xmlns:p14="http://schemas.microsoft.com/office/powerpoint/2010/main" val="2058218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83733D-EC4B-E1F8-A4E2-149CABAE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L" sz="4600"/>
              <a:t>Herramientas Prácticas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677577-5367-3633-807B-A0F6EA806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200" b="0" i="0">
                <a:effectLst/>
                <a:latin typeface="-apple-system"/>
              </a:rPr>
              <a:t>Ahora que entendemos </a:t>
            </a:r>
            <a:r>
              <a:rPr lang="es-ES" sz="2200" b="1" i="0">
                <a:effectLst/>
                <a:latin typeface="-apple-system"/>
              </a:rPr>
              <a:t>qué es UML</a:t>
            </a:r>
            <a:r>
              <a:rPr lang="es-ES" sz="2200" b="0" i="0">
                <a:effectLst/>
                <a:latin typeface="-apple-system"/>
              </a:rPr>
              <a:t> y </a:t>
            </a:r>
            <a:r>
              <a:rPr lang="es-ES" sz="2200" b="1" i="0">
                <a:effectLst/>
                <a:latin typeface="-apple-system"/>
              </a:rPr>
              <a:t>por qué es importante</a:t>
            </a:r>
            <a:r>
              <a:rPr lang="es-ES" sz="2200" b="0" i="0">
                <a:effectLst/>
                <a:latin typeface="-apple-system"/>
              </a:rPr>
              <a:t>, es hora de aprender </a:t>
            </a:r>
            <a:r>
              <a:rPr lang="es-ES" sz="2200" b="1" i="0">
                <a:effectLst/>
                <a:latin typeface="-apple-system"/>
              </a:rPr>
              <a:t>cómo crear</a:t>
            </a:r>
            <a:r>
              <a:rPr lang="es-ES" sz="2200" b="0" i="0">
                <a:effectLst/>
                <a:latin typeface="-apple-system"/>
              </a:rPr>
              <a:t> estos diagramas. Vamos a explorar dos herramientas complementarias que te permitirán crear diagramas UML de manera efectiva.</a:t>
            </a:r>
            <a:endParaRPr lang="es-CL" sz="220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A54FF05-F4E1-8901-AD4C-3492F76E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296" y="917772"/>
            <a:ext cx="6903720" cy="502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33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2435DD-D21E-C291-F294-F2963141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4600"/>
              <a:t>Draw.io (Diagrams.net) 🎨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458ADD-4BAA-5D9E-09C2-4B017F5A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200" b="1" i="0">
                <a:effectLst/>
                <a:latin typeface="-apple-system"/>
              </a:rPr>
              <a:t>¿Qué es Draw.io?</a:t>
            </a:r>
          </a:p>
          <a:p>
            <a:r>
              <a:rPr lang="es-ES" sz="2200" b="1" i="0">
                <a:effectLst/>
                <a:latin typeface="-apple-system"/>
              </a:rPr>
              <a:t>Draw.io</a:t>
            </a:r>
            <a:r>
              <a:rPr lang="es-ES" sz="2200" b="0" i="0">
                <a:effectLst/>
                <a:latin typeface="-apple-system"/>
              </a:rPr>
              <a:t> (ahora llamado </a:t>
            </a:r>
            <a:r>
              <a:rPr lang="es-ES" sz="2200" b="1" i="0">
                <a:effectLst/>
                <a:latin typeface="-apple-system"/>
              </a:rPr>
              <a:t>diagrams.net</a:t>
            </a:r>
            <a:r>
              <a:rPr lang="es-ES" sz="2200" b="0" i="0">
                <a:effectLst/>
                <a:latin typeface="-apple-system"/>
              </a:rPr>
              <a:t>) es una herramienta </a:t>
            </a:r>
            <a:r>
              <a:rPr lang="es-ES" sz="2200" b="1" i="0">
                <a:effectLst/>
                <a:latin typeface="-apple-system"/>
              </a:rPr>
              <a:t>gratuita</a:t>
            </a:r>
            <a:r>
              <a:rPr lang="es-ES" sz="2200" b="0" i="0">
                <a:effectLst/>
                <a:latin typeface="-apple-system"/>
              </a:rPr>
              <a:t>, </a:t>
            </a:r>
            <a:r>
              <a:rPr lang="es-ES" sz="2200" b="1" i="0">
                <a:effectLst/>
                <a:latin typeface="-apple-system"/>
              </a:rPr>
              <a:t>basada en web</a:t>
            </a:r>
            <a:r>
              <a:rPr lang="es-ES" sz="2200" b="0" i="0">
                <a:effectLst/>
                <a:latin typeface="-apple-system"/>
              </a:rPr>
              <a:t> y </a:t>
            </a:r>
            <a:r>
              <a:rPr lang="es-ES" sz="2200" b="1" i="0">
                <a:effectLst/>
                <a:latin typeface="-apple-system"/>
              </a:rPr>
              <a:t>open source</a:t>
            </a:r>
            <a:r>
              <a:rPr lang="es-ES" sz="2200" b="0" i="0">
                <a:effectLst/>
                <a:latin typeface="-apple-system"/>
              </a:rPr>
              <a:t> para crear todo tipo de diagramas, con excelente soporte para UML.</a:t>
            </a:r>
          </a:p>
          <a:p>
            <a:pPr marL="0" indent="0">
              <a:buNone/>
            </a:pPr>
            <a:endParaRPr lang="es-CL" sz="220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3DB73928-ABF1-ADC7-BBDC-5E093DB7B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31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811A5-5C66-47D1-C78E-0989B79A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000"/>
              <a:t>🌟 Ventajas Clave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727E1-86B8-B3EA-BFBF-7C91DE2E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2000" b="0" i="0">
                <a:effectLst/>
                <a:latin typeface="-apple-system"/>
              </a:rPr>
              <a:t>✅ </a:t>
            </a:r>
            <a:r>
              <a:rPr lang="es-CL" sz="2000" b="1" i="0">
                <a:effectLst/>
                <a:latin typeface="-apple-system"/>
              </a:rPr>
              <a:t>100% Gratuito</a:t>
            </a:r>
            <a:r>
              <a:rPr lang="es-CL" sz="2000" b="0" i="0">
                <a:effectLst/>
                <a:latin typeface="-apple-system"/>
              </a:rPr>
              <a:t> - Sin límites ni marcas de agua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>
                <a:effectLst/>
                <a:latin typeface="-apple-system"/>
              </a:rPr>
              <a:t>✅ </a:t>
            </a:r>
            <a:r>
              <a:rPr lang="es-CL" sz="2000" b="1" i="0">
                <a:effectLst/>
                <a:latin typeface="-apple-system"/>
              </a:rPr>
              <a:t>No requiere instalación</a:t>
            </a:r>
            <a:r>
              <a:rPr lang="es-CL" sz="2000" b="0" i="0">
                <a:effectLst/>
                <a:latin typeface="-apple-system"/>
              </a:rPr>
              <a:t> - Funciona en el navegador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>
                <a:effectLst/>
                <a:latin typeface="-apple-system"/>
              </a:rPr>
              <a:t>✅ </a:t>
            </a:r>
            <a:r>
              <a:rPr lang="es-CL" sz="2000" b="1" i="0">
                <a:effectLst/>
                <a:latin typeface="-apple-system"/>
              </a:rPr>
              <a:t>Plantillas UML</a:t>
            </a:r>
            <a:r>
              <a:rPr lang="es-CL" sz="2000" b="0" i="0">
                <a:effectLst/>
                <a:latin typeface="-apple-system"/>
              </a:rPr>
              <a:t> incluidas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>
                <a:effectLst/>
                <a:latin typeface="-apple-system"/>
              </a:rPr>
              <a:t>✅ </a:t>
            </a:r>
            <a:r>
              <a:rPr lang="es-CL" sz="2000" b="1" i="0">
                <a:effectLst/>
                <a:latin typeface="-apple-system"/>
              </a:rPr>
              <a:t>Colaboración en tiempo real</a:t>
            </a:r>
            <a:endParaRPr lang="es-CL" sz="20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>
                <a:effectLst/>
                <a:latin typeface="-apple-system"/>
              </a:rPr>
              <a:t>✅ </a:t>
            </a:r>
            <a:r>
              <a:rPr lang="es-CL" sz="2000" b="1" i="0">
                <a:effectLst/>
                <a:latin typeface="-apple-system"/>
              </a:rPr>
              <a:t>Integración con Google Drive, OneDrive, GitHub</a:t>
            </a:r>
            <a:endParaRPr lang="es-CL" sz="20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>
                <a:effectLst/>
                <a:latin typeface="-apple-system"/>
              </a:rPr>
              <a:t>✅ </a:t>
            </a:r>
            <a:r>
              <a:rPr lang="es-CL" sz="2000" b="1" i="0">
                <a:effectLst/>
                <a:latin typeface="-apple-system"/>
              </a:rPr>
              <a:t>Exporta en múltiples formatos</a:t>
            </a:r>
            <a:r>
              <a:rPr lang="es-CL" sz="2000" b="0" i="0">
                <a:effectLst/>
                <a:latin typeface="-apple-system"/>
              </a:rPr>
              <a:t> (PNG, SVG, PDF, etc.)</a:t>
            </a:r>
          </a:p>
          <a:p>
            <a:endParaRPr lang="es-CL" sz="200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418A786-EB0B-0FF7-120F-615905CEE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0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E8E064-7F91-88ED-1BCE-0DE789DF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Setup y Primeros Pasos 🚀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A37972F-BBCC-42CE-FEF6-1720BFE08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864142"/>
            <a:ext cx="10744200" cy="292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0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E8E064-7F91-88ED-1BCE-0DE789DF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Setup y Primeros Pasos 🚀</a:t>
            </a:r>
          </a:p>
        </p:txBody>
      </p:sp>
      <p:pic>
        <p:nvPicPr>
          <p:cNvPr id="7" name="Marcador de contenido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82644AF-D9F3-5ABC-6DFF-578BA0AE6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58" y="2354239"/>
            <a:ext cx="7855883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93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50263F-94A6-07AC-E920-7550F1E6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Interfaz Detallada 🖥️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3A27219-A122-DB3D-6AC4-1E8296538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900" y="2354239"/>
            <a:ext cx="9212199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70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Escala de tiempo&#10;&#10;Descripción generada automáticamente con confianza baja">
            <a:extLst>
              <a:ext uri="{FF2B5EF4-FFF2-40B4-BE49-F238E27FC236}">
                <a16:creationId xmlns:a16="http://schemas.microsoft.com/office/drawing/2014/main" id="{EA0E041E-E51D-38D0-8068-F0202099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75360"/>
            <a:ext cx="10905066" cy="490727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30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6FBD67-64B0-E735-31F7-40A41DD7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4200"/>
              <a:t>Formas Básicas para Diagramas de Clases: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62FD1F-64C4-8F13-35BA-B169A0740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2000" b="1" i="0">
                <a:effectLst/>
                <a:latin typeface="-apple-system"/>
              </a:rPr>
              <a:t>🏛️ Class</a:t>
            </a:r>
            <a:r>
              <a:rPr lang="es-CL" sz="2000" b="0" i="0">
                <a:effectLst/>
                <a:latin typeface="-apple-system"/>
              </a:rPr>
              <a:t>: Rectángulo con 3 secciones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1" i="0">
                <a:effectLst/>
                <a:latin typeface="-apple-system"/>
              </a:rPr>
              <a:t>🔗 Association</a:t>
            </a:r>
            <a:r>
              <a:rPr lang="es-CL" sz="2000" b="0" i="0">
                <a:effectLst/>
                <a:latin typeface="-apple-system"/>
              </a:rPr>
              <a:t>: Línea simple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1" i="0">
                <a:effectLst/>
                <a:latin typeface="-apple-system"/>
              </a:rPr>
              <a:t>👪 Inheritance</a:t>
            </a:r>
            <a:r>
              <a:rPr lang="es-CL" sz="2000" b="0" i="0">
                <a:effectLst/>
                <a:latin typeface="-apple-system"/>
              </a:rPr>
              <a:t>: Flecha con triángulo vacío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1" i="0">
                <a:effectLst/>
                <a:latin typeface="-apple-system"/>
              </a:rPr>
              <a:t>🔌 Implementation</a:t>
            </a:r>
            <a:r>
              <a:rPr lang="es-CL" sz="2000" b="0" i="0">
                <a:effectLst/>
                <a:latin typeface="-apple-system"/>
              </a:rPr>
              <a:t>: Línea punteada con triángulo vacío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1" i="0">
                <a:effectLst/>
                <a:latin typeface="-apple-system"/>
              </a:rPr>
              <a:t>💎 Composition</a:t>
            </a:r>
            <a:r>
              <a:rPr lang="es-CL" sz="2000" b="0" i="0">
                <a:effectLst/>
                <a:latin typeface="-apple-system"/>
              </a:rPr>
              <a:t>: Línea con diamante sólido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1" i="0">
                <a:effectLst/>
                <a:latin typeface="-apple-system"/>
              </a:rPr>
              <a:t>◇ Aggregation</a:t>
            </a:r>
            <a:r>
              <a:rPr lang="es-CL" sz="2000" b="0" i="0">
                <a:effectLst/>
                <a:latin typeface="-apple-system"/>
              </a:rPr>
              <a:t>: Línea con diamante vacío</a:t>
            </a:r>
          </a:p>
          <a:p>
            <a:endParaRPr lang="es-CL" sz="200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EF9CE83C-4E10-C6CC-4E69-ACD6CEF4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CE37E8-EC49-EF0C-1D8A-87343C14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400"/>
              <a:t>Historia Rápida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42F29D-BD86-BDB2-E88D-FFBA35B6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1990s</a:t>
            </a:r>
            <a:r>
              <a:rPr lang="es-ES" sz="2200" b="0" i="0">
                <a:effectLst/>
                <a:latin typeface="-apple-system"/>
              </a:rPr>
              <a:t>: Múltiples notaciones competían (Booch, OMT, OOSE)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1997</a:t>
            </a:r>
            <a:r>
              <a:rPr lang="es-ES" sz="2200" b="0" i="0">
                <a:effectLst/>
                <a:latin typeface="-apple-system"/>
              </a:rPr>
              <a:t>: Se unificaron en UML 1.0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Hoy</a:t>
            </a:r>
            <a:r>
              <a:rPr lang="es-ES" sz="2200" b="0" i="0">
                <a:effectLst/>
                <a:latin typeface="-apple-system"/>
              </a:rPr>
              <a:t>: UML 2.5 es el estándar internacional (ISO/IEC 19505)</a:t>
            </a:r>
          </a:p>
          <a:p>
            <a:pPr marL="0" indent="0">
              <a:buNone/>
            </a:pPr>
            <a:endParaRPr lang="es-CL" sz="220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7BE984B-08F3-4D0B-F555-1FD274A06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1443300"/>
            <a:ext cx="5458968" cy="397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01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90E18A-2C21-A075-EDCF-072552FE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L" sz="3800"/>
              <a:t>Propiedades Importantes (Panel Derecho):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BC41C-F792-FC2B-C1E8-ED4C3D27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Style</a:t>
            </a:r>
            <a:r>
              <a:rPr lang="es-ES" sz="2200" b="0" i="0">
                <a:effectLst/>
                <a:latin typeface="-apple-system"/>
              </a:rPr>
              <a:t>: Colores, grosor de línea, fuente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Text</a:t>
            </a:r>
            <a:r>
              <a:rPr lang="es-ES" sz="2200" b="0" i="0">
                <a:effectLst/>
                <a:latin typeface="-apple-system"/>
              </a:rPr>
              <a:t>: Formato del texto dentro de las formas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Arrange</a:t>
            </a:r>
            <a:r>
              <a:rPr lang="es-ES" sz="2200" b="0" i="0">
                <a:effectLst/>
                <a:latin typeface="-apple-system"/>
              </a:rPr>
              <a:t>: Capas, alineación, distribución</a:t>
            </a:r>
          </a:p>
          <a:p>
            <a:endParaRPr lang="es-CL" sz="220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DFB24FC1-F4A3-078B-7BCB-A61D4EBA3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99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B06A21-A214-7CB0-C812-1136A361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000" dirty="0"/>
              <a:t>Plantillas UML Incluidas 📝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270C4-8A37-5117-C395-FD66B40D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200" b="0" i="0" dirty="0">
                <a:effectLst/>
                <a:latin typeface="-apple-system"/>
              </a:rPr>
              <a:t>Draw.io incluye plantillas predefinidas para cada tipo de diagrama:</a:t>
            </a:r>
          </a:p>
          <a:p>
            <a:pPr marL="0" indent="0">
              <a:buNone/>
            </a:pPr>
            <a:r>
              <a:rPr lang="es-ES" sz="2200" b="1" i="0" dirty="0">
                <a:effectLst/>
                <a:latin typeface="-apple-system"/>
              </a:rPr>
              <a:t>🏛️ Class </a:t>
            </a:r>
            <a:r>
              <a:rPr lang="es-ES" sz="2200" b="1" i="0" dirty="0" err="1">
                <a:effectLst/>
                <a:latin typeface="-apple-system"/>
              </a:rPr>
              <a:t>Diagram</a:t>
            </a:r>
            <a:r>
              <a:rPr lang="es-ES" sz="2200" b="1" i="0" dirty="0">
                <a:effectLst/>
                <a:latin typeface="-apple-system"/>
              </a:rPr>
              <a:t> </a:t>
            </a:r>
            <a:r>
              <a:rPr lang="es-ES" sz="2200" b="1" i="0" dirty="0" err="1">
                <a:effectLst/>
                <a:latin typeface="-apple-system"/>
              </a:rPr>
              <a:t>Template</a:t>
            </a:r>
            <a:r>
              <a:rPr lang="es-ES" sz="2200" b="1" i="0" dirty="0">
                <a:effectLst/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Clases con secciones bien definidas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Relaciones ya configuradas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Ejemplos de diferentes tipos de relaciones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Leyenda con </a:t>
            </a:r>
            <a:r>
              <a:rPr lang="es-ES" sz="2200" b="0" i="0" dirty="0" err="1">
                <a:effectLst/>
                <a:latin typeface="-apple-system"/>
              </a:rPr>
              <a:t>simbolos</a:t>
            </a:r>
            <a:r>
              <a:rPr lang="es-ES" sz="2200" b="0" i="0" dirty="0">
                <a:effectLst/>
                <a:latin typeface="-apple-system"/>
              </a:rPr>
              <a:t> UML</a:t>
            </a:r>
          </a:p>
          <a:p>
            <a:endParaRPr lang="es-CL" sz="2200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07286A4-5AD0-EA82-2CD7-A9AD1C57C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08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B06A21-A214-7CB0-C812-1136A361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000" dirty="0"/>
              <a:t>Plantillas UML Incluidas 📝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270C4-8A37-5117-C395-FD66B40D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2200" b="1" i="0" dirty="0">
                <a:effectLst/>
                <a:latin typeface="-apple-system"/>
              </a:rPr>
              <a:t>👤 Use Case </a:t>
            </a:r>
            <a:r>
              <a:rPr lang="es-CL" sz="2200" b="1" i="0" dirty="0" err="1">
                <a:effectLst/>
                <a:latin typeface="-apple-system"/>
              </a:rPr>
              <a:t>Template</a:t>
            </a:r>
            <a:r>
              <a:rPr lang="es-CL" sz="2200" b="1" i="0" dirty="0">
                <a:effectLst/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200" b="0" i="0" dirty="0">
                <a:effectLst/>
                <a:latin typeface="-apple-system"/>
              </a:rPr>
              <a:t>Actores predefinidos (</a:t>
            </a:r>
            <a:r>
              <a:rPr lang="es-CL" sz="2200" b="0" i="0" dirty="0" err="1">
                <a:effectLst/>
                <a:latin typeface="-apple-system"/>
              </a:rPr>
              <a:t>stick</a:t>
            </a:r>
            <a:r>
              <a:rPr lang="es-CL" sz="2200" b="0" i="0" dirty="0">
                <a:effectLst/>
                <a:latin typeface="-apple-system"/>
              </a:rPr>
              <a:t> figures)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200" b="0" i="0" dirty="0">
                <a:effectLst/>
                <a:latin typeface="-apple-system"/>
              </a:rPr>
              <a:t>Casos de uso (óvalos)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200" b="0" i="0" dirty="0">
                <a:effectLst/>
                <a:latin typeface="-apple-system"/>
              </a:rPr>
              <a:t>Límites del sistema (rectángulo)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200" b="0" i="0" dirty="0">
                <a:effectLst/>
                <a:latin typeface="-apple-system"/>
              </a:rPr>
              <a:t>Relaciones típicas</a:t>
            </a:r>
          </a:p>
          <a:p>
            <a:endParaRPr lang="es-CL" sz="2200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07286A4-5AD0-EA82-2CD7-A9AD1C57C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75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B06A21-A214-7CB0-C812-1136A361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000" dirty="0"/>
              <a:t>Plantillas UML Incluidas 📝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270C4-8A37-5117-C395-FD66B40D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s-CL" sz="2200" b="1" i="0">
                <a:effectLst/>
                <a:latin typeface="-apple-system"/>
              </a:rPr>
              <a:t>⚡ Sequence Diagram Template: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200" b="0" i="0">
                <a:effectLst/>
                <a:latin typeface="-apple-system"/>
              </a:rPr>
              <a:t>Objetos participantes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200" b="0" i="0">
                <a:effectLst/>
                <a:latin typeface="-apple-system"/>
              </a:rPr>
              <a:t>Líneas de vida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200" b="0" i="0">
                <a:effectLst/>
                <a:latin typeface="-apple-system"/>
              </a:rPr>
              <a:t>Mensajes entre objetos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200" b="0" i="0">
                <a:effectLst/>
                <a:latin typeface="-apple-system"/>
              </a:rPr>
              <a:t>Notas explicativas</a:t>
            </a:r>
          </a:p>
          <a:p>
            <a:endParaRPr lang="es-CL" sz="2200" dirty="0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C07286A4-5AD0-EA82-2CD7-A9AD1C57C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49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85AC44-7D57-8F21-B69B-CD40CD57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pt-BR" sz="5400"/>
              <a:t>Mermaid (Diagram as Code) 💻</a:t>
            </a:r>
            <a:endParaRPr lang="es-CL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7F69847-1B2C-D5EB-8056-3BA186F0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338" y="1125650"/>
            <a:ext cx="4606700" cy="46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11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17B5CC-D8BE-FAD0-9A08-01E8B2D8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000"/>
              <a:t>¿Qué es Mermaid?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2E21BE-9478-AE35-1752-BD018956E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200" b="1" i="0">
                <a:effectLst/>
                <a:latin typeface="-apple-system"/>
              </a:rPr>
              <a:t>Mermaid</a:t>
            </a:r>
            <a:r>
              <a:rPr lang="es-ES" sz="1200" b="0" i="0">
                <a:effectLst/>
                <a:latin typeface="-apple-system"/>
              </a:rPr>
              <a:t> es una herramienta que permite crear diagramas escribiendo </a:t>
            </a:r>
            <a:r>
              <a:rPr lang="es-ES" sz="1200" b="1" i="0">
                <a:effectLst/>
                <a:latin typeface="-apple-system"/>
              </a:rPr>
              <a:t>código en lugar de arrastrando elementos</a:t>
            </a:r>
            <a:r>
              <a:rPr lang="es-ES" sz="1200" b="0" i="0">
                <a:effectLst/>
                <a:latin typeface="-apple-system"/>
              </a:rPr>
              <a:t>. El concepto se llama </a:t>
            </a:r>
            <a:r>
              <a:rPr lang="es-ES" sz="1200" b="1" i="0">
                <a:effectLst/>
                <a:latin typeface="-apple-system"/>
              </a:rPr>
              <a:t>"Diagram as Code"</a:t>
            </a:r>
            <a:r>
              <a:rPr lang="es-ES" sz="1200" b="0" i="0"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s-ES" sz="1200" b="1" i="0">
                <a:effectLst/>
                <a:latin typeface="-apple-system"/>
              </a:rPr>
              <a:t>🌟 Ventajas de Diagram as Code: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0" i="0">
                <a:effectLst/>
                <a:latin typeface="-apple-system"/>
              </a:rPr>
              <a:t>✅ </a:t>
            </a:r>
            <a:r>
              <a:rPr lang="es-ES" sz="1200" b="1" i="0">
                <a:effectLst/>
                <a:latin typeface="-apple-system"/>
              </a:rPr>
              <a:t>Control de versiones</a:t>
            </a:r>
            <a:r>
              <a:rPr lang="es-ES" sz="1200" b="0" i="0">
                <a:effectLst/>
                <a:latin typeface="-apple-system"/>
              </a:rPr>
              <a:t> - Los diagramas van en Git junto al código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0" i="0">
                <a:effectLst/>
                <a:latin typeface="-apple-system"/>
              </a:rPr>
              <a:t>✅ </a:t>
            </a:r>
            <a:r>
              <a:rPr lang="es-ES" sz="1200" b="1" i="0">
                <a:effectLst/>
                <a:latin typeface="-apple-system"/>
              </a:rPr>
              <a:t>Velocidad</a:t>
            </a:r>
            <a:r>
              <a:rPr lang="es-ES" sz="1200" b="0" i="0">
                <a:effectLst/>
                <a:latin typeface="-apple-system"/>
              </a:rPr>
              <a:t> - Más rápido que herramientas gráficas para programadores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0" i="0">
                <a:effectLst/>
                <a:latin typeface="-apple-system"/>
              </a:rPr>
              <a:t>✅ </a:t>
            </a:r>
            <a:r>
              <a:rPr lang="es-ES" sz="1200" b="1" i="0">
                <a:effectLst/>
                <a:latin typeface="-apple-system"/>
              </a:rPr>
              <a:t>Consistencia</a:t>
            </a:r>
            <a:r>
              <a:rPr lang="es-ES" sz="1200" b="0" i="0">
                <a:effectLst/>
                <a:latin typeface="-apple-system"/>
              </a:rPr>
              <a:t> - Formato automático, sin preocuparse por alineación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0" i="0">
                <a:effectLst/>
                <a:latin typeface="-apple-system"/>
              </a:rPr>
              <a:t>✅ </a:t>
            </a:r>
            <a:r>
              <a:rPr lang="es-ES" sz="1200" b="1" i="0">
                <a:effectLst/>
                <a:latin typeface="-apple-system"/>
              </a:rPr>
              <a:t>Mantenibilidad</a:t>
            </a:r>
            <a:r>
              <a:rPr lang="es-ES" sz="1200" b="0" i="0">
                <a:effectLst/>
                <a:latin typeface="-apple-system"/>
              </a:rPr>
              <a:t> - Fácil actualizar con cambios en el código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0" i="0">
                <a:effectLst/>
                <a:latin typeface="-apple-system"/>
              </a:rPr>
              <a:t>✅ </a:t>
            </a:r>
            <a:r>
              <a:rPr lang="es-ES" sz="1200" b="1" i="0">
                <a:effectLst/>
                <a:latin typeface="-apple-system"/>
              </a:rPr>
              <a:t>Integración</a:t>
            </a:r>
            <a:r>
              <a:rPr lang="es-ES" sz="1200" b="0" i="0">
                <a:effectLst/>
                <a:latin typeface="-apple-system"/>
              </a:rPr>
              <a:t> - Se embebe en Markdown, GitHub, GitLab, VS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0" i="0">
                <a:effectLst/>
                <a:latin typeface="-apple-system"/>
              </a:rPr>
              <a:t>✅ </a:t>
            </a:r>
            <a:r>
              <a:rPr lang="es-ES" sz="1200" b="1" i="0">
                <a:effectLst/>
                <a:latin typeface="-apple-system"/>
              </a:rPr>
              <a:t>Reproducibilidad</a:t>
            </a:r>
            <a:r>
              <a:rPr lang="es-ES" sz="1200" b="0" i="0">
                <a:effectLst/>
                <a:latin typeface="-apple-system"/>
              </a:rPr>
              <a:t> - Mismo código = mismo diagrama siempre</a:t>
            </a:r>
          </a:p>
          <a:p>
            <a:endParaRPr lang="es-CL" sz="12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1EE5E0E-75B2-FA6A-3C83-4A75394E2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54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D873DE-FC0E-C52A-6ADF-6E8D347BF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525726"/>
            <a:ext cx="5294716" cy="1806545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07BFC41E-FA68-3CD2-6C2E-58965B230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855" y="643467"/>
            <a:ext cx="44486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65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1682FA-4F43-6055-EF13-6F17EEF2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Diagramas de Clases en Mermaid 🏛️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3DE88804-1E07-7500-9A72-7213A1E1B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54" y="2957665"/>
            <a:ext cx="4797021" cy="3346376"/>
          </a:xfrm>
          <a:prstGeom prst="rect">
            <a:avLst/>
          </a:prstGeom>
        </p:spPr>
      </p:pic>
      <p:pic>
        <p:nvPicPr>
          <p:cNvPr id="5" name="Marcador de contenido 4" descr="Texto, Carta&#10;&#10;Descripción generada automáticamente">
            <a:extLst>
              <a:ext uri="{FF2B5EF4-FFF2-40B4-BE49-F238E27FC236}">
                <a16:creationId xmlns:a16="http://schemas.microsoft.com/office/drawing/2014/main" id="{E24E28BC-4D65-17C0-C0F0-564926B8A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3862291"/>
            <a:ext cx="5828261" cy="153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38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DEDDBBBD-C073-64B4-50AF-92AE7C1D0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184631" cy="6858000"/>
          </a:xfrm>
          <a:prstGeom prst="rect">
            <a:avLst/>
          </a:prstGeom>
        </p:spPr>
      </p:pic>
      <p:pic>
        <p:nvPicPr>
          <p:cNvPr id="8" name="Marcador de contenido 7" descr="Texto&#10;&#10;Descripción generada automáticamente con confianza media">
            <a:extLst>
              <a:ext uri="{FF2B5EF4-FFF2-40B4-BE49-F238E27FC236}">
                <a16:creationId xmlns:a16="http://schemas.microsoft.com/office/drawing/2014/main" id="{C09F1F9A-01F8-1EBE-C968-E69A6FE90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680" y="0"/>
            <a:ext cx="6004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0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08B48A-D646-4EFE-5DB5-BC35E93E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Modificadores de Visibilidad: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B018F92F-89B2-82E0-B3E0-9C6F69156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10" y="2642616"/>
            <a:ext cx="4700076" cy="3605784"/>
          </a:xfrm>
          <a:prstGeom prst="rect">
            <a:avLst/>
          </a:prstGeom>
        </p:spPr>
      </p:pic>
      <p:pic>
        <p:nvPicPr>
          <p:cNvPr id="7" name="Imagen 6" descr="Texto, Carta&#10;&#10;Descripción generada automáticamente">
            <a:extLst>
              <a:ext uri="{FF2B5EF4-FFF2-40B4-BE49-F238E27FC236}">
                <a16:creationId xmlns:a16="http://schemas.microsoft.com/office/drawing/2014/main" id="{FF60A24C-A6BD-9CB5-DAC3-CC36B5E2F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85001"/>
            <a:ext cx="5614416" cy="292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7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A4E19-AA26-D329-82DD-27AB407A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¿Por qué es Importante UML? 🎯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1C621F-E81C-114F-741E-03B363D7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 algn="l">
              <a:buNone/>
            </a:pPr>
            <a:r>
              <a:rPr lang="es-ES" b="1" i="0">
                <a:solidFill>
                  <a:srgbClr val="1F2328"/>
                </a:solidFill>
                <a:effectLst/>
                <a:latin typeface="-apple-system"/>
              </a:rPr>
              <a:t>Para el Análisis de Sistemas: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📋 </a:t>
            </a:r>
            <a:r>
              <a:rPr lang="es-ES" b="1" i="0">
                <a:solidFill>
                  <a:srgbClr val="1F2328"/>
                </a:solidFill>
                <a:effectLst/>
                <a:latin typeface="-apple-system"/>
              </a:rPr>
              <a:t>Capturar requerimientos</a:t>
            </a: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 de forma visual y clara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🤝 </a:t>
            </a:r>
            <a:r>
              <a:rPr lang="es-ES" b="1" i="0">
                <a:solidFill>
                  <a:srgbClr val="1F2328"/>
                </a:solidFill>
                <a:effectLst/>
                <a:latin typeface="-apple-system"/>
              </a:rPr>
              <a:t>Comunicación</a:t>
            </a: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 efectiva entre stakeholders (cliente, analistas, desarrolladores)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📊 </a:t>
            </a:r>
            <a:r>
              <a:rPr lang="es-ES" b="1" i="0">
                <a:solidFill>
                  <a:srgbClr val="1F2328"/>
                </a:solidFill>
                <a:effectLst/>
                <a:latin typeface="-apple-system"/>
              </a:rPr>
              <a:t>Documentar procesos</a:t>
            </a: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 de negocio y flujos de trabajo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✅ </a:t>
            </a:r>
            <a:r>
              <a:rPr lang="es-ES" b="1" i="0">
                <a:solidFill>
                  <a:srgbClr val="1F2328"/>
                </a:solidFill>
                <a:effectLst/>
                <a:latin typeface="-apple-system"/>
              </a:rPr>
              <a:t>Validar</a:t>
            </a: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 que entendimos correctamente lo que el cliente necesita</a:t>
            </a:r>
          </a:p>
          <a:p>
            <a:pPr marL="0" indent="0" algn="l">
              <a:buNone/>
            </a:pPr>
            <a:endParaRPr lang="es-ES" b="0" i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s-ES" b="1" i="0">
                <a:solidFill>
                  <a:srgbClr val="1F2328"/>
                </a:solidFill>
                <a:effectLst/>
                <a:latin typeface="-apple-system"/>
              </a:rPr>
              <a:t>Para el Desarrollo de Software: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🏗️ </a:t>
            </a:r>
            <a:r>
              <a:rPr lang="es-ES" b="1" i="0">
                <a:solidFill>
                  <a:srgbClr val="1F2328"/>
                </a:solidFill>
                <a:effectLst/>
                <a:latin typeface="-apple-system"/>
              </a:rPr>
              <a:t>Diseñar la arquitectura</a:t>
            </a: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 antes de codificar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🧩 </a:t>
            </a:r>
            <a:r>
              <a:rPr lang="es-ES" b="1" i="0">
                <a:solidFill>
                  <a:srgbClr val="1F2328"/>
                </a:solidFill>
                <a:effectLst/>
                <a:latin typeface="-apple-system"/>
              </a:rPr>
              <a:t>Planificar las clases</a:t>
            </a: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 y sus relaciones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🔄 </a:t>
            </a:r>
            <a:r>
              <a:rPr lang="es-ES" b="1" i="0">
                <a:solidFill>
                  <a:srgbClr val="1F2328"/>
                </a:solidFill>
                <a:effectLst/>
                <a:latin typeface="-apple-system"/>
              </a:rPr>
              <a:t>Visualizar interacciones</a:t>
            </a: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 entre componentes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🛠️ </a:t>
            </a:r>
            <a:r>
              <a:rPr lang="es-ES" b="1" i="0">
                <a:solidFill>
                  <a:srgbClr val="1F2328"/>
                </a:solidFill>
                <a:effectLst/>
                <a:latin typeface="-apple-system"/>
              </a:rPr>
              <a:t>Generar código</a:t>
            </a: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 automáticamente (en algunas herramientas)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📚 </a:t>
            </a:r>
            <a:r>
              <a:rPr lang="es-ES" b="1" i="0">
                <a:solidFill>
                  <a:srgbClr val="1F2328"/>
                </a:solidFill>
                <a:effectLst/>
                <a:latin typeface="-apple-system"/>
              </a:rPr>
              <a:t>Mantener documentación</a:t>
            </a: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 actualizada del sistema</a:t>
            </a:r>
          </a:p>
          <a:p>
            <a:pPr marL="0" indent="0" algn="l">
              <a:buNone/>
            </a:pPr>
            <a:endParaRPr lang="es-ES" b="0" i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s-ES" b="1" i="0">
                <a:solidFill>
                  <a:srgbClr val="1F2328"/>
                </a:solidFill>
                <a:effectLst/>
                <a:latin typeface="-apple-system"/>
              </a:rPr>
              <a:t>Para la Carrera Profesional: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🌍 </a:t>
            </a:r>
            <a:r>
              <a:rPr lang="es-ES" b="1" i="0">
                <a:solidFill>
                  <a:srgbClr val="1F2328"/>
                </a:solidFill>
                <a:effectLst/>
                <a:latin typeface="-apple-system"/>
              </a:rPr>
              <a:t>Estándar internacional</a:t>
            </a: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 reconocido en toda la industria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💼 </a:t>
            </a:r>
            <a:r>
              <a:rPr lang="es-ES" b="1" i="0">
                <a:solidFill>
                  <a:srgbClr val="1F2328"/>
                </a:solidFill>
                <a:effectLst/>
                <a:latin typeface="-apple-system"/>
              </a:rPr>
              <a:t>Requerido en muchas empresas</a:t>
            </a: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 para análisis y desarrollo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🎓 </a:t>
            </a:r>
            <a:r>
              <a:rPr lang="es-ES" b="1" i="0">
                <a:solidFill>
                  <a:srgbClr val="1F2328"/>
                </a:solidFill>
                <a:effectLst/>
                <a:latin typeface="-apple-system"/>
              </a:rPr>
              <a:t>Base para certificaciones</a:t>
            </a: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 profesionales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🚀 </a:t>
            </a:r>
            <a:r>
              <a:rPr lang="es-ES" b="1" i="0">
                <a:solidFill>
                  <a:srgbClr val="1F2328"/>
                </a:solidFill>
                <a:effectLst/>
                <a:latin typeface="-apple-system"/>
              </a:rPr>
              <a:t>Mejora tu empleabilidad</a:t>
            </a:r>
            <a:r>
              <a:rPr lang="es-ES" b="0" i="0">
                <a:solidFill>
                  <a:srgbClr val="1F2328"/>
                </a:solidFill>
                <a:effectLst/>
                <a:latin typeface="-apple-system"/>
              </a:rPr>
              <a:t> como programador o analista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1DA2D7C-A108-00C9-1EF7-CC03900BB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0602" y="5523250"/>
            <a:ext cx="1797148" cy="13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67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1B06FD-F3C4-51D1-FE88-9994E846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Tipos de Relaciones:</a:t>
            </a:r>
          </a:p>
        </p:txBody>
      </p:sp>
      <p:pic>
        <p:nvPicPr>
          <p:cNvPr id="5" name="Marcador de contenido 4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1B44E2B6-78BB-ACBB-DD98-AE7F8D751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160755"/>
            <a:ext cx="12188950" cy="2697245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08D92462-58F4-5AA8-F252-6A5D85653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99" y="1977177"/>
            <a:ext cx="6773181" cy="182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82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74545D-1202-7C60-F2B2-795E3F32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Comparación: Draw.io vs Mermaid ⚖️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BF1C047-C16A-2431-7417-792599D1F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367465"/>
            <a:ext cx="10744200" cy="39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15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B4C3EC-E424-A365-F0A1-19760DBE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400"/>
              <a:t>¿Cuándo Usar Cada Una? 🤔</a:t>
            </a:r>
            <a:endParaRPr lang="es-C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F5B52C-6E17-FE57-8D9C-075CB3460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s-CL" sz="2200" b="1" dirty="0"/>
              <a:t>Usa Draw.io cuando:</a:t>
            </a:r>
          </a:p>
          <a:p>
            <a:r>
              <a:rPr lang="es-CL" sz="2200" dirty="0"/>
              <a:t>🎨 Necesitas control visual total (colores específicos, logos, etc.)</a:t>
            </a:r>
          </a:p>
          <a:p>
            <a:r>
              <a:rPr lang="es-CL" sz="2200" dirty="0"/>
              <a:t>👥 Trabajas con no-programadores (clientes, gerentes, analistas)</a:t>
            </a:r>
          </a:p>
          <a:p>
            <a:r>
              <a:rPr lang="es-CL" sz="2200" dirty="0"/>
              <a:t>📊 Creas presentaciones o documentos formales</a:t>
            </a:r>
          </a:p>
          <a:p>
            <a:r>
              <a:rPr lang="es-CL" sz="2200" dirty="0"/>
              <a:t>🎯 Necesitas tipos de diagrama que </a:t>
            </a:r>
            <a:r>
              <a:rPr lang="es-CL" sz="2200" dirty="0" err="1"/>
              <a:t>Mermaid</a:t>
            </a:r>
            <a:r>
              <a:rPr lang="es-CL" sz="2200" dirty="0"/>
              <a:t> no soporta bien</a:t>
            </a:r>
          </a:p>
          <a:p>
            <a:pPr marL="0" indent="0">
              <a:buNone/>
            </a:pPr>
            <a:endParaRPr lang="es-CL" sz="2200" dirty="0"/>
          </a:p>
          <a:p>
            <a:pPr marL="0" indent="0">
              <a:buNone/>
            </a:pPr>
            <a:r>
              <a:rPr lang="es-CL" sz="2200" b="1" dirty="0"/>
              <a:t>Usa </a:t>
            </a:r>
            <a:r>
              <a:rPr lang="es-CL" sz="2200" b="1" dirty="0" err="1"/>
              <a:t>Mermaid</a:t>
            </a:r>
            <a:r>
              <a:rPr lang="es-CL" sz="2200" b="1" dirty="0"/>
              <a:t> cuando:</a:t>
            </a:r>
          </a:p>
          <a:p>
            <a:pPr marL="0" indent="0">
              <a:buNone/>
            </a:pPr>
            <a:r>
              <a:rPr lang="es-CL" sz="2200" dirty="0"/>
              <a:t>💻 Eres programador y prefieres código que drag &amp; </a:t>
            </a:r>
            <a:r>
              <a:rPr lang="es-CL" sz="2200" dirty="0" err="1"/>
              <a:t>drop</a:t>
            </a:r>
            <a:endParaRPr lang="es-CL" sz="2200" dirty="0"/>
          </a:p>
          <a:p>
            <a:pPr marL="0" indent="0">
              <a:buNone/>
            </a:pPr>
            <a:r>
              <a:rPr lang="es-CL" sz="2200" dirty="0"/>
              <a:t>📚 Documentas código en GitHub/</a:t>
            </a:r>
            <a:r>
              <a:rPr lang="es-CL" sz="2200" dirty="0" err="1"/>
              <a:t>GitLab</a:t>
            </a:r>
            <a:endParaRPr lang="es-CL" sz="2200" dirty="0"/>
          </a:p>
          <a:p>
            <a:pPr marL="0" indent="0">
              <a:buNone/>
            </a:pPr>
            <a:r>
              <a:rPr lang="es-CL" sz="2200" dirty="0"/>
              <a:t>🔄 El diagrama cambia frecuentemente (</a:t>
            </a:r>
            <a:r>
              <a:rPr lang="es-CL" sz="2200" dirty="0" err="1"/>
              <a:t>refactoring</a:t>
            </a:r>
            <a:r>
              <a:rPr lang="es-CL" sz="2200" dirty="0"/>
              <a:t>, nuevas </a:t>
            </a:r>
            <a:r>
              <a:rPr lang="es-CL" sz="2200" dirty="0" err="1"/>
              <a:t>features</a:t>
            </a:r>
            <a:r>
              <a:rPr lang="es-CL" sz="2200" dirty="0"/>
              <a:t>)</a:t>
            </a:r>
          </a:p>
          <a:p>
            <a:pPr marL="0" indent="0">
              <a:buNone/>
            </a:pPr>
            <a:r>
              <a:rPr lang="es-CL" sz="2200" dirty="0"/>
              <a:t>⚡ Necesitas velocidad sobre perfección visual</a:t>
            </a:r>
          </a:p>
        </p:txBody>
      </p:sp>
    </p:spTree>
    <p:extLst>
      <p:ext uri="{BB962C8B-B14F-4D97-AF65-F5344CB8AC3E}">
        <p14:creationId xmlns:p14="http://schemas.microsoft.com/office/powerpoint/2010/main" val="2677621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8EE39F-787C-E9BE-37BD-83FB14BE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ES" sz="4200"/>
              <a:t>Ejercicio Práctico: Primer Diagrama 🛠️</a:t>
            </a:r>
            <a:endParaRPr lang="es-CL" sz="4200"/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0E26A9-A698-5331-C4D6-E77FC896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400" b="1" i="0" dirty="0">
                <a:effectLst/>
                <a:latin typeface="-apple-system"/>
              </a:rPr>
              <a:t>Sistema a Modelar: "Sistema de Biblioteca Básico"</a:t>
            </a:r>
          </a:p>
          <a:p>
            <a:pPr marL="0" indent="0">
              <a:buNone/>
            </a:pPr>
            <a:r>
              <a:rPr lang="es-CL" sz="1400" b="1" i="0" dirty="0">
                <a:effectLst/>
                <a:latin typeface="-apple-system"/>
              </a:rPr>
              <a:t>Clases requeridas: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400" b="1" i="0" dirty="0">
                <a:effectLst/>
                <a:latin typeface="-apple-system"/>
              </a:rPr>
              <a:t>Libro</a:t>
            </a:r>
            <a:r>
              <a:rPr lang="es-CL" sz="1400" b="0" i="0" dirty="0">
                <a:effectLst/>
                <a:latin typeface="-apple-system"/>
              </a:rPr>
              <a:t>: título, autor, ISBN, disponible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400" b="1" i="0" dirty="0">
                <a:effectLst/>
                <a:latin typeface="-apple-system"/>
              </a:rPr>
              <a:t>Usuario</a:t>
            </a:r>
            <a:r>
              <a:rPr lang="es-CL" sz="1400" b="0" i="0" dirty="0">
                <a:effectLst/>
                <a:latin typeface="-apple-system"/>
              </a:rPr>
              <a:t>: nombre, email, </a:t>
            </a:r>
            <a:r>
              <a:rPr lang="es-CL" sz="1400" b="0" i="0" dirty="0" err="1">
                <a:effectLst/>
                <a:latin typeface="-apple-system"/>
              </a:rPr>
              <a:t>fechaRegistro</a:t>
            </a:r>
            <a:endParaRPr lang="es-CL" sz="14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1400" b="1" i="0" dirty="0" err="1">
                <a:effectLst/>
                <a:latin typeface="-apple-system"/>
              </a:rPr>
              <a:t>Prestamo</a:t>
            </a:r>
            <a:r>
              <a:rPr lang="es-CL" sz="1400" b="0" i="0" dirty="0">
                <a:effectLst/>
                <a:latin typeface="-apple-system"/>
              </a:rPr>
              <a:t>: </a:t>
            </a:r>
            <a:r>
              <a:rPr lang="es-CL" sz="1400" b="0" i="0" dirty="0" err="1">
                <a:effectLst/>
                <a:latin typeface="-apple-system"/>
              </a:rPr>
              <a:t>fechaInicio</a:t>
            </a:r>
            <a:r>
              <a:rPr lang="es-CL" sz="1400" b="0" i="0" dirty="0">
                <a:effectLst/>
                <a:latin typeface="-apple-system"/>
              </a:rPr>
              <a:t>, </a:t>
            </a:r>
            <a:r>
              <a:rPr lang="es-CL" sz="1400" b="0" i="0" dirty="0" err="1">
                <a:effectLst/>
                <a:latin typeface="-apple-system"/>
              </a:rPr>
              <a:t>fechaVencimiento</a:t>
            </a:r>
            <a:r>
              <a:rPr lang="es-CL" sz="1400" b="0" i="0" dirty="0">
                <a:effectLst/>
                <a:latin typeface="-apple-system"/>
              </a:rPr>
              <a:t>, devuelto</a:t>
            </a:r>
          </a:p>
          <a:p>
            <a:pPr marL="0" indent="0">
              <a:buNone/>
            </a:pPr>
            <a:r>
              <a:rPr lang="es-ES" sz="1400" b="1" i="0" dirty="0">
                <a:effectLst/>
                <a:latin typeface="-apple-system"/>
              </a:rPr>
              <a:t>Parte A: Crear en Draw.io (15 min)</a:t>
            </a:r>
          </a:p>
          <a:p>
            <a:pPr>
              <a:buFont typeface="+mj-lt"/>
              <a:buAutoNum type="arabicPeriod"/>
            </a:pPr>
            <a:r>
              <a:rPr lang="es-ES" sz="1400" b="1" i="0" dirty="0">
                <a:effectLst/>
                <a:latin typeface="-apple-system"/>
              </a:rPr>
              <a:t>Ir a app.diagrams.net</a:t>
            </a:r>
            <a:endParaRPr lang="es-ES" sz="1400" b="0" i="0" dirty="0"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s-ES" sz="1400" b="1" i="0" dirty="0">
                <a:effectLst/>
                <a:latin typeface="-apple-system"/>
              </a:rPr>
              <a:t>Crear nuevo diagrama UML &gt; Class </a:t>
            </a:r>
            <a:r>
              <a:rPr lang="es-ES" sz="1400" b="1" i="0" dirty="0" err="1">
                <a:effectLst/>
                <a:latin typeface="-apple-system"/>
              </a:rPr>
              <a:t>Diagram</a:t>
            </a:r>
            <a:endParaRPr lang="es-ES" sz="1400" b="0" i="0" dirty="0"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s-ES" sz="1400" b="1" i="0" dirty="0">
                <a:effectLst/>
                <a:latin typeface="-apple-system"/>
              </a:rPr>
              <a:t>Agregar las 3 clases</a:t>
            </a:r>
            <a:r>
              <a:rPr lang="es-ES" sz="1400" b="0" i="0" dirty="0">
                <a:effectLst/>
                <a:latin typeface="-apple-system"/>
              </a:rPr>
              <a:t> con sus atributos</a:t>
            </a:r>
          </a:p>
          <a:p>
            <a:pPr>
              <a:buFont typeface="+mj-lt"/>
              <a:buAutoNum type="arabicPeriod"/>
            </a:pPr>
            <a:r>
              <a:rPr lang="es-ES" sz="1400" b="1" i="0" dirty="0">
                <a:effectLst/>
                <a:latin typeface="-apple-system"/>
              </a:rPr>
              <a:t>Conectar con las relaciones</a:t>
            </a:r>
            <a:r>
              <a:rPr lang="es-ES" sz="1400" b="0" i="0" dirty="0">
                <a:effectLst/>
                <a:latin typeface="-apple-system"/>
              </a:rPr>
              <a:t> apropiadas</a:t>
            </a:r>
          </a:p>
          <a:p>
            <a:pPr marL="0" indent="0">
              <a:buNone/>
            </a:pPr>
            <a:r>
              <a:rPr lang="es-CL" sz="1400" b="1" i="0" dirty="0">
                <a:effectLst/>
                <a:latin typeface="-apple-system"/>
              </a:rPr>
              <a:t>Parte B: Crear en </a:t>
            </a:r>
            <a:r>
              <a:rPr lang="es-CL" sz="1400" b="1" i="0" dirty="0" err="1">
                <a:effectLst/>
                <a:latin typeface="-apple-system"/>
              </a:rPr>
              <a:t>Mermaid</a:t>
            </a:r>
            <a:r>
              <a:rPr lang="es-CL" sz="1400" b="1" i="0" dirty="0">
                <a:effectLst/>
                <a:latin typeface="-apple-system"/>
              </a:rPr>
              <a:t> (10 min)</a:t>
            </a:r>
          </a:p>
          <a:p>
            <a:pPr>
              <a:buFont typeface="+mj-lt"/>
              <a:buAutoNum type="arabicPeriod"/>
            </a:pPr>
            <a:endParaRPr lang="es-ES" sz="14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CL" sz="1400" b="0" i="0" dirty="0">
              <a:effectLst/>
              <a:latin typeface="-apple-system"/>
            </a:endParaRPr>
          </a:p>
          <a:p>
            <a:endParaRPr lang="es-CL" sz="1400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4B065C64-20EE-978F-886E-EF5C623C9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565" y="640080"/>
            <a:ext cx="475793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51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8EE39F-787C-E9BE-37BD-83FB14BE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ES" sz="4200"/>
              <a:t>Ejercicio Práctico: Primer Diagrama 🛠️</a:t>
            </a:r>
            <a:endParaRPr lang="es-CL" sz="42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0E26A9-A698-5331-C4D6-E77FC896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400" b="1" i="0" dirty="0">
                <a:effectLst/>
                <a:latin typeface="-apple-system"/>
              </a:rPr>
              <a:t>Sistema a Modelar: "Sistema de Biblioteca Básico"</a:t>
            </a:r>
          </a:p>
          <a:p>
            <a:pPr marL="0" indent="0">
              <a:buNone/>
            </a:pPr>
            <a:r>
              <a:rPr lang="es-CL" sz="1400" b="1" i="0" dirty="0">
                <a:effectLst/>
                <a:latin typeface="-apple-system"/>
              </a:rPr>
              <a:t>Clases requeridas: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400" b="1" i="0" dirty="0">
                <a:effectLst/>
                <a:latin typeface="-apple-system"/>
              </a:rPr>
              <a:t>Libro</a:t>
            </a:r>
            <a:r>
              <a:rPr lang="es-CL" sz="1400" b="0" i="0" dirty="0">
                <a:effectLst/>
                <a:latin typeface="-apple-system"/>
              </a:rPr>
              <a:t>: título, autor, ISBN, disponible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400" b="1" i="0" dirty="0">
                <a:effectLst/>
                <a:latin typeface="-apple-system"/>
              </a:rPr>
              <a:t>Usuario</a:t>
            </a:r>
            <a:r>
              <a:rPr lang="es-CL" sz="1400" b="0" i="0" dirty="0">
                <a:effectLst/>
                <a:latin typeface="-apple-system"/>
              </a:rPr>
              <a:t>: nombre, email, </a:t>
            </a:r>
            <a:r>
              <a:rPr lang="es-CL" sz="1400" b="0" i="0">
                <a:effectLst/>
                <a:latin typeface="-apple-system"/>
              </a:rPr>
              <a:t>fechaRegistro</a:t>
            </a:r>
            <a:endParaRPr lang="es-CL" sz="14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1400" b="1" i="0">
                <a:effectLst/>
                <a:latin typeface="-apple-system"/>
              </a:rPr>
              <a:t>Prestamo</a:t>
            </a:r>
            <a:r>
              <a:rPr lang="es-CL" sz="1400" b="0" i="0" dirty="0">
                <a:effectLst/>
                <a:latin typeface="-apple-system"/>
              </a:rPr>
              <a:t>: </a:t>
            </a:r>
            <a:r>
              <a:rPr lang="es-CL" sz="1400" b="0" i="0">
                <a:effectLst/>
                <a:latin typeface="-apple-system"/>
              </a:rPr>
              <a:t>fechaInicio</a:t>
            </a:r>
            <a:r>
              <a:rPr lang="es-CL" sz="1400" b="0" i="0" dirty="0">
                <a:effectLst/>
                <a:latin typeface="-apple-system"/>
              </a:rPr>
              <a:t>, </a:t>
            </a:r>
            <a:r>
              <a:rPr lang="es-CL" sz="1400" b="0" i="0">
                <a:effectLst/>
                <a:latin typeface="-apple-system"/>
              </a:rPr>
              <a:t>fechaVencimiento</a:t>
            </a:r>
            <a:r>
              <a:rPr lang="es-CL" sz="1400" b="0" i="0" dirty="0">
                <a:effectLst/>
                <a:latin typeface="-apple-system"/>
              </a:rPr>
              <a:t>, devuelto</a:t>
            </a:r>
          </a:p>
          <a:p>
            <a:pPr marL="0" indent="0">
              <a:buNone/>
            </a:pPr>
            <a:r>
              <a:rPr lang="es-ES" sz="1400" b="1" i="0" dirty="0">
                <a:effectLst/>
                <a:latin typeface="-apple-system"/>
              </a:rPr>
              <a:t>Parte A: Crear en Draw.io (15 min)</a:t>
            </a:r>
          </a:p>
          <a:p>
            <a:pPr>
              <a:buFont typeface="+mj-lt"/>
              <a:buAutoNum type="arabicPeriod"/>
            </a:pPr>
            <a:r>
              <a:rPr lang="es-ES" sz="1400" b="1" i="0" dirty="0">
                <a:effectLst/>
                <a:latin typeface="-apple-system"/>
              </a:rPr>
              <a:t>Ir a app.diagrams.net</a:t>
            </a:r>
            <a:endParaRPr lang="es-ES" sz="1400" b="0" i="0" dirty="0"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s-ES" sz="1400" b="1" i="0" dirty="0">
                <a:effectLst/>
                <a:latin typeface="-apple-system"/>
              </a:rPr>
              <a:t>Crear nuevo diagrama UML &gt; Class </a:t>
            </a:r>
            <a:r>
              <a:rPr lang="es-ES" sz="1400" b="1" i="0">
                <a:effectLst/>
                <a:latin typeface="-apple-system"/>
              </a:rPr>
              <a:t>Diagram</a:t>
            </a:r>
            <a:endParaRPr lang="es-ES" sz="1400" b="0" i="0" dirty="0"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s-ES" sz="1400" b="1" i="0" dirty="0">
                <a:effectLst/>
                <a:latin typeface="-apple-system"/>
              </a:rPr>
              <a:t>Agregar las 3 clases</a:t>
            </a:r>
            <a:r>
              <a:rPr lang="es-ES" sz="1400" b="0" i="0" dirty="0">
                <a:effectLst/>
                <a:latin typeface="-apple-system"/>
              </a:rPr>
              <a:t> con sus atributos</a:t>
            </a:r>
          </a:p>
          <a:p>
            <a:pPr>
              <a:buFont typeface="+mj-lt"/>
              <a:buAutoNum type="arabicPeriod"/>
            </a:pPr>
            <a:r>
              <a:rPr lang="es-ES" sz="1400" b="1" i="0" dirty="0">
                <a:effectLst/>
                <a:latin typeface="-apple-system"/>
              </a:rPr>
              <a:t>Conectar con las relaciones</a:t>
            </a:r>
            <a:r>
              <a:rPr lang="es-ES" sz="1400" b="0" i="0" dirty="0">
                <a:effectLst/>
                <a:latin typeface="-apple-system"/>
              </a:rPr>
              <a:t> apropiadas</a:t>
            </a:r>
          </a:p>
          <a:p>
            <a:pPr marL="0" indent="0">
              <a:buNone/>
            </a:pPr>
            <a:r>
              <a:rPr lang="es-CL" sz="1400" b="1" i="0" dirty="0">
                <a:effectLst/>
                <a:latin typeface="-apple-system"/>
              </a:rPr>
              <a:t>Parte B: Crear en </a:t>
            </a:r>
            <a:r>
              <a:rPr lang="es-CL" sz="1400" b="1" i="0">
                <a:effectLst/>
                <a:latin typeface="-apple-system"/>
              </a:rPr>
              <a:t>Mermaid</a:t>
            </a:r>
            <a:r>
              <a:rPr lang="es-CL" sz="1400" b="1" i="0" dirty="0">
                <a:effectLst/>
                <a:latin typeface="-apple-system"/>
              </a:rPr>
              <a:t> (10 min)</a:t>
            </a:r>
          </a:p>
          <a:p>
            <a:pPr>
              <a:buFont typeface="+mj-lt"/>
              <a:buAutoNum type="arabicPeriod"/>
            </a:pPr>
            <a:endParaRPr lang="es-ES" sz="14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CL" sz="1400" b="0" i="0" dirty="0">
              <a:effectLst/>
              <a:latin typeface="-apple-system"/>
            </a:endParaRPr>
          </a:p>
          <a:p>
            <a:endParaRPr lang="es-CL" sz="1400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5D44FD9-C41D-C6B7-16BF-E8A8F6ED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8" y="0"/>
            <a:ext cx="577713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13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8B64F6-9DB4-B96D-E7AF-1300C99A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ES" sz="3400"/>
              <a:t>Diagramas de Clases UML - Guía Completa 🏛️</a:t>
            </a:r>
            <a:endParaRPr lang="es-CL" sz="3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3AD89-542F-6B35-C122-014F622A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400" b="0" i="0">
                <a:effectLst/>
                <a:latin typeface="-apple-system"/>
              </a:rPr>
              <a:t>Los </a:t>
            </a:r>
            <a:r>
              <a:rPr lang="es-ES" sz="1400" b="1" i="0">
                <a:effectLst/>
                <a:latin typeface="-apple-system"/>
              </a:rPr>
              <a:t>diagramas de clases</a:t>
            </a:r>
            <a:r>
              <a:rPr lang="es-ES" sz="1400" b="0" i="0">
                <a:effectLst/>
                <a:latin typeface="-apple-system"/>
              </a:rPr>
              <a:t> son el </a:t>
            </a:r>
            <a:r>
              <a:rPr lang="es-ES" sz="1400" b="1" i="0">
                <a:effectLst/>
                <a:latin typeface="-apple-system"/>
              </a:rPr>
              <a:t>corazón de UML</a:t>
            </a:r>
            <a:r>
              <a:rPr lang="es-ES" sz="1400" b="0" i="0">
                <a:effectLst/>
                <a:latin typeface="-apple-system"/>
              </a:rPr>
              <a:t> y la herramienta más importante para diseñar sistemas orientados a objetos. Son la base sobre la que se construye todo el análisis y diseño de software.</a:t>
            </a:r>
          </a:p>
          <a:p>
            <a:pPr marL="0" indent="0">
              <a:buNone/>
            </a:pPr>
            <a:r>
              <a:rPr lang="es-ES" sz="1400" b="1" i="0">
                <a:effectLst/>
                <a:latin typeface="-apple-system"/>
              </a:rPr>
              <a:t>🎯 ¿Por Qué Son Tan Importantes?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0" i="0">
                <a:effectLst/>
                <a:latin typeface="-apple-system"/>
              </a:rPr>
              <a:t>📐 </a:t>
            </a:r>
            <a:r>
              <a:rPr lang="es-ES" sz="1400" b="1" i="0">
                <a:effectLst/>
                <a:latin typeface="-apple-system"/>
              </a:rPr>
              <a:t>Planifican la estructura</a:t>
            </a:r>
            <a:r>
              <a:rPr lang="es-ES" sz="1400" b="0" i="0">
                <a:effectLst/>
                <a:latin typeface="-apple-system"/>
              </a:rPr>
              <a:t> antes de escribir una línea de código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0" i="0">
                <a:effectLst/>
                <a:latin typeface="-apple-system"/>
              </a:rPr>
              <a:t>🤝 </a:t>
            </a:r>
            <a:r>
              <a:rPr lang="es-ES" sz="1400" b="1" i="0">
                <a:effectLst/>
                <a:latin typeface="-apple-system"/>
              </a:rPr>
              <a:t>Comunican el diseño</a:t>
            </a:r>
            <a:r>
              <a:rPr lang="es-ES" sz="1400" b="0" i="0">
                <a:effectLst/>
                <a:latin typeface="-apple-system"/>
              </a:rPr>
              <a:t> entre todo el equipo de desarrollo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0" i="0">
                <a:effectLst/>
                <a:latin typeface="-apple-system"/>
              </a:rPr>
              <a:t>🔍 </a:t>
            </a:r>
            <a:r>
              <a:rPr lang="es-ES" sz="1400" b="1" i="0">
                <a:effectLst/>
                <a:latin typeface="-apple-system"/>
              </a:rPr>
              <a:t>Detectan problemas</a:t>
            </a:r>
            <a:r>
              <a:rPr lang="es-ES" sz="1400" b="0" i="0">
                <a:effectLst/>
                <a:latin typeface="-apple-system"/>
              </a:rPr>
              <a:t> de diseño antes de la implementación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0" i="0">
                <a:effectLst/>
                <a:latin typeface="-apple-system"/>
              </a:rPr>
              <a:t>📚 </a:t>
            </a:r>
            <a:r>
              <a:rPr lang="es-ES" sz="1400" b="1" i="0">
                <a:effectLst/>
                <a:latin typeface="-apple-system"/>
              </a:rPr>
              <a:t>Documentan la arquitectura</a:t>
            </a:r>
            <a:r>
              <a:rPr lang="es-ES" sz="1400" b="0" i="0">
                <a:effectLst/>
                <a:latin typeface="-apple-system"/>
              </a:rPr>
              <a:t> de manera visual y clara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400" b="0" i="0">
                <a:effectLst/>
                <a:latin typeface="-apple-system"/>
              </a:rPr>
              <a:t>🔄 </a:t>
            </a:r>
            <a:r>
              <a:rPr lang="es-ES" sz="1400" b="1" i="0">
                <a:effectLst/>
                <a:latin typeface="-apple-system"/>
              </a:rPr>
              <a:t>Facilitan el mantenimiento</a:t>
            </a:r>
            <a:r>
              <a:rPr lang="es-ES" sz="1400" b="0" i="0">
                <a:effectLst/>
                <a:latin typeface="-apple-system"/>
              </a:rPr>
              <a:t> y evolución del sistema</a:t>
            </a:r>
          </a:p>
          <a:p>
            <a:endParaRPr lang="es-CL" sz="140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D4E01A2-F0C7-7501-9E63-3BC3781AD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1443300"/>
            <a:ext cx="5458968" cy="397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05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847308-EAD6-08A0-AD50-0F68B829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s-ES"/>
              <a:t>Anatomía de una Clase en UML 🔬</a:t>
            </a:r>
            <a:endParaRPr lang="es-CL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F10792-CA48-DA7E-746C-A14869C1E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 b="1" i="0">
                <a:effectLst/>
                <a:latin typeface="-apple-system"/>
              </a:rPr>
              <a:t>Estructura Básica de una Clase</a:t>
            </a:r>
          </a:p>
          <a:p>
            <a:r>
              <a:rPr lang="es-ES" sz="2200" b="0" i="0">
                <a:effectLst/>
                <a:latin typeface="-apple-system"/>
              </a:rPr>
              <a:t>Una clase en UML se representa como un </a:t>
            </a:r>
            <a:r>
              <a:rPr lang="es-ES" sz="2200" b="1" i="0">
                <a:effectLst/>
                <a:latin typeface="-apple-system"/>
              </a:rPr>
              <a:t>rectángulo dividido en 3 secciones</a:t>
            </a:r>
            <a:r>
              <a:rPr lang="es-ES" sz="2200" b="0" i="0">
                <a:effectLst/>
                <a:latin typeface="-apple-system"/>
              </a:rPr>
              <a:t>:</a:t>
            </a:r>
          </a:p>
          <a:p>
            <a:endParaRPr lang="es-CL" sz="2200"/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E2EA72FF-79F0-3618-1C1F-0D71CC50C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57" y="2569464"/>
            <a:ext cx="3835486" cy="3678936"/>
          </a:xfrm>
          <a:prstGeom prst="rect">
            <a:avLst/>
          </a:prstGeom>
        </p:spPr>
      </p:pic>
      <p:pic>
        <p:nvPicPr>
          <p:cNvPr id="7" name="Imagen 6" descr="Texto, Carta&#10;&#10;Descripción generada automáticamente">
            <a:extLst>
              <a:ext uri="{FF2B5EF4-FFF2-40B4-BE49-F238E27FC236}">
                <a16:creationId xmlns:a16="http://schemas.microsoft.com/office/drawing/2014/main" id="{C64BD204-A8CC-7726-B0D3-ED9E2C209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57" y="2569464"/>
            <a:ext cx="5193790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88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EB27FC-2029-86DE-CD26-F49487E0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/>
              <a:t>Sección 1: Nombre de la Clase 📝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Texto, Carta&#10;&#10;Descripción generada automáticamente">
            <a:extLst>
              <a:ext uri="{FF2B5EF4-FFF2-40B4-BE49-F238E27FC236}">
                <a16:creationId xmlns:a16="http://schemas.microsoft.com/office/drawing/2014/main" id="{3CA43E6D-B7B4-8879-EB48-2D993CD3C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44" y="2539015"/>
            <a:ext cx="3712886" cy="3605784"/>
          </a:xfrm>
          <a:prstGeom prst="rect">
            <a:avLst/>
          </a:prstGeom>
        </p:spPr>
      </p:pic>
      <p:pic>
        <p:nvPicPr>
          <p:cNvPr id="5" name="Marcador de contenido 4" descr="Diagrama, Texto, Carta&#10;&#10;Descripción generada automáticamente">
            <a:extLst>
              <a:ext uri="{FF2B5EF4-FFF2-40B4-BE49-F238E27FC236}">
                <a16:creationId xmlns:a16="http://schemas.microsoft.com/office/drawing/2014/main" id="{3F0C0AD0-98A4-630B-7D6F-8F3518200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030" y="3127248"/>
            <a:ext cx="7695922" cy="242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2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0CFAC6-0120-5E1B-E9D6-C8E9580F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L" sz="4200"/>
              <a:t>Convenciones de Nomenclatura: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022C1C-9CF4-D78C-05A8-FCC759127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✅ </a:t>
            </a: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PascalCase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: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Usuario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CuentaBancaria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ServicioEmail</a:t>
            </a:r>
            <a:endParaRPr kumimoji="0" lang="es-CL" altLang="es-CL" sz="2200" b="0" i="0" u="none" strike="noStrike" cap="none" normalizeH="0" baseline="0">
              <a:ln>
                <a:noFill/>
              </a:ln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✅ </a:t>
            </a: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Nombres significativos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: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Producto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&gt;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Item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,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Cliente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&gt;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Person</a:t>
            </a:r>
            <a:endParaRPr kumimoji="0" lang="es-CL" altLang="es-CL" sz="2200" b="0" i="0" u="none" strike="noStrike" cap="none" normalizeH="0" baseline="0">
              <a:ln>
                <a:noFill/>
              </a:ln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✅ </a:t>
            </a: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Sustantivos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: Representan "cosas" del dominio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✅ </a:t>
            </a: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Singular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: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Usuario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no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Usuarios</a:t>
            </a:r>
            <a:endParaRPr kumimoji="0" lang="es-CL" altLang="es-CL" sz="2200" b="0" i="0" u="none" strike="noStrike" cap="none" normalizeH="0" baseline="0">
              <a:ln>
                <a:noFill/>
              </a:ln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53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235FAD-58F0-F0A3-14D8-EC925F7C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L" sz="5000"/>
              <a:t>Estereotipos Comunes: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53DF7C-52DA-FD01-851D-21F9642BA4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&lt;&lt;interface&gt;&gt;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- Para interfaces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&lt;&lt;abstract&gt;&gt;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- Para clases abstractas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&lt;&lt;enumeration&gt;&gt;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- Para enums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&lt;&lt;utility&gt;&gt;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- Para clases de utilidad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&lt;&lt;entity&gt;&gt;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- Para entidades de negocio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7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53B6F-FD2E-D573-AFC9-AA5CA141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Tipos de Diagramas UML 📊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A3A815-008A-DCC8-391C-6A493834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UML define </a:t>
            </a:r>
            <a:r>
              <a:rPr lang="en-US" sz="24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 tipos de diagramas</a:t>
            </a:r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organizados en dos categorías principales: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CBAE148-4955-68ED-5010-94BA13E25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296" y="790967"/>
            <a:ext cx="7214616" cy="524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62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9AE201-0F6E-3C6C-0A93-3E60D892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Modificadores de Visibilidad: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87B17AB9-BA7E-99BB-3CB1-F161CDCB9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920062"/>
            <a:ext cx="7214616" cy="29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324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AD98C4-9DF6-4573-565F-68587830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Ejemplos Completos: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1C492BA-EE38-A97F-67A1-42D318CEB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659103"/>
            <a:ext cx="5614416" cy="3572810"/>
          </a:xfrm>
          <a:prstGeom prst="rect">
            <a:avLst/>
          </a:prstGeom>
        </p:spPr>
      </p:pic>
      <p:pic>
        <p:nvPicPr>
          <p:cNvPr id="7" name="Imagen 6" descr="Texto, Carta&#10;&#10;Descripción generada automáticamente">
            <a:extLst>
              <a:ext uri="{FF2B5EF4-FFF2-40B4-BE49-F238E27FC236}">
                <a16:creationId xmlns:a16="http://schemas.microsoft.com/office/drawing/2014/main" id="{7AFEF0EA-9A49-AAF8-B7E9-A420F4356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95571"/>
            <a:ext cx="5614416" cy="28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240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3590F-B3DE-2069-40FD-42E62D38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s-CL" sz="5400"/>
              <a:t>Relaciones entre Clases 🔗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CAAA53-B789-0390-451C-CEB54EE1A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296" y="630936"/>
            <a:ext cx="5379562" cy="39136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ADC46-E7F4-268C-CD4E-E023990A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200"/>
              <a:t>Las relaciones son lo que hace poderosos a los diagramas de clases. Definen cómo interactúan las clases entre sí.</a:t>
            </a:r>
            <a:endParaRPr lang="es-CL" sz="2200"/>
          </a:p>
        </p:txBody>
      </p:sp>
    </p:spTree>
    <p:extLst>
      <p:ext uri="{BB962C8B-B14F-4D97-AF65-F5344CB8AC3E}">
        <p14:creationId xmlns:p14="http://schemas.microsoft.com/office/powerpoint/2010/main" val="2727864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329DC3-D185-BF6B-CB60-DF35FEB0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s-CL" sz="4800"/>
              <a:t>1. Asociación (Association) ↔️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83253-9D40-2A78-4763-0ED6ECDC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s-ES" sz="2200" b="1" i="0">
                <a:effectLst/>
                <a:latin typeface="-apple-system"/>
              </a:rPr>
              <a:t>Definición:</a:t>
            </a:r>
            <a:r>
              <a:rPr lang="es-ES" sz="2200" b="0" i="0">
                <a:effectLst/>
                <a:latin typeface="-apple-system"/>
              </a:rPr>
              <a:t> Relación básica entre dos clases que indica que </a:t>
            </a:r>
            <a:r>
              <a:rPr lang="es-ES" sz="2200" b="1" i="0">
                <a:effectLst/>
                <a:latin typeface="-apple-system"/>
              </a:rPr>
              <a:t>existe algún tipo de conexión</a:t>
            </a:r>
            <a:r>
              <a:rPr lang="es-ES" sz="2200" b="0" i="0">
                <a:effectLst/>
                <a:latin typeface="-apple-system"/>
              </a:rPr>
              <a:t>.</a:t>
            </a:r>
            <a:endParaRPr lang="es-CL" sz="2200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9EDD9D5-E9BA-DB1A-54CB-963F5D556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5" y="2569464"/>
            <a:ext cx="4285610" cy="3678936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852B7A5-3149-1204-2BF8-773617D86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2" y="2569464"/>
            <a:ext cx="5461119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417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329DC3-D185-BF6B-CB60-DF35FEB0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s-CL" sz="4800"/>
              <a:t>1. Asociación (Association) ↔️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E83253-9D40-2A78-4763-0ED6ECDC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s-ES" sz="2000" b="1" i="0" dirty="0">
                <a:effectLst/>
                <a:latin typeface="-apple-system"/>
              </a:rPr>
              <a:t>Características: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-apple-system"/>
              </a:rPr>
              <a:t>✅ </a:t>
            </a:r>
            <a:r>
              <a:rPr lang="es-ES" sz="2000" b="1" i="0" dirty="0">
                <a:effectLst/>
                <a:latin typeface="-apple-system"/>
              </a:rPr>
              <a:t>Independencia</a:t>
            </a:r>
            <a:r>
              <a:rPr lang="es-ES" sz="2000" b="0" i="0" dirty="0">
                <a:effectLst/>
                <a:latin typeface="-apple-system"/>
              </a:rPr>
              <a:t>: Los objetos pueden existir por separado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-apple-system"/>
              </a:rPr>
              <a:t>✅ </a:t>
            </a:r>
            <a:r>
              <a:rPr lang="es-ES" sz="2000" b="1" i="0" dirty="0">
                <a:effectLst/>
                <a:latin typeface="-apple-system"/>
              </a:rPr>
              <a:t>Bidireccional</a:t>
            </a:r>
            <a:r>
              <a:rPr lang="es-ES" sz="2000" b="0" i="0" dirty="0">
                <a:effectLst/>
                <a:latin typeface="-apple-system"/>
              </a:rPr>
              <a:t>: Ambas clases se "conocen"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0" i="0" dirty="0">
                <a:effectLst/>
                <a:latin typeface="-apple-system"/>
              </a:rPr>
              <a:t>✅ </a:t>
            </a:r>
            <a:r>
              <a:rPr lang="es-ES" sz="2000" b="1" i="0" dirty="0">
                <a:effectLst/>
                <a:latin typeface="-apple-system"/>
              </a:rPr>
              <a:t>Temporal</a:t>
            </a:r>
            <a:r>
              <a:rPr lang="es-ES" sz="2000" b="0" i="0" dirty="0">
                <a:effectLst/>
                <a:latin typeface="-apple-system"/>
              </a:rPr>
              <a:t>: La relación puede cambiar en el tiempo</a:t>
            </a:r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9EDD9D5-E9BA-DB1A-54CB-963F5D556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5" y="2569464"/>
            <a:ext cx="4285610" cy="3678936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4852B7A5-3149-1204-2BF8-773617D86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92" y="2569464"/>
            <a:ext cx="5461119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A19637-71CF-183A-A9AE-BDB0B2A1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s-CL" sz="4800"/>
              <a:t>2. Agregación (Aggregation) ◇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D1C97-E6F9-AD4A-C933-07DE6458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s-ES" sz="2200" b="1" i="0">
                <a:effectLst/>
                <a:latin typeface="-apple-system"/>
              </a:rPr>
              <a:t>Definición:</a:t>
            </a:r>
            <a:r>
              <a:rPr lang="es-ES" sz="2200" b="0" i="0">
                <a:effectLst/>
                <a:latin typeface="-apple-system"/>
              </a:rPr>
              <a:t> Relación "</a:t>
            </a:r>
            <a:r>
              <a:rPr lang="es-ES" sz="2200" b="1" i="0">
                <a:effectLst/>
                <a:latin typeface="-apple-system"/>
              </a:rPr>
              <a:t>tiene-un</a:t>
            </a:r>
            <a:r>
              <a:rPr lang="es-ES" sz="2200" b="0" i="0">
                <a:effectLst/>
                <a:latin typeface="-apple-system"/>
              </a:rPr>
              <a:t>" donde una clase es </a:t>
            </a:r>
            <a:r>
              <a:rPr lang="es-ES" sz="2200" b="1" i="0">
                <a:effectLst/>
                <a:latin typeface="-apple-system"/>
              </a:rPr>
              <a:t>parte</a:t>
            </a:r>
            <a:r>
              <a:rPr lang="es-ES" sz="2200" b="0" i="0">
                <a:effectLst/>
                <a:latin typeface="-apple-system"/>
              </a:rPr>
              <a:t> de otra, pero pueden existir independientemente.</a:t>
            </a:r>
            <a:endParaRPr lang="es-CL" sz="2200"/>
          </a:p>
        </p:txBody>
      </p:sp>
      <p:pic>
        <p:nvPicPr>
          <p:cNvPr id="5" name="Imagen 4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A4005346-64F8-7E3F-1D81-55704568F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7" y="2569464"/>
            <a:ext cx="3882885" cy="3678936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F007639B-FE33-378A-2C70-633B9AF7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54" y="2569464"/>
            <a:ext cx="5364196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55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A19637-71CF-183A-A9AE-BDB0B2A1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s-CL" sz="4800"/>
              <a:t>2. Agregación (Aggregation) ◇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7D1C97-E6F9-AD4A-C933-07DE6458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900" b="1" i="0" dirty="0">
                <a:effectLst/>
                <a:latin typeface="-apple-system"/>
              </a:rPr>
              <a:t>Características: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900" b="0" i="0" dirty="0">
                <a:effectLst/>
                <a:latin typeface="-apple-system"/>
              </a:rPr>
              <a:t>◇ </a:t>
            </a:r>
            <a:r>
              <a:rPr lang="es-ES" sz="1900" b="1" i="0" dirty="0">
                <a:effectLst/>
                <a:latin typeface="-apple-system"/>
              </a:rPr>
              <a:t>Relación "tiene-un" débil</a:t>
            </a:r>
            <a:endParaRPr lang="es-ES" sz="19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900" b="0" i="0" dirty="0">
                <a:effectLst/>
                <a:latin typeface="-apple-system"/>
              </a:rPr>
              <a:t>◇ </a:t>
            </a:r>
            <a:r>
              <a:rPr lang="es-ES" sz="1900" b="1" i="0" dirty="0">
                <a:effectLst/>
                <a:latin typeface="-apple-system"/>
              </a:rPr>
              <a:t>Independencia</a:t>
            </a:r>
            <a:r>
              <a:rPr lang="es-ES" sz="1900" b="0" i="0" dirty="0">
                <a:effectLst/>
                <a:latin typeface="-apple-system"/>
              </a:rPr>
              <a:t>: Las partes pueden existir sin el todo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900" b="0" i="0" dirty="0">
                <a:effectLst/>
                <a:latin typeface="-apple-system"/>
              </a:rPr>
              <a:t>◇ </a:t>
            </a:r>
            <a:r>
              <a:rPr lang="es-ES" sz="1900" b="1" i="0" dirty="0">
                <a:effectLst/>
                <a:latin typeface="-apple-system"/>
              </a:rPr>
              <a:t>Compartible</a:t>
            </a:r>
            <a:r>
              <a:rPr lang="es-ES" sz="1900" b="0" i="0" dirty="0">
                <a:effectLst/>
                <a:latin typeface="-apple-system"/>
              </a:rPr>
              <a:t>: Una parte puede pertenecer a múltiples todos</a:t>
            </a:r>
          </a:p>
        </p:txBody>
      </p:sp>
      <p:pic>
        <p:nvPicPr>
          <p:cNvPr id="5" name="Imagen 4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A4005346-64F8-7E3F-1D81-55704568F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7" y="2569464"/>
            <a:ext cx="3882885" cy="3678936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F007639B-FE33-378A-2C70-633B9AF76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54" y="2569464"/>
            <a:ext cx="5364196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104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DFDCFC-99D7-C350-722A-33945D89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s-CL" dirty="0"/>
              <a:t>3. Composición (</a:t>
            </a:r>
            <a:r>
              <a:rPr lang="es-CL"/>
              <a:t>Composition</a:t>
            </a:r>
            <a:r>
              <a:rPr lang="es-CL" dirty="0"/>
              <a:t>) ♦️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E305C-F4DB-39D2-B64F-127FDFC1B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s-ES" sz="2200" b="1" i="0">
                <a:effectLst/>
                <a:latin typeface="-apple-system"/>
              </a:rPr>
              <a:t>Definición:</a:t>
            </a:r>
            <a:r>
              <a:rPr lang="es-ES" sz="2200" b="0" i="0">
                <a:effectLst/>
                <a:latin typeface="-apple-system"/>
              </a:rPr>
              <a:t> Relación "</a:t>
            </a:r>
            <a:r>
              <a:rPr lang="es-ES" sz="2200" b="1" i="0">
                <a:effectLst/>
                <a:latin typeface="-apple-system"/>
              </a:rPr>
              <a:t>es-parte-de</a:t>
            </a:r>
            <a:r>
              <a:rPr lang="es-ES" sz="2200" b="0" i="0">
                <a:effectLst/>
                <a:latin typeface="-apple-system"/>
              </a:rPr>
              <a:t>" muy fuerte donde las partes </a:t>
            </a:r>
            <a:r>
              <a:rPr lang="es-ES" sz="2200" b="1" i="0">
                <a:effectLst/>
                <a:latin typeface="-apple-system"/>
              </a:rPr>
              <a:t>NO pueden existir</a:t>
            </a:r>
            <a:r>
              <a:rPr lang="es-ES" sz="2200" b="0" i="0">
                <a:effectLst/>
                <a:latin typeface="-apple-system"/>
              </a:rPr>
              <a:t> sin el todo.</a:t>
            </a:r>
            <a:endParaRPr lang="es-CL" sz="220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AAA7D43-A12E-9ACB-86D2-8D842696C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73" y="2386584"/>
            <a:ext cx="3130187" cy="4471416"/>
          </a:xfrm>
          <a:prstGeom prst="rect">
            <a:avLst/>
          </a:prstGeom>
        </p:spPr>
      </p:pic>
      <p:pic>
        <p:nvPicPr>
          <p:cNvPr id="7" name="Imagen 6" descr="Texto, Carta&#10;&#10;Descripción generada automáticamente">
            <a:extLst>
              <a:ext uri="{FF2B5EF4-FFF2-40B4-BE49-F238E27FC236}">
                <a16:creationId xmlns:a16="http://schemas.microsoft.com/office/drawing/2014/main" id="{196ED4BF-2099-F3C2-8935-D17F221ED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075" y="2569464"/>
            <a:ext cx="4770954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64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DFDCFC-99D7-C350-722A-33945D89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s-CL" dirty="0"/>
              <a:t>3. Composición (</a:t>
            </a:r>
            <a:r>
              <a:rPr lang="es-CL"/>
              <a:t>Composition</a:t>
            </a:r>
            <a:r>
              <a:rPr lang="es-CL" dirty="0"/>
              <a:t>) ♦️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E305C-F4DB-39D2-B64F-127FDFC1B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 b="1" i="0" dirty="0">
                <a:effectLst/>
                <a:latin typeface="-apple-system"/>
              </a:rPr>
              <a:t>Características: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b="0" i="0" dirty="0">
                <a:effectLst/>
                <a:latin typeface="-apple-system"/>
              </a:rPr>
              <a:t>♦️ </a:t>
            </a:r>
            <a:r>
              <a:rPr lang="es-ES" sz="1700" b="1" i="0" dirty="0">
                <a:effectLst/>
                <a:latin typeface="-apple-system"/>
              </a:rPr>
              <a:t>Relación "es-parte-de" fuerte</a:t>
            </a:r>
            <a:endParaRPr lang="es-ES" sz="17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700" b="0" i="0" dirty="0">
                <a:effectLst/>
                <a:latin typeface="-apple-system"/>
              </a:rPr>
              <a:t>♦️ </a:t>
            </a:r>
            <a:r>
              <a:rPr lang="es-ES" sz="1700" b="1" i="0" dirty="0">
                <a:effectLst/>
                <a:latin typeface="-apple-system"/>
              </a:rPr>
              <a:t>Dependencia total</a:t>
            </a:r>
            <a:r>
              <a:rPr lang="es-ES" sz="1700" b="0" i="0" dirty="0">
                <a:effectLst/>
                <a:latin typeface="-apple-system"/>
              </a:rPr>
              <a:t>: Las partes mueren con el todo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b="0" i="0" dirty="0">
                <a:effectLst/>
                <a:latin typeface="-apple-system"/>
              </a:rPr>
              <a:t>♦️ </a:t>
            </a:r>
            <a:r>
              <a:rPr lang="es-ES" sz="1700" b="1" i="0" dirty="0">
                <a:effectLst/>
                <a:latin typeface="-apple-system"/>
              </a:rPr>
              <a:t>No compartible</a:t>
            </a:r>
            <a:r>
              <a:rPr lang="es-ES" sz="1700" b="0" i="0" dirty="0">
                <a:effectLst/>
                <a:latin typeface="-apple-system"/>
              </a:rPr>
              <a:t>: Una parte pertenece a UN solo todo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b="0" i="0" dirty="0">
                <a:effectLst/>
                <a:latin typeface="-apple-system"/>
              </a:rPr>
              <a:t>♦️ </a:t>
            </a:r>
            <a:r>
              <a:rPr lang="es-ES" sz="1700" b="1" i="0" dirty="0">
                <a:effectLst/>
                <a:latin typeface="-apple-system"/>
              </a:rPr>
              <a:t>Creación/Destrucción</a:t>
            </a:r>
            <a:r>
              <a:rPr lang="es-ES" sz="1700" b="0" i="0" dirty="0">
                <a:effectLst/>
                <a:latin typeface="-apple-system"/>
              </a:rPr>
              <a:t>: El todo crea y destruye las partes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AAA7D43-A12E-9ACB-86D2-8D842696C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324" y="2569464"/>
            <a:ext cx="2182152" cy="3678936"/>
          </a:xfrm>
          <a:prstGeom prst="rect">
            <a:avLst/>
          </a:prstGeom>
        </p:spPr>
      </p:pic>
      <p:pic>
        <p:nvPicPr>
          <p:cNvPr id="7" name="Imagen 6" descr="Texto, Carta&#10;&#10;Descripción generada automáticamente">
            <a:extLst>
              <a:ext uri="{FF2B5EF4-FFF2-40B4-BE49-F238E27FC236}">
                <a16:creationId xmlns:a16="http://schemas.microsoft.com/office/drawing/2014/main" id="{196ED4BF-2099-F3C2-8935-D17F221ED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075" y="2569464"/>
            <a:ext cx="4770954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130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C21C92-89D6-E080-A473-B8263925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s-CL" sz="4800" dirty="0"/>
              <a:t>4. Herencia (</a:t>
            </a:r>
            <a:r>
              <a:rPr lang="es-CL" sz="4800" dirty="0" err="1"/>
              <a:t>Inheritance</a:t>
            </a:r>
            <a:r>
              <a:rPr lang="es-CL" sz="4800" dirty="0"/>
              <a:t>) ▷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B02E-C86A-55BC-5F5B-4368789A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s-ES" sz="2200" b="1" i="0">
                <a:effectLst/>
                <a:latin typeface="-apple-system"/>
              </a:rPr>
              <a:t>Definición:</a:t>
            </a:r>
            <a:r>
              <a:rPr lang="es-ES" sz="2200" b="0" i="0">
                <a:effectLst/>
                <a:latin typeface="-apple-system"/>
              </a:rPr>
              <a:t> Relación "</a:t>
            </a:r>
            <a:r>
              <a:rPr lang="es-ES" sz="2200" b="1" i="0">
                <a:effectLst/>
                <a:latin typeface="-apple-system"/>
              </a:rPr>
              <a:t>es-un-tipo-de</a:t>
            </a:r>
            <a:r>
              <a:rPr lang="es-ES" sz="2200" b="0" i="0">
                <a:effectLst/>
                <a:latin typeface="-apple-system"/>
              </a:rPr>
              <a:t>" donde una clase hija hereda características de la clase padre.</a:t>
            </a:r>
            <a:endParaRPr lang="es-CL" sz="2200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D4D58D7-0516-ED42-380A-1652A8CEA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99132"/>
            <a:ext cx="5767166" cy="4628964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C0C8C82-AF57-380E-6AD5-C875A8E06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66" y="2199132"/>
            <a:ext cx="6348632" cy="46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2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52BBCA-3380-F3C8-60BE-828532F9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Diagramas Estructurales (¿Cómo está organizado?)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CFB069-DC17-353C-068B-BBC7C7E2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Muestran la </a:t>
            </a:r>
            <a:r>
              <a:rPr lang="en-US" sz="24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estructura estática</a:t>
            </a:r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 sistema: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36D9F17-2628-48B5-237F-C20F79D17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09806"/>
            <a:ext cx="11548872" cy="32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390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C21C92-89D6-E080-A473-B8263925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s-CL" sz="4800" dirty="0"/>
              <a:t>4. Herencia (</a:t>
            </a:r>
            <a:r>
              <a:rPr lang="es-CL" sz="4800" dirty="0" err="1"/>
              <a:t>Inheritance</a:t>
            </a:r>
            <a:r>
              <a:rPr lang="es-CL" sz="4800" dirty="0"/>
              <a:t>) ▷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FB02E-C86A-55BC-5F5B-4368789A8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 lnSpcReduction="10000"/>
          </a:bodyPr>
          <a:lstStyle/>
          <a:p>
            <a:r>
              <a:rPr lang="es-ES" sz="1700" b="1" i="0" dirty="0">
                <a:effectLst/>
                <a:latin typeface="-apple-system"/>
              </a:rPr>
              <a:t>Características: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b="0" i="0" dirty="0">
                <a:effectLst/>
                <a:latin typeface="-apple-system"/>
              </a:rPr>
              <a:t>▷ </a:t>
            </a:r>
            <a:r>
              <a:rPr lang="es-ES" sz="1700" b="1" i="0" dirty="0">
                <a:effectLst/>
                <a:latin typeface="-apple-system"/>
              </a:rPr>
              <a:t>Relación "es-un-tipo-de"</a:t>
            </a:r>
            <a:endParaRPr lang="es-ES" sz="17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700" b="0" i="0" dirty="0">
                <a:effectLst/>
                <a:latin typeface="-apple-system"/>
              </a:rPr>
              <a:t>▷ </a:t>
            </a:r>
            <a:r>
              <a:rPr lang="es-ES" sz="1700" b="1" i="0" dirty="0">
                <a:effectLst/>
                <a:latin typeface="-apple-system"/>
              </a:rPr>
              <a:t>Herencia</a:t>
            </a:r>
            <a:r>
              <a:rPr lang="es-ES" sz="1700" b="0" i="0" dirty="0">
                <a:effectLst/>
                <a:latin typeface="-apple-system"/>
              </a:rPr>
              <a:t>: La hija obtiene todo lo público/protegido del padre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b="0" i="0" dirty="0">
                <a:effectLst/>
                <a:latin typeface="-apple-system"/>
              </a:rPr>
              <a:t>▷ </a:t>
            </a:r>
            <a:r>
              <a:rPr lang="es-ES" sz="1700" b="1" i="0" dirty="0">
                <a:effectLst/>
                <a:latin typeface="-apple-system"/>
              </a:rPr>
              <a:t>Polimorfismo</a:t>
            </a:r>
            <a:r>
              <a:rPr lang="es-ES" sz="1700" b="0" i="0" dirty="0">
                <a:effectLst/>
                <a:latin typeface="-apple-system"/>
              </a:rPr>
              <a:t>: Puedes usar la hija donde se espera el padre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700" b="0" i="0" dirty="0">
                <a:effectLst/>
                <a:latin typeface="-apple-system"/>
              </a:rPr>
              <a:t>▷ </a:t>
            </a:r>
            <a:r>
              <a:rPr lang="es-ES" sz="1700" b="1" i="0" dirty="0">
                <a:effectLst/>
                <a:latin typeface="-apple-system"/>
              </a:rPr>
              <a:t>Especialización</a:t>
            </a:r>
            <a:r>
              <a:rPr lang="es-ES" sz="1700" b="0" i="0" dirty="0">
                <a:effectLst/>
                <a:latin typeface="-apple-system"/>
              </a:rPr>
              <a:t>: La hija agrega o modifica comportamiento</a:t>
            </a:r>
          </a:p>
        </p:txBody>
      </p:sp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AC34BEC-7772-9A36-4A6A-566D3DF7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86584"/>
            <a:ext cx="5767166" cy="4441512"/>
          </a:xfrm>
          <a:prstGeom prst="rect">
            <a:avLst/>
          </a:prstGeom>
        </p:spPr>
      </p:pic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8EA591FC-F314-B081-CFAA-DAC52C02E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166" y="2386584"/>
            <a:ext cx="6348632" cy="444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776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289085-253E-3658-C523-2D6092F9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s-CL" sz="2600"/>
              <a:t>5. Realización/Implementación (Realization) ▷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1B7FF-2DA8-F1B8-1904-C5478084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s-ES" sz="2200" b="1" i="0">
                <a:effectLst/>
                <a:latin typeface="-apple-system"/>
              </a:rPr>
              <a:t>Definición:</a:t>
            </a:r>
            <a:r>
              <a:rPr lang="es-ES" sz="2200" b="0" i="0">
                <a:effectLst/>
                <a:latin typeface="-apple-system"/>
              </a:rPr>
              <a:t> Una clase </a:t>
            </a:r>
            <a:r>
              <a:rPr lang="es-ES" sz="2200" b="1" i="0">
                <a:effectLst/>
                <a:latin typeface="-apple-system"/>
              </a:rPr>
              <a:t>implementa</a:t>
            </a:r>
            <a:r>
              <a:rPr lang="es-ES" sz="2200" b="0" i="0">
                <a:effectLst/>
                <a:latin typeface="-apple-system"/>
              </a:rPr>
              <a:t> una interfaz o contrato.</a:t>
            </a:r>
            <a:endParaRPr lang="es-CL" sz="2200"/>
          </a:p>
        </p:txBody>
      </p:sp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63390E65-5E39-0E7C-33CE-D2751990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6" y="2199132"/>
            <a:ext cx="4729879" cy="4618892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EAFE152-963D-15D3-2740-A75162748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19" y="2569464"/>
            <a:ext cx="4787466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249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89085-253E-3658-C523-2D6092F9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s-CL" sz="2600"/>
              <a:t>5. Realización/Implementación (Realization) ▷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B1B7FF-2DA8-F1B8-1904-C5478084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s-ES" sz="2200" b="1" i="0">
                <a:effectLst/>
                <a:latin typeface="-apple-system"/>
              </a:rPr>
              <a:t>Definición:</a:t>
            </a:r>
            <a:r>
              <a:rPr lang="es-ES" sz="2200" b="0" i="0">
                <a:effectLst/>
                <a:latin typeface="-apple-system"/>
              </a:rPr>
              <a:t> Una clase </a:t>
            </a:r>
            <a:r>
              <a:rPr lang="es-ES" sz="2200" b="1" i="0">
                <a:effectLst/>
                <a:latin typeface="-apple-system"/>
              </a:rPr>
              <a:t>implementa</a:t>
            </a:r>
            <a:r>
              <a:rPr lang="es-ES" sz="2200" b="0" i="0">
                <a:effectLst/>
                <a:latin typeface="-apple-system"/>
              </a:rPr>
              <a:t> una interfaz o contrato.</a:t>
            </a:r>
            <a:endParaRPr lang="es-CL" sz="2200"/>
          </a:p>
        </p:txBody>
      </p:sp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63390E65-5E39-0E7C-33CE-D2751990F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6" y="2199132"/>
            <a:ext cx="4729879" cy="4618892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EAFE152-963D-15D3-2740-A75162748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19" y="2569464"/>
            <a:ext cx="4787466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35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CE1F4C-0719-CD56-743A-15369216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Multiplicidad y Navegabilidad 🧭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D9537F-B785-3587-FD84-9B480B2E0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296" y="790967"/>
            <a:ext cx="7214616" cy="524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521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B05DA9-9514-4DD8-0889-A0206148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Multiplicidad (Cardinality)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1089F-5992-94A3-1670-FA8C3464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cuántos objetos</a:t>
            </a:r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pueden participar en la relación: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E028CA54-666D-2758-4262-C7E01DE63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85740"/>
            <a:ext cx="7214616" cy="365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671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BF1AA4-26D8-4953-B5E9-9A6054A2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Navegabilidad (Navigability)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EDA17-0364-517A-D6D6-9D712D95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la dirección</a:t>
            </a:r>
            <a:r>
              <a:rPr lang="en-US" sz="16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 la relación:</a:t>
            </a:r>
            <a:endParaRPr lang="en-US"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384B500-EEB8-086E-6D9D-92BFF3D98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03" y="2354239"/>
            <a:ext cx="10321794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904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BF1AA4-26D8-4953-B5E9-9A6054A2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Navegabilidad (Navigability)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EDA17-0364-517A-D6D6-9D712D95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87" y="4121253"/>
            <a:ext cx="3125337" cy="11368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la dirección</a:t>
            </a:r>
            <a:r>
              <a:rPr lang="en-US" sz="18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 la relación:</a:t>
            </a:r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Imagen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55C721E-2C97-7804-A014-BFD8F740D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660118"/>
            <a:ext cx="5708649" cy="550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056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5B19C4-E95F-D399-146E-628F9DE0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L" sz="4200" dirty="0"/>
              <a:t>Tipos de Navegabilidad: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0A11C-9E8F-5B9E-DAEF-55EDEABCC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A → B</a:t>
            </a:r>
            <a:r>
              <a:rPr lang="es-ES" sz="2200" b="0" i="0" dirty="0">
                <a:effectLst/>
                <a:latin typeface="-apple-system"/>
              </a:rPr>
              <a:t>: Solo A conoce a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A ← B</a:t>
            </a:r>
            <a:r>
              <a:rPr lang="es-ES" sz="2200" b="0" i="0" dirty="0">
                <a:effectLst/>
                <a:latin typeface="-apple-system"/>
              </a:rPr>
              <a:t>: Solo B conoce a </a:t>
            </a:r>
            <a:r>
              <a:rPr lang="es-ES" sz="2200" b="0" i="0" dirty="0" err="1">
                <a:effectLst/>
                <a:latin typeface="-apple-system"/>
              </a:rPr>
              <a:t>A</a:t>
            </a:r>
            <a:endParaRPr lang="es-ES" sz="22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A ↔ B</a:t>
            </a:r>
            <a:r>
              <a:rPr lang="es-ES" sz="2200" b="0" i="0" dirty="0">
                <a:effectLst/>
                <a:latin typeface="-apple-system"/>
              </a:rPr>
              <a:t>: Ambos se conocen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A — B</a:t>
            </a:r>
            <a:r>
              <a:rPr lang="es-ES" sz="2200" b="0" i="0" dirty="0">
                <a:effectLst/>
                <a:latin typeface="-apple-system"/>
              </a:rPr>
              <a:t>: Navegabilidad no especificada</a:t>
            </a:r>
          </a:p>
          <a:p>
            <a:br>
              <a:rPr lang="es-ES" sz="2200" dirty="0"/>
            </a:b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6101358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CF561F-05E1-ED17-D8A0-3E0C0A5D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Tips Profesionales para Diagramas de Clases 💡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CEA598-A3DA-7966-C497-139B71808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296" y="790967"/>
            <a:ext cx="7214616" cy="524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685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7A24BD-63EB-DB08-66A9-53B80D6B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s-CL" sz="5400" dirty="0"/>
              <a:t>1. Metodología de Diseño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9D0D81-913C-A1C6-2D97-41F03420F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700" b="1" i="0" dirty="0">
                <a:effectLst/>
                <a:latin typeface="-apple-system"/>
              </a:rPr>
              <a:t>Proceso Recomendado:</a:t>
            </a:r>
          </a:p>
          <a:p>
            <a:pPr>
              <a:buFont typeface="+mj-lt"/>
              <a:buAutoNum type="arabicPeriod"/>
            </a:pPr>
            <a:r>
              <a:rPr lang="es-CL" sz="1700" b="1" i="0" dirty="0">
                <a:effectLst/>
                <a:latin typeface="-apple-system"/>
              </a:rPr>
              <a:t>📋 Identificar sustantivos</a:t>
            </a:r>
            <a:r>
              <a:rPr lang="es-CL" sz="1700" b="0" i="0" dirty="0">
                <a:effectLst/>
                <a:latin typeface="-apple-system"/>
              </a:rPr>
              <a:t> → Candidatos a clases</a:t>
            </a:r>
          </a:p>
          <a:p>
            <a:pPr>
              <a:buFont typeface="+mj-lt"/>
              <a:buAutoNum type="arabicPeriod"/>
            </a:pPr>
            <a:r>
              <a:rPr lang="es-CL" sz="1700" b="1" i="0" dirty="0">
                <a:effectLst/>
                <a:latin typeface="-apple-system"/>
              </a:rPr>
              <a:t>🔍 Identificar verbos</a:t>
            </a:r>
            <a:r>
              <a:rPr lang="es-CL" sz="1700" b="0" i="0" dirty="0">
                <a:effectLst/>
                <a:latin typeface="-apple-system"/>
              </a:rPr>
              <a:t> → Candidatos a métodos/relaciones</a:t>
            </a:r>
          </a:p>
          <a:p>
            <a:pPr>
              <a:buFont typeface="+mj-lt"/>
              <a:buAutoNum type="arabicPeriod"/>
            </a:pPr>
            <a:r>
              <a:rPr lang="es-CL" sz="1700" b="1" i="0" dirty="0">
                <a:effectLst/>
                <a:latin typeface="-apple-system"/>
              </a:rPr>
              <a:t>🏗️ Organizar jerarquías</a:t>
            </a:r>
            <a:r>
              <a:rPr lang="es-CL" sz="1700" b="0" i="0" dirty="0">
                <a:effectLst/>
                <a:latin typeface="-apple-system"/>
              </a:rPr>
              <a:t> → Herencia y abstracción</a:t>
            </a:r>
          </a:p>
          <a:p>
            <a:pPr>
              <a:buFont typeface="+mj-lt"/>
              <a:buAutoNum type="arabicPeriod"/>
            </a:pPr>
            <a:r>
              <a:rPr lang="es-CL" sz="1700" b="1" i="0" dirty="0">
                <a:effectLst/>
                <a:latin typeface="-apple-system"/>
              </a:rPr>
              <a:t>🔗 Definir relaciones</a:t>
            </a:r>
            <a:r>
              <a:rPr lang="es-CL" sz="1700" b="0" i="0" dirty="0">
                <a:effectLst/>
                <a:latin typeface="-apple-system"/>
              </a:rPr>
              <a:t> → Asociaciones, composiciones</a:t>
            </a:r>
          </a:p>
          <a:p>
            <a:pPr>
              <a:buFont typeface="+mj-lt"/>
              <a:buAutoNum type="arabicPeriod"/>
            </a:pPr>
            <a:r>
              <a:rPr lang="es-CL" sz="1700" b="1" i="0" dirty="0">
                <a:effectLst/>
                <a:latin typeface="-apple-system"/>
              </a:rPr>
              <a:t>⚖️ Refinar y simplificar</a:t>
            </a:r>
            <a:r>
              <a:rPr lang="es-CL" sz="1700" b="0" i="0" dirty="0">
                <a:effectLst/>
                <a:latin typeface="-apple-system"/>
              </a:rPr>
              <a:t> → Eliminar redundancias</a:t>
            </a:r>
          </a:p>
          <a:p>
            <a:endParaRPr lang="es-CL" sz="1700" dirty="0"/>
          </a:p>
        </p:txBody>
      </p:sp>
      <p:pic>
        <p:nvPicPr>
          <p:cNvPr id="5" name="Picture 4" descr="Imágenes de papel artesanal de múltiples colores">
            <a:extLst>
              <a:ext uri="{FF2B5EF4-FFF2-40B4-BE49-F238E27FC236}">
                <a16:creationId xmlns:a16="http://schemas.microsoft.com/office/drawing/2014/main" id="{4DAC2A92-7080-CDF9-8EAD-A70B7B96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42" r="15405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41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52BBCA-3380-F3C8-60BE-828532F94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Comportamentales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(¿</a:t>
            </a: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Cómo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CFB069-DC17-353C-068B-BBC7C7E2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Muestran la </a:t>
            </a:r>
            <a:r>
              <a:rPr lang="en-US" sz="24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dinámica</a:t>
            </a:r>
            <a:r>
              <a:rPr lang="en-US" sz="2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del sistema: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26FE82F-0576-9EAB-A78D-80471CFCE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795371"/>
            <a:ext cx="11548872" cy="32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806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1E6E9-8611-921C-AAE7-7E49BCFE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Principios de Buen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A2A8E-12A6-B5D8-F071-064B0C59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Cohesión Alta:</a:t>
            </a:r>
            <a:b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B9DD2AD-87CE-907C-348D-3A436B400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170708"/>
            <a:ext cx="11548872" cy="25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388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41E6E9-8611-921C-AAE7-7E49BCFE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Principios de Buen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A2A8E-12A6-B5D8-F071-064B0C59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Acoplamiento Bajo: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AE7D15E0-EA87-371D-0B6D-A29B3A5B2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27840"/>
            <a:ext cx="7214616" cy="53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304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B9CEC8-BE4B-7F8D-F3EE-31955B8C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s-CL" sz="5400" dirty="0"/>
              <a:t>3. Errores Comunes a Evitar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764930F8-6633-E2E7-4695-830F27529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44" y="222502"/>
            <a:ext cx="4863496" cy="640724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F4D28-0D89-A010-4B24-A62116D8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4795484"/>
            <a:ext cx="3419856" cy="1428487"/>
          </a:xfrm>
        </p:spPr>
        <p:txBody>
          <a:bodyPr anchor="t">
            <a:normAutofit/>
          </a:bodyPr>
          <a:lstStyle/>
          <a:p>
            <a:r>
              <a:rPr lang="es-CL" sz="2200" b="1" i="0" dirty="0">
                <a:effectLst/>
                <a:latin typeface="-apple-system"/>
              </a:rPr>
              <a:t>❌ Error: Demasiado Detalle</a:t>
            </a:r>
          </a:p>
          <a:p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27829453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B9CEC8-BE4B-7F8D-F3EE-31955B8C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s-CL" sz="5400" dirty="0"/>
              <a:t>3. Errores Comunes a Evitar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1FB7BC5-D130-69AE-3747-EECCA56F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30936"/>
            <a:ext cx="5558269" cy="391363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AF4D28-0D89-A010-4B24-A62116D8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s-CL" sz="2200" b="1" i="0">
                <a:effectLst/>
                <a:latin typeface="-apple-system"/>
              </a:rPr>
              <a:t>✅ Mejor: Nivel Apropiado</a:t>
            </a:r>
          </a:p>
          <a:p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39973071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FBD930-9832-AAAB-DE0A-FBCC15FE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L" sz="4600"/>
              <a:t>4. Nomenclatura Profesional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AE2988-64BC-018E-BA1C-8C3BDE08A4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✅ Buenas Prácticas: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Clases: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PascalCase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-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UsuarioAdministrador</a:t>
            </a:r>
            <a:endParaRPr kumimoji="0" lang="es-CL" altLang="es-CL" sz="2200" b="0" i="0" u="none" strike="noStrike" cap="none" normalizeH="0" baseline="0">
              <a:ln>
                <a:noFill/>
              </a:ln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Atributos: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camelCase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-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fechaNacimiento</a:t>
            </a:r>
            <a:endParaRPr kumimoji="0" lang="es-CL" altLang="es-CL" sz="2200" b="0" i="0" u="none" strike="noStrike" cap="none" normalizeH="0" baseline="0">
              <a:ln>
                <a:noFill/>
              </a:ln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Métodos: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camelCase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-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calcularTotal()</a:t>
            </a:r>
            <a:endParaRPr kumimoji="0" lang="es-CL" altLang="es-CL" sz="2200" b="0" i="0" u="none" strike="noStrike" cap="none" normalizeH="0" baseline="0">
              <a:ln>
                <a:noFill/>
              </a:ln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Constantes: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UPPER_CASE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-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MAX_USUARIOS</a:t>
            </a:r>
            <a:endParaRPr kumimoji="0" lang="es-CL" altLang="es-CL" sz="2200" b="0" i="0" u="none" strike="noStrike" cap="none" normalizeH="0" baseline="0">
              <a:ln>
                <a:noFill/>
              </a:ln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200" b="1" i="0" u="none" strike="noStrike" cap="none" normalizeH="0" baseline="0">
                <a:ln>
                  <a:noFill/>
                </a:ln>
                <a:effectLst/>
                <a:latin typeface="-apple-system"/>
              </a:rPr>
              <a:t>Interfaces: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Prefijo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I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-apple-system"/>
              </a:rPr>
              <a:t> - </a:t>
            </a:r>
            <a:r>
              <a:rPr kumimoji="0" lang="es-CL" altLang="es-CL" sz="2200" b="0" i="0" u="none" strike="noStrike" cap="none" normalizeH="0" baseline="0">
                <a:ln>
                  <a:noFill/>
                </a:ln>
                <a:effectLst/>
                <a:latin typeface="Monaspace Neon"/>
              </a:rPr>
              <a:t>IRepositorio</a:t>
            </a:r>
            <a:endParaRPr kumimoji="0" lang="es-CL" altLang="es-CL" sz="2200" b="0" i="0" u="none" strike="noStrike" cap="none" normalizeH="0" baseline="0">
              <a:ln>
                <a:noFill/>
              </a:ln>
              <a:effectLst/>
              <a:latin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L" altLang="es-CL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393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051B95-7511-FDD1-1433-B6E5975A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B3CAB3-2E50-6018-1A23-51D4B51B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Convertir este código mermaid a un diagrama de clases: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Texto, Carta&#10;&#10;Descripción generada automáticamente">
            <a:extLst>
              <a:ext uri="{FF2B5EF4-FFF2-40B4-BE49-F238E27FC236}">
                <a16:creationId xmlns:a16="http://schemas.microsoft.com/office/drawing/2014/main" id="{6A601E5C-7068-B470-8EE0-E895051FF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39" y="0"/>
            <a:ext cx="5101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917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051B95-7511-FDD1-1433-B6E5975A5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B3CAB3-2E50-6018-1A23-51D4B51B8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Convertir este diagrama de clases a código mermaid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61C6B6B-D42B-0D10-3DA2-90F55FA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92" y="914400"/>
            <a:ext cx="7981308" cy="48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6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FF8D22-6503-6D1D-7B1B-78C1EC62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Los 4 Pilares de POO en UML: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B69A813-EA6B-32BF-442F-F19FA9CA9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25" y="2401940"/>
            <a:ext cx="10621869" cy="315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3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FF8D22-6503-6D1D-7B1B-78C1EC62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Los 4 Pilares de POO en UML: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Marcador de contenido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E1CF21D-9243-8BF4-F2DF-01A9F34B5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828816"/>
            <a:ext cx="10744200" cy="299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08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2284</Words>
  <Application>Microsoft Office PowerPoint</Application>
  <PresentationFormat>Panorámica</PresentationFormat>
  <Paragraphs>293</Paragraphs>
  <Slides>76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76</vt:i4>
      </vt:variant>
    </vt:vector>
  </HeadingPairs>
  <TitlesOfParts>
    <vt:vector size="82" baseType="lpstr">
      <vt:lpstr>-apple-system</vt:lpstr>
      <vt:lpstr>Arial</vt:lpstr>
      <vt:lpstr>Calibri</vt:lpstr>
      <vt:lpstr>Calibri Light</vt:lpstr>
      <vt:lpstr>Monaspace Neon</vt:lpstr>
      <vt:lpstr>Tema de Office</vt:lpstr>
      <vt:lpstr>Introducción a UML, Draw.io y Mermaid</vt:lpstr>
      <vt:lpstr>¿Qué es UML?</vt:lpstr>
      <vt:lpstr>Historia Rápida</vt:lpstr>
      <vt:lpstr>¿Por qué es Importante UML? 🎯</vt:lpstr>
      <vt:lpstr>Tipos de Diagramas UML 📊</vt:lpstr>
      <vt:lpstr>Diagramas Estructurales (¿Cómo está organizado?)</vt:lpstr>
      <vt:lpstr>Diagramas Comportamentales (¿Cómo funciona?)</vt:lpstr>
      <vt:lpstr>Los 4 Pilares de POO en UML:</vt:lpstr>
      <vt:lpstr>Los 4 Pilares de POO en UML:</vt:lpstr>
      <vt:lpstr>Los 4 Pilares de POO en UML:</vt:lpstr>
      <vt:lpstr>Los 4 Pilares de POO en UML:</vt:lpstr>
      <vt:lpstr>UML en la Industria Real 🏢</vt:lpstr>
      <vt:lpstr>UML en la Industria Real 🏢</vt:lpstr>
      <vt:lpstr>UML en la Industria Real 🏢</vt:lpstr>
      <vt:lpstr>Ventajas y Desventajas de UML ⚖️</vt:lpstr>
      <vt:lpstr>Principios Fundamentales de UML 📚</vt:lpstr>
      <vt:lpstr>Principios Fundamentales de UML 📚</vt:lpstr>
      <vt:lpstr>Principios Fundamentales de UML 📚</vt:lpstr>
      <vt:lpstr>¿Cuándo NO Usar UML? 🚫</vt:lpstr>
      <vt:lpstr>🎯 Puntos Clave para Recordar</vt:lpstr>
      <vt:lpstr>💡 Reflexión Importante</vt:lpstr>
      <vt:lpstr>Herramientas Prácticas</vt:lpstr>
      <vt:lpstr>Draw.io (Diagrams.net) 🎨</vt:lpstr>
      <vt:lpstr>🌟 Ventajas Clave</vt:lpstr>
      <vt:lpstr>Setup y Primeros Pasos 🚀</vt:lpstr>
      <vt:lpstr>Setup y Primeros Pasos 🚀</vt:lpstr>
      <vt:lpstr>Interfaz Detallada 🖥️</vt:lpstr>
      <vt:lpstr>Presentación de PowerPoint</vt:lpstr>
      <vt:lpstr>Formas Básicas para Diagramas de Clases:</vt:lpstr>
      <vt:lpstr>Propiedades Importantes (Panel Derecho):</vt:lpstr>
      <vt:lpstr>Plantillas UML Incluidas 📝</vt:lpstr>
      <vt:lpstr>Plantillas UML Incluidas 📝</vt:lpstr>
      <vt:lpstr>Plantillas UML Incluidas 📝</vt:lpstr>
      <vt:lpstr>Mermaid (Diagram as Code) 💻</vt:lpstr>
      <vt:lpstr>¿Qué es Mermaid?</vt:lpstr>
      <vt:lpstr>Presentación de PowerPoint</vt:lpstr>
      <vt:lpstr>Diagramas de Clases en Mermaid 🏛️</vt:lpstr>
      <vt:lpstr>Presentación de PowerPoint</vt:lpstr>
      <vt:lpstr>Modificadores de Visibilidad:</vt:lpstr>
      <vt:lpstr>Tipos de Relaciones:</vt:lpstr>
      <vt:lpstr>Comparación: Draw.io vs Mermaid ⚖️</vt:lpstr>
      <vt:lpstr>¿Cuándo Usar Cada Una? 🤔</vt:lpstr>
      <vt:lpstr>Ejercicio Práctico: Primer Diagrama 🛠️</vt:lpstr>
      <vt:lpstr>Ejercicio Práctico: Primer Diagrama 🛠️</vt:lpstr>
      <vt:lpstr>Diagramas de Clases UML - Guía Completa 🏛️</vt:lpstr>
      <vt:lpstr>Anatomía de una Clase en UML 🔬</vt:lpstr>
      <vt:lpstr>Sección 1: Nombre de la Clase 📝</vt:lpstr>
      <vt:lpstr>Convenciones de Nomenclatura:</vt:lpstr>
      <vt:lpstr>Estereotipos Comunes:</vt:lpstr>
      <vt:lpstr>Modificadores de Visibilidad:</vt:lpstr>
      <vt:lpstr>Ejemplos Completos:</vt:lpstr>
      <vt:lpstr>Relaciones entre Clases 🔗</vt:lpstr>
      <vt:lpstr>1. Asociación (Association) ↔️</vt:lpstr>
      <vt:lpstr>1. Asociación (Association) ↔️</vt:lpstr>
      <vt:lpstr>2. Agregación (Aggregation) ◇</vt:lpstr>
      <vt:lpstr>2. Agregación (Aggregation) ◇</vt:lpstr>
      <vt:lpstr>3. Composición (Composition) ♦️</vt:lpstr>
      <vt:lpstr>3. Composición (Composition) ♦️</vt:lpstr>
      <vt:lpstr>4. Herencia (Inheritance) ▷</vt:lpstr>
      <vt:lpstr>4. Herencia (Inheritance) ▷</vt:lpstr>
      <vt:lpstr>5. Realización/Implementación (Realization) ▷</vt:lpstr>
      <vt:lpstr>5. Realización/Implementación (Realization) ▷</vt:lpstr>
      <vt:lpstr>Multiplicidad y Navegabilidad 🧭</vt:lpstr>
      <vt:lpstr>Multiplicidad (Cardinality)</vt:lpstr>
      <vt:lpstr>Navegabilidad (Navigability)</vt:lpstr>
      <vt:lpstr>Navegabilidad (Navigability)</vt:lpstr>
      <vt:lpstr>Tipos de Navegabilidad:</vt:lpstr>
      <vt:lpstr>Tips Profesionales para Diagramas de Clases 💡</vt:lpstr>
      <vt:lpstr>1. Metodología de Diseño</vt:lpstr>
      <vt:lpstr>2. Principios de Buen Diseño</vt:lpstr>
      <vt:lpstr>2. Principios de Buen Diseño</vt:lpstr>
      <vt:lpstr>3. Errores Comunes a Evitar</vt:lpstr>
      <vt:lpstr>3. Errores Comunes a Evitar</vt:lpstr>
      <vt:lpstr>4. Nomenclatura Profesional</vt:lpstr>
      <vt:lpstr>Ejercicios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UML, Draw.io y Mermaid</dc:title>
  <dc:creator>DIEGO MATIAS OBANDO AGUILERA</dc:creator>
  <cp:lastModifiedBy>DIEGO MATIAS OBANDO AGUILERA</cp:lastModifiedBy>
  <cp:revision>5</cp:revision>
  <dcterms:created xsi:type="dcterms:W3CDTF">2025-08-18T23:30:18Z</dcterms:created>
  <dcterms:modified xsi:type="dcterms:W3CDTF">2025-08-19T02:23:33Z</dcterms:modified>
</cp:coreProperties>
</file>