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B2866-9134-6828-CB72-997842DAE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E7AD31-06C2-DF85-E5F9-646195C7C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26B01B-2560-A4E9-939F-49665B9E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B3C9C5-9F06-368C-A20B-04A4993A3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FD5D64-73B3-1DCF-85B3-ABD540FE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19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00CC3-6CF7-2A6D-3F7C-3D1A3F09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5DE9925-CB90-8757-AD56-EE3BAB830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A82EE-86FD-84A5-13B1-8CFC874B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BB31A-12E3-5361-3FBA-3D04AA67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3BBDD-B8A9-0F59-9A6A-C5A1C7CB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4217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46640C-2A83-62C8-5F10-765F93A90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8A46284-5B1D-5940-7B70-E0A1E6BFB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C55D93-B7C4-FA04-532A-E9700782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47FB66-8D6C-2C7D-ECF6-5B31522CE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A480FF-A87D-A1A9-01D3-64093C7E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472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88A05-F80B-D254-69C9-33AED550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5FF699-1C2E-010A-3BFB-5105D97F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43444-F209-2390-AC93-AFA6E68E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6C1A2-2E50-04D9-9F0F-342EFAB6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98323-994F-647B-2FD5-5F94A592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1687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B055D-A47D-365B-5D68-C77342EE4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67B54B-F0B9-A887-AEF7-ACF4EDA11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2998-2230-7B5D-6956-B41311FA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3012A-6C2C-0CA9-A289-B394F6AD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2EA85-BEEE-7FF7-1EA6-9F8E6A14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785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D18406-BF01-B3DA-72AA-C3D893A0B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285D7-778F-69FA-4270-9E9CADE52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B8122-3CFF-6D45-7521-796E37104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BEC5EDB-17A3-ABB7-6873-B3BF1921D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55CE56-748D-4D52-06BE-43D4FB8C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3EEAFD-7AC0-1865-F794-6560FAFA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72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B84B7-B9AD-EC1E-760B-54ADEA73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B4C48-5573-8983-C31E-0636A7D3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1F92091-C369-C97D-74B0-579FF13E2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20A3043-0596-B401-774E-59EAC0879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D078D5-337B-8E83-FBA2-5DBE00DCA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7314D37-09F2-2338-55FF-6814EB0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16ECABE-C13C-0BD4-C8B1-4C4BBFEA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A88CBD5-AE72-5955-5D52-DABCE24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9064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40A37-1DB1-0269-7FC4-8F6592CB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CB6376-9959-7B97-A77C-593FA3DF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82B5BF-F7D9-84A1-A57E-DAE76B55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99B030-B1D6-2B77-59F1-D7C1A56B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603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7D6A7CC-076A-E3C8-FEBE-02DB5504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3D61C9A-C651-5444-A15F-8E6F2306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B7F770-73F6-1C58-AB55-D6F2E98B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002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49734-7112-5CEB-E1B5-30F5AFE7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0F3D4F-D038-9DC5-4055-A86FF852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8E2B48-3C02-3006-2BB3-8C9A8488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1F8546-9CC8-9E35-8E63-7D313FCF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FF152A-F775-44EA-A6A8-1C02F10E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FFBD54-6BD4-C134-3E65-37C82060C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831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DE13E-BDDF-A15D-DE19-E7120D41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66A29C-5FBA-B96D-4AF1-E41FFD7D9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BD04E6-FDB6-5121-D86E-6C4EAFD5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584D7F-3506-347D-C250-6902B847A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EC0CED-C81D-1EE9-9A30-B2739648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68A0A1-00F4-F1E4-2328-E03CC3C6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0707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0702E0-7739-F848-1055-D3853B35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411B2-A52E-F485-0C77-402128987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90E764-5D2E-798B-2258-7D5CE7476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A39D8-953D-4C20-AC1B-AA6569D8B910}" type="datetimeFigureOut">
              <a:rPr lang="es-CL" smtClean="0"/>
              <a:t>18-08-2025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D4026-AAF5-F5C2-FBB2-2D3A3B283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35B75-69B4-D1E3-6E8A-A11B904A55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A893C-1A1B-452D-AA0E-857CAA9341D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395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8B2CE-BBAB-98E1-163D-83F43916C3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es-ES" sz="2800"/>
              <a:t>DevOps y CI/CD – Fundamentos, Estándares ISO de calidad y Introducción a análisis estático con SonarQube y ESLint</a:t>
            </a:r>
            <a:endParaRPr lang="es-CL" sz="2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2B28DB-2E6E-7A4B-9B18-3041C695CB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287" y="4121253"/>
            <a:ext cx="3125337" cy="113684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100" b="0" i="0">
                <a:effectLst/>
                <a:latin typeface="-apple-system"/>
              </a:rPr>
              <a:t>Unidad 01: </a:t>
            </a:r>
            <a:r>
              <a:rPr lang="es-ES" sz="1100" b="1" i="0">
                <a:effectLst/>
                <a:latin typeface="-apple-system"/>
              </a:rPr>
              <a:t>Calidad y Testing de Software</a:t>
            </a:r>
            <a:endParaRPr lang="es-ES" sz="11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0" i="0">
                <a:effectLst/>
                <a:latin typeface="-apple-system"/>
              </a:rPr>
              <a:t>Fecha: Martes 19 de Agosto,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0" i="0">
                <a:effectLst/>
                <a:latin typeface="-apple-system"/>
              </a:rPr>
              <a:t>Horarios: 15:50 - 18:10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100" b="0" i="0">
                <a:effectLst/>
                <a:latin typeface="-apple-system"/>
              </a:rPr>
              <a:t>Docente: Diego Obando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CL" sz="11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199649F7-5823-DB4F-AD4F-ED699DBFE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751" y="1879813"/>
            <a:ext cx="5708649" cy="306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43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B32B3-E7A4-8638-72B3-265A7E510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CL" sz="3800"/>
              <a:t>🛠️ Cómo implementar cultura DevOps: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61E67-F10A-63E1-F44C-E2261372B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CL" sz="2200" b="1" i="0">
                <a:effectLst/>
                <a:latin typeface="-apple-system"/>
              </a:rPr>
              <a:t>Blameless postmortems:</a:t>
            </a:r>
            <a:r>
              <a:rPr lang="es-CL" sz="2200" b="0" i="0">
                <a:effectLst/>
                <a:latin typeface="-apple-system"/>
              </a:rPr>
              <a:t> Cuando algo falla, enfocarse en el proceso, no en culpar personas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>
                <a:effectLst/>
                <a:latin typeface="-apple-system"/>
              </a:rPr>
              <a:t>Cross-functional teams:</a:t>
            </a:r>
            <a:r>
              <a:rPr lang="es-CL" sz="2200" b="0" i="0">
                <a:effectLst/>
                <a:latin typeface="-apple-system"/>
              </a:rPr>
              <a:t> Equipos con devs, QA, ops, product managers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>
                <a:effectLst/>
                <a:latin typeface="-apple-system"/>
              </a:rPr>
              <a:t>Shared metrics:</a:t>
            </a:r>
            <a:r>
              <a:rPr lang="es-CL" sz="2200" b="0" i="0">
                <a:effectLst/>
                <a:latin typeface="-apple-system"/>
              </a:rPr>
              <a:t> Todas las teams medidas con las mismas métricas (DORA)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200" b="1" i="0">
                <a:effectLst/>
                <a:latin typeface="-apple-system"/>
              </a:rPr>
              <a:t>Learning culture:</a:t>
            </a:r>
            <a:r>
              <a:rPr lang="es-CL" sz="2200" b="0" i="0">
                <a:effectLst/>
                <a:latin typeface="-apple-system"/>
              </a:rPr>
              <a:t> Experimentar, fallar rápido, aprender, iterar</a:t>
            </a:r>
          </a:p>
          <a:p>
            <a:endParaRPr lang="es-CL" sz="22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5182DF02-E6FB-412D-8622-58F514376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961902"/>
            <a:ext cx="5458968" cy="29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58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77D646-3A5C-D26F-55DB-2062E60C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s-ES" sz="3000"/>
              <a:t>2.2 🤖 Automation (Automatización) - Eliminar el trabajo manual</a:t>
            </a:r>
            <a:endParaRPr lang="es-CL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F575C-6F92-854C-4E67-D4947546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¿Por qué automatizar?</a:t>
            </a:r>
            <a:endParaRPr lang="es-ES" sz="22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Los humanos cometen errores en tareas repetitivas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La automatización es consistente y repetible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>
                <a:effectLst/>
                <a:latin typeface="-apple-system"/>
              </a:rPr>
              <a:t>Libera tiempo para trabajo de mayor valor</a:t>
            </a:r>
          </a:p>
          <a:p>
            <a:endParaRPr lang="es-CL" sz="2200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6C02E375-5D01-9736-1F10-3AB789F94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1961902"/>
            <a:ext cx="5458968" cy="293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5A875C-D23F-AB00-A4A9-516EB958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🔧 Áreas clave de automatización: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70F4B50D-F952-74BE-86AB-A456738AD1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07756"/>
            <a:ext cx="10744200" cy="384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1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6447EA-DF3B-5DB8-8F2A-D67F0B89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💻 Ejemplo de automatización práctica: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magen que contiene Tabla&#10;&#10;Descripción generada automáticamente">
            <a:extLst>
              <a:ext uri="{FF2B5EF4-FFF2-40B4-BE49-F238E27FC236}">
                <a16:creationId xmlns:a16="http://schemas.microsoft.com/office/drawing/2014/main" id="{3D3DB919-ED0D-24B5-39D4-650BDEB63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94856"/>
            <a:ext cx="7214616" cy="54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1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0B793C-8494-77BB-F94C-BB21E11E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s-ES" sz="3700"/>
              <a:t>2.3 📊 Measurement (Medición) - Lo que no se mide, no se mejora</a:t>
            </a:r>
            <a:endParaRPr lang="es-CL" sz="3700"/>
          </a:p>
        </p:txBody>
      </p:sp>
      <p:pic>
        <p:nvPicPr>
          <p:cNvPr id="7" name="Graphic 6" descr="Desconectado">
            <a:extLst>
              <a:ext uri="{FF2B5EF4-FFF2-40B4-BE49-F238E27FC236}">
                <a16:creationId xmlns:a16="http://schemas.microsoft.com/office/drawing/2014/main" id="{A3606385-7089-B72A-1121-3359DA49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9B1D2-833D-90A6-FE48-FF9CFE16B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s-CL" sz="2000" dirty="0"/>
              <a:t>¿Qué medimos en DevOps?</a:t>
            </a:r>
          </a:p>
          <a:p>
            <a:endParaRPr lang="es-CL" sz="2000" dirty="0"/>
          </a:p>
          <a:p>
            <a:pPr marL="0" indent="0">
              <a:buNone/>
            </a:pPr>
            <a:r>
              <a:rPr lang="es-CL" sz="2000" b="1" i="0" dirty="0">
                <a:effectLst/>
                <a:latin typeface="-apple-system"/>
              </a:rPr>
              <a:t>📈 Métricas de flujo (ya vimos DORA):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Deployment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Frequency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>
                <a:effectLst/>
                <a:latin typeface="-apple-system"/>
              </a:rPr>
              <a:t>Lead Time for </a:t>
            </a:r>
            <a:r>
              <a:rPr lang="es-CL" sz="2000" b="0" i="0" dirty="0" err="1">
                <a:effectLst/>
                <a:latin typeface="-apple-system"/>
              </a:rPr>
              <a:t>Changes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>
                <a:effectLst/>
                <a:latin typeface="-apple-system"/>
              </a:rPr>
              <a:t>Mean Time </a:t>
            </a:r>
            <a:r>
              <a:rPr lang="es-CL" sz="2000" b="0" i="0" dirty="0" err="1">
                <a:effectLst/>
                <a:latin typeface="-apple-system"/>
              </a:rPr>
              <a:t>to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Recovery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>
                <a:effectLst/>
                <a:latin typeface="-apple-system"/>
              </a:rPr>
              <a:t>Change Failure </a:t>
            </a:r>
            <a:r>
              <a:rPr lang="es-CL" sz="2000" b="0" i="0" dirty="0" err="1">
                <a:effectLst/>
                <a:latin typeface="-apple-system"/>
              </a:rPr>
              <a:t>Rate</a:t>
            </a:r>
            <a:endParaRPr lang="es-CL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CL" sz="2000" b="1" i="0" dirty="0">
                <a:effectLst/>
                <a:latin typeface="-apple-system"/>
              </a:rPr>
              <a:t>📊 Métricas de calidad: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Automated</a:t>
            </a:r>
            <a:r>
              <a:rPr lang="es-CL" sz="2000" b="0" i="0" dirty="0">
                <a:effectLst/>
                <a:latin typeface="-apple-system"/>
              </a:rPr>
              <a:t> test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Defect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density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Customer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satisfaction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System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availability</a:t>
            </a:r>
            <a:endParaRPr lang="es-CL" sz="2000" b="0" i="0" dirty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CL" sz="2000" b="1" i="0" dirty="0">
                <a:effectLst/>
                <a:latin typeface="-apple-system"/>
              </a:rPr>
              <a:t>🎯 Métricas de equipo: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Team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velocity</a:t>
            </a:r>
            <a:endParaRPr lang="es-CL" sz="20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Cycle</a:t>
            </a:r>
            <a:r>
              <a:rPr lang="es-CL" sz="2000" b="0" i="0" dirty="0">
                <a:effectLst/>
                <a:latin typeface="-apple-system"/>
              </a:rPr>
              <a:t>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Work</a:t>
            </a:r>
            <a:r>
              <a:rPr lang="es-CL" sz="2000" b="0" i="0" dirty="0">
                <a:effectLst/>
                <a:latin typeface="-apple-system"/>
              </a:rPr>
              <a:t> in </a:t>
            </a:r>
            <a:r>
              <a:rPr lang="es-CL" sz="2000" b="0" i="0" dirty="0" err="1">
                <a:effectLst/>
                <a:latin typeface="-apple-system"/>
              </a:rPr>
              <a:t>progress</a:t>
            </a:r>
            <a:r>
              <a:rPr lang="es-CL" sz="2000" b="0" i="0" dirty="0">
                <a:effectLst/>
                <a:latin typeface="-apple-system"/>
              </a:rPr>
              <a:t> (WIP)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2000" b="0" i="0" dirty="0" err="1">
                <a:effectLst/>
                <a:latin typeface="-apple-system"/>
              </a:rPr>
              <a:t>Employee</a:t>
            </a:r>
            <a:r>
              <a:rPr lang="es-CL" sz="2000" b="0" i="0" dirty="0">
                <a:effectLst/>
                <a:latin typeface="-apple-system"/>
              </a:rPr>
              <a:t> </a:t>
            </a:r>
            <a:r>
              <a:rPr lang="es-CL" sz="2000" b="0" i="0" dirty="0" err="1">
                <a:effectLst/>
                <a:latin typeface="-apple-system"/>
              </a:rPr>
              <a:t>engagement</a:t>
            </a:r>
            <a:endParaRPr lang="es-CL" sz="2000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078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DA7D2E-D85F-71D1-894E-DB233CB5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📋 Implementación práctica de medición: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3A23B65-701F-992B-D255-32AF130638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521603"/>
            <a:ext cx="7214616" cy="37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849DF1-291A-C8D4-C21D-52C33AB3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ES" sz="3700"/>
              <a:t>2.4 🤝 Sharing (Compartir) - El conocimiento que no se comparte, se pierde</a:t>
            </a:r>
            <a:endParaRPr lang="es-CL" sz="3700"/>
          </a:p>
        </p:txBody>
      </p:sp>
      <p:pic>
        <p:nvPicPr>
          <p:cNvPr id="13" name="Graphic 6" descr="Documento">
            <a:extLst>
              <a:ext uri="{FF2B5EF4-FFF2-40B4-BE49-F238E27FC236}">
                <a16:creationId xmlns:a16="http://schemas.microsoft.com/office/drawing/2014/main" id="{B41CF64C-BC92-8458-DCE2-C874C7487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850AE-C4B3-58C3-9DBA-2DBD0EDBD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CL" sz="1800" b="1" i="0">
                <a:effectLst/>
                <a:latin typeface="-apple-system"/>
              </a:rPr>
              <a:t>¿Qué compartimos?</a:t>
            </a:r>
            <a:endParaRPr lang="es-CL" sz="1800" b="0" i="0">
              <a:effectLst/>
              <a:latin typeface="-apple-system"/>
            </a:endParaRPr>
          </a:p>
          <a:p>
            <a:pPr marL="0" indent="0">
              <a:buNone/>
            </a:pPr>
            <a:r>
              <a:rPr lang="es-CL" sz="1800" b="1" i="0">
                <a:effectLst/>
                <a:latin typeface="-apple-system"/>
              </a:rPr>
              <a:t>📚 Conocimiento:</a:t>
            </a:r>
            <a:endParaRPr lang="es-CL" sz="18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Documentation as Code (docs en el mismo repo)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Runbooks automatizados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Incident response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Lessons learned sessions</a:t>
            </a:r>
          </a:p>
          <a:p>
            <a:pPr marL="0" indent="0">
              <a:buNone/>
            </a:pPr>
            <a:r>
              <a:rPr lang="es-CL" sz="1800" b="1" i="0">
                <a:effectLst/>
                <a:latin typeface="-apple-system"/>
              </a:rPr>
              <a:t>🛠️ Herramientas y prácticas:</a:t>
            </a:r>
            <a:endParaRPr lang="es-CL" sz="18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Internal open source (código compartido entre equipos)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Standardized tooling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Common CI/CD templates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Shared libraries</a:t>
            </a:r>
          </a:p>
          <a:p>
            <a:pPr marL="0" indent="0">
              <a:buNone/>
            </a:pPr>
            <a:r>
              <a:rPr lang="es-CL" sz="1800" b="1" i="0">
                <a:effectLst/>
                <a:latin typeface="-apple-system"/>
              </a:rPr>
              <a:t>📊 Datos y métricas:</a:t>
            </a:r>
            <a:endParaRPr lang="es-CL" sz="1800" b="0" i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Dashboards visibles para todos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Performance metrics transparentes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Error rates and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CL" sz="1800" b="0" i="0">
                <a:effectLst/>
                <a:latin typeface="-apple-system"/>
              </a:rPr>
              <a:t>Business impact metrics</a:t>
            </a:r>
          </a:p>
          <a:p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28270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FC494E-0326-E391-07B6-95C3152E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💡 Ejemplo de sharing en la práctica: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DAD9017C-0732-7743-0CB2-EDA351E33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03283"/>
            <a:ext cx="7214616" cy="462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28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6BEE1-0E7E-135B-B14F-73651A6F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⚙️ 3. CI/CD: La automatización en acción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45ADA08-6F0C-77D6-CE2C-43B1F73E5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39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501630-D3DD-2151-AA92-C0E96B69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dirty="0"/>
              <a:t>3.1 </a:t>
            </a:r>
            <a:r>
              <a:rPr lang="es-CL" sz="5400" dirty="0" err="1"/>
              <a:t>Continuous</a:t>
            </a:r>
            <a:r>
              <a:rPr lang="es-CL" sz="5400" dirty="0"/>
              <a:t> </a:t>
            </a:r>
            <a:r>
              <a:rPr lang="es-CL" sz="5400" dirty="0" err="1"/>
              <a:t>Integration</a:t>
            </a:r>
            <a:r>
              <a:rPr lang="es-CL" sz="5400" dirty="0"/>
              <a:t> (CI) 🔄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2EFA3-4B66-E281-C1B8-F4B95741A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CL" sz="2200" b="1" i="0" dirty="0">
                <a:effectLst/>
                <a:latin typeface="-apple-system"/>
              </a:rPr>
              <a:t>Definición:</a:t>
            </a:r>
            <a:r>
              <a:rPr lang="es-CL" sz="2200" b="0" i="0" dirty="0">
                <a:effectLst/>
                <a:latin typeface="-apple-system"/>
              </a:rPr>
              <a:t> Práctica de integrar cambios de código frecuentemente (varias veces al día) con validación automática.</a:t>
            </a:r>
          </a:p>
          <a:p>
            <a:pPr marL="0" indent="0">
              <a:buNone/>
            </a:pPr>
            <a:r>
              <a:rPr lang="es-CL" sz="2200" b="1" i="0" dirty="0">
                <a:effectLst/>
                <a:latin typeface="-apple-system"/>
              </a:rPr>
              <a:t>🎯 Principios clave del CI:</a:t>
            </a:r>
            <a:endParaRPr lang="es-CL" sz="22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CL" sz="2200" b="1" i="0" dirty="0">
                <a:effectLst/>
                <a:latin typeface="-apple-system"/>
              </a:rPr>
              <a:t>Single source </a:t>
            </a:r>
            <a:r>
              <a:rPr lang="es-CL" sz="2200" b="1" i="0" dirty="0" err="1">
                <a:effectLst/>
                <a:latin typeface="-apple-system"/>
              </a:rPr>
              <a:t>of</a:t>
            </a:r>
            <a:r>
              <a:rPr lang="es-CL" sz="2200" b="1" i="0" dirty="0">
                <a:effectLst/>
                <a:latin typeface="-apple-system"/>
              </a:rPr>
              <a:t> </a:t>
            </a:r>
            <a:r>
              <a:rPr lang="es-CL" sz="2200" b="1" i="0" dirty="0" err="1">
                <a:effectLst/>
                <a:latin typeface="-apple-system"/>
              </a:rPr>
              <a:t>truth</a:t>
            </a:r>
            <a:r>
              <a:rPr lang="es-CL" sz="2200" b="1" i="0" dirty="0">
                <a:effectLst/>
                <a:latin typeface="-apple-system"/>
              </a:rPr>
              <a:t>:</a:t>
            </a:r>
            <a:r>
              <a:rPr lang="es-CL" sz="2200" b="0" i="0" dirty="0">
                <a:effectLst/>
                <a:latin typeface="-apple-system"/>
              </a:rPr>
              <a:t> Todo el código en un repositorio central</a:t>
            </a:r>
          </a:p>
          <a:p>
            <a:pPr>
              <a:buFont typeface="+mj-lt"/>
              <a:buAutoNum type="arabicPeriod"/>
            </a:pPr>
            <a:r>
              <a:rPr lang="es-CL" sz="2200" b="1" i="0" dirty="0" err="1">
                <a:effectLst/>
                <a:latin typeface="-apple-system"/>
              </a:rPr>
              <a:t>Automate</a:t>
            </a:r>
            <a:r>
              <a:rPr lang="es-CL" sz="2200" b="1" i="0" dirty="0">
                <a:effectLst/>
                <a:latin typeface="-apple-system"/>
              </a:rPr>
              <a:t> the build:</a:t>
            </a:r>
            <a:r>
              <a:rPr lang="es-CL" sz="2200" b="0" i="0" dirty="0">
                <a:effectLst/>
                <a:latin typeface="-apple-system"/>
              </a:rPr>
              <a:t> Un comando para compilar todo</a:t>
            </a:r>
          </a:p>
          <a:p>
            <a:pPr>
              <a:buFont typeface="+mj-lt"/>
              <a:buAutoNum type="arabicPeriod"/>
            </a:pPr>
            <a:r>
              <a:rPr lang="es-CL" sz="2200" b="1" i="0" dirty="0">
                <a:effectLst/>
                <a:latin typeface="-apple-system"/>
              </a:rPr>
              <a:t>Test </a:t>
            </a:r>
            <a:r>
              <a:rPr lang="es-CL" sz="2200" b="1" i="0" dirty="0" err="1">
                <a:effectLst/>
                <a:latin typeface="-apple-system"/>
              </a:rPr>
              <a:t>everything</a:t>
            </a:r>
            <a:r>
              <a:rPr lang="es-CL" sz="2200" b="1" i="0" dirty="0">
                <a:effectLst/>
                <a:latin typeface="-apple-system"/>
              </a:rPr>
              <a:t>:</a:t>
            </a:r>
            <a:r>
              <a:rPr lang="es-CL" sz="2200" b="0" i="0" dirty="0">
                <a:effectLst/>
                <a:latin typeface="-apple-system"/>
              </a:rPr>
              <a:t> Cada commit ejecuta la suite de tests</a:t>
            </a:r>
          </a:p>
          <a:p>
            <a:pPr>
              <a:buFont typeface="+mj-lt"/>
              <a:buAutoNum type="arabicPeriod"/>
            </a:pPr>
            <a:r>
              <a:rPr lang="es-CL" sz="2200" b="1" i="0" dirty="0" err="1">
                <a:effectLst/>
                <a:latin typeface="-apple-system"/>
              </a:rPr>
              <a:t>Fast</a:t>
            </a:r>
            <a:r>
              <a:rPr lang="es-CL" sz="2200" b="1" i="0" dirty="0">
                <a:effectLst/>
                <a:latin typeface="-apple-system"/>
              </a:rPr>
              <a:t> feedback:</a:t>
            </a:r>
            <a:r>
              <a:rPr lang="es-CL" sz="2200" b="0" i="0" dirty="0">
                <a:effectLst/>
                <a:latin typeface="-apple-system"/>
              </a:rPr>
              <a:t> </a:t>
            </a:r>
            <a:r>
              <a:rPr lang="es-CL" sz="2200" b="0" i="0" dirty="0" err="1">
                <a:effectLst/>
                <a:latin typeface="-apple-system"/>
              </a:rPr>
              <a:t>Builds</a:t>
            </a:r>
            <a:r>
              <a:rPr lang="es-CL" sz="2200" b="0" i="0" dirty="0">
                <a:effectLst/>
                <a:latin typeface="-apple-system"/>
              </a:rPr>
              <a:t> rápidos (&lt; 10 minutos idealmente)</a:t>
            </a:r>
          </a:p>
          <a:p>
            <a:pPr>
              <a:buFont typeface="+mj-lt"/>
              <a:buAutoNum type="arabicPeriod"/>
            </a:pPr>
            <a:r>
              <a:rPr lang="es-CL" sz="2200" b="1" i="0" dirty="0" err="1">
                <a:effectLst/>
                <a:latin typeface="-apple-system"/>
              </a:rPr>
              <a:t>Fix</a:t>
            </a:r>
            <a:r>
              <a:rPr lang="es-CL" sz="2200" b="1" i="0" dirty="0">
                <a:effectLst/>
                <a:latin typeface="-apple-system"/>
              </a:rPr>
              <a:t> </a:t>
            </a:r>
            <a:r>
              <a:rPr lang="es-CL" sz="2200" b="1" i="0" dirty="0" err="1">
                <a:effectLst/>
                <a:latin typeface="-apple-system"/>
              </a:rPr>
              <a:t>broken</a:t>
            </a:r>
            <a:r>
              <a:rPr lang="es-CL" sz="2200" b="1" i="0" dirty="0">
                <a:effectLst/>
                <a:latin typeface="-apple-system"/>
              </a:rPr>
              <a:t> </a:t>
            </a:r>
            <a:r>
              <a:rPr lang="es-CL" sz="2200" b="1" i="0" dirty="0" err="1">
                <a:effectLst/>
                <a:latin typeface="-apple-system"/>
              </a:rPr>
              <a:t>builds</a:t>
            </a:r>
            <a:r>
              <a:rPr lang="es-CL" sz="2200" b="1" i="0" dirty="0">
                <a:effectLst/>
                <a:latin typeface="-apple-system"/>
              </a:rPr>
              <a:t> </a:t>
            </a:r>
            <a:r>
              <a:rPr lang="es-CL" sz="2200" b="1" i="0" dirty="0" err="1">
                <a:effectLst/>
                <a:latin typeface="-apple-system"/>
              </a:rPr>
              <a:t>immediately</a:t>
            </a:r>
            <a:r>
              <a:rPr lang="es-CL" sz="2200" b="1" i="0" dirty="0">
                <a:effectLst/>
                <a:latin typeface="-apple-system"/>
              </a:rPr>
              <a:t>:</a:t>
            </a:r>
            <a:r>
              <a:rPr lang="es-CL" sz="2200" b="0" i="0" dirty="0">
                <a:effectLst/>
                <a:latin typeface="-apple-system"/>
              </a:rPr>
              <a:t> Build roto = prioridad máxima</a:t>
            </a: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166909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3A7BD0-AD1E-328B-AB89-85A28C3B3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2077"/>
            <a:ext cx="10515600" cy="973846"/>
          </a:xfrm>
        </p:spPr>
        <p:txBody>
          <a:bodyPr/>
          <a:lstStyle/>
          <a:p>
            <a:pPr marL="0" indent="0" algn="ctr">
              <a:buNone/>
            </a:pP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"DevOps no es una herramienta, no es un rol, es una cultura que transforma cómo desarrollamos y entregamos software"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87033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25426F-9B9B-CFFB-474B-BCD1D6D9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🔧 Componentes de un pipeline CI típico:</a:t>
            </a:r>
          </a:p>
        </p:txBody>
      </p:sp>
      <p:pic>
        <p:nvPicPr>
          <p:cNvPr id="5" name="Marcador de contenido 4" descr="Captura de pantalla de teléfono&#10;&#10;Descripción generada automáticamente con confianza media">
            <a:extLst>
              <a:ext uri="{FF2B5EF4-FFF2-40B4-BE49-F238E27FC236}">
                <a16:creationId xmlns:a16="http://schemas.microsoft.com/office/drawing/2014/main" id="{AE219804-4B5E-2BE4-278B-F832DCB4D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3506"/>
            <a:ext cx="12191998" cy="47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95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FAC5CD-4C09-D8FD-5B2F-18AB362BF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 dirty="0"/>
              <a:t>3.2 </a:t>
            </a:r>
            <a:r>
              <a:rPr lang="es-CL" sz="5400" dirty="0" err="1"/>
              <a:t>Continuous</a:t>
            </a:r>
            <a:r>
              <a:rPr lang="es-CL" sz="5400" dirty="0"/>
              <a:t> </a:t>
            </a:r>
            <a:r>
              <a:rPr lang="es-CL" sz="5400" dirty="0" err="1"/>
              <a:t>Deployment</a:t>
            </a:r>
            <a:r>
              <a:rPr lang="es-CL" sz="5400" dirty="0"/>
              <a:t> (CD) 🚀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EFA117-AD2B-0ADC-8172-865AB16F5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Definición:</a:t>
            </a:r>
            <a:r>
              <a:rPr lang="es-ES" sz="2200" b="0" i="0" dirty="0">
                <a:effectLst/>
                <a:latin typeface="-apple-system"/>
              </a:rPr>
              <a:t> Extensión de CI donde cada cambio que pasa las pruebas se despliega automáticamente a producción.</a:t>
            </a:r>
          </a:p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🎯 Niveles de CD: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+mj-lt"/>
              <a:buAutoNum type="arabicPeriod"/>
            </a:pPr>
            <a:r>
              <a:rPr lang="es-ES" sz="2200" b="1" i="0" dirty="0" err="1">
                <a:effectLst/>
                <a:latin typeface="-apple-system"/>
              </a:rPr>
              <a:t>Continuous</a:t>
            </a:r>
            <a:r>
              <a:rPr lang="es-ES" sz="2200" b="1" i="0" dirty="0">
                <a:effectLst/>
                <a:latin typeface="-apple-system"/>
              </a:rPr>
              <a:t> </a:t>
            </a:r>
            <a:r>
              <a:rPr lang="es-ES" sz="2200" b="1" i="0" dirty="0" err="1">
                <a:effectLst/>
                <a:latin typeface="-apple-system"/>
              </a:rPr>
              <a:t>Delivery</a:t>
            </a:r>
            <a:r>
              <a:rPr lang="es-ES" sz="2200" b="1" i="0" dirty="0">
                <a:effectLst/>
                <a:latin typeface="-apple-system"/>
              </a:rPr>
              <a:t>:</a:t>
            </a:r>
            <a:r>
              <a:rPr lang="es-ES" sz="2200" b="0" i="0" dirty="0">
                <a:effectLst/>
                <a:latin typeface="-apple-system"/>
              </a:rPr>
              <a:t> Código siempre listo para </a:t>
            </a:r>
            <a:r>
              <a:rPr lang="es-ES" sz="2200" b="0" i="0" dirty="0" err="1">
                <a:effectLst/>
                <a:latin typeface="-apple-system"/>
              </a:rPr>
              <a:t>deploy</a:t>
            </a:r>
            <a:r>
              <a:rPr lang="es-ES" sz="2200" b="0" i="0" dirty="0">
                <a:effectLst/>
                <a:latin typeface="-apple-system"/>
              </a:rPr>
              <a:t>, pero </a:t>
            </a:r>
            <a:r>
              <a:rPr lang="es-ES" sz="2200" b="0" i="0" dirty="0" err="1">
                <a:effectLst/>
                <a:latin typeface="-apple-system"/>
              </a:rPr>
              <a:t>deploy</a:t>
            </a:r>
            <a:r>
              <a:rPr lang="es-ES" sz="2200" b="0" i="0" dirty="0">
                <a:effectLst/>
                <a:latin typeface="-apple-system"/>
              </a:rPr>
              <a:t> es manual</a:t>
            </a:r>
          </a:p>
          <a:p>
            <a:pPr>
              <a:buFont typeface="+mj-lt"/>
              <a:buAutoNum type="arabicPeriod"/>
            </a:pPr>
            <a:r>
              <a:rPr lang="es-ES" sz="2200" b="1" i="0" dirty="0" err="1">
                <a:effectLst/>
                <a:latin typeface="-apple-system"/>
              </a:rPr>
              <a:t>Continuous</a:t>
            </a:r>
            <a:r>
              <a:rPr lang="es-ES" sz="2200" b="1" i="0" dirty="0">
                <a:effectLst/>
                <a:latin typeface="-apple-system"/>
              </a:rPr>
              <a:t> </a:t>
            </a:r>
            <a:r>
              <a:rPr lang="es-ES" sz="2200" b="1" i="0" dirty="0" err="1">
                <a:effectLst/>
                <a:latin typeface="-apple-system"/>
              </a:rPr>
              <a:t>Deployment</a:t>
            </a:r>
            <a:r>
              <a:rPr lang="es-ES" sz="2200" b="1" i="0" dirty="0">
                <a:effectLst/>
                <a:latin typeface="-apple-system"/>
              </a:rPr>
              <a:t>:</a:t>
            </a:r>
            <a:r>
              <a:rPr lang="es-ES" sz="2200" b="0" i="0" dirty="0">
                <a:effectLst/>
                <a:latin typeface="-apple-system"/>
              </a:rPr>
              <a:t> </a:t>
            </a:r>
            <a:r>
              <a:rPr lang="es-ES" sz="2200" b="0" i="0" dirty="0" err="1">
                <a:effectLst/>
                <a:latin typeface="-apple-system"/>
              </a:rPr>
              <a:t>Deploy</a:t>
            </a:r>
            <a:r>
              <a:rPr lang="es-ES" sz="2200" b="0" i="0" dirty="0">
                <a:effectLst/>
                <a:latin typeface="-apple-system"/>
              </a:rPr>
              <a:t> completamente automático a producción</a:t>
            </a: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264584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FB1296-A10C-E679-4813-F449FE2E0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🛡️ Estrategias de deployment seguro: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E788C016-6512-8928-4117-736F66D9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22425"/>
            <a:ext cx="10744200" cy="28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053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EFA6CF-8B6C-5444-5451-1F98F475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3.3 Pipeline completo: De código a producción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2DB050E9-557D-45A0-5E19-C650E3476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73" y="1867828"/>
            <a:ext cx="2841689" cy="4351338"/>
          </a:xfr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23835796-9F09-1E24-E1FC-DD7E22EE0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997" y="1867828"/>
            <a:ext cx="3258005" cy="3648584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9C8CD848-ECA7-FC60-54FC-BBFB393FB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537" y="1867828"/>
            <a:ext cx="2610214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77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C417A8-C047-27AC-5F1E-6D9643D4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🧪 Testing en pipelines CI/CD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88D9759B-FD08-93C3-C36D-6A91659B1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1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5B43F5-E4C0-71EB-E64E-C7B37AC5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📚 Glosario de Testing en CI/CD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4480ADA-2051-C05E-7704-2D72739A2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51" y="2354239"/>
            <a:ext cx="1012329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780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0A7464-6B64-507B-3935-41D840E52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1. Arquitectura de Testing en CI/CD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EA51F-2FB5-44F4-ACDF-C7C32BC3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51381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1.1 La Test Pyramid en el contexto del pipeline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BC26586C-64BD-F95F-1ECE-AB8F819AD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44" y="2619784"/>
            <a:ext cx="2563503" cy="4238216"/>
          </a:xfrm>
          <a:prstGeom prst="rect">
            <a:avLst/>
          </a:prstGeom>
        </p:spPr>
      </p:pic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A9965A91-F37D-2B18-EEBA-C31157ABC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233" y="2619784"/>
            <a:ext cx="2387711" cy="4238216"/>
          </a:xfrm>
          <a:prstGeom prst="rect">
            <a:avLst/>
          </a:prstGeom>
        </p:spPr>
      </p:pic>
      <p:pic>
        <p:nvPicPr>
          <p:cNvPr id="9" name="Imagen 8" descr="Diagrama&#10;&#10;Descripción generada automáticamente">
            <a:extLst>
              <a:ext uri="{FF2B5EF4-FFF2-40B4-BE49-F238E27FC236}">
                <a16:creationId xmlns:a16="http://schemas.microsoft.com/office/drawing/2014/main" id="{590542FD-C46F-5014-8494-5D50531E8C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571" y="2619784"/>
            <a:ext cx="2571458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51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0E7578-80B3-DBD0-20E6-01B213F25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Testing en diferentes etapas del pipeline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7291C5FE-0039-DFFB-15B0-DFDBD9B6C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95780"/>
            <a:ext cx="10744200" cy="346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8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783E17-25C4-7EA6-EA46-EA7FF976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Estándares ISO de calidad de software</a:t>
            </a:r>
          </a:p>
        </p:txBody>
      </p:sp>
      <p:pic>
        <p:nvPicPr>
          <p:cNvPr id="11" name="Marcador de contenido 6">
            <a:extLst>
              <a:ext uri="{FF2B5EF4-FFF2-40B4-BE49-F238E27FC236}">
                <a16:creationId xmlns:a16="http://schemas.microsoft.com/office/drawing/2014/main" id="{ABF60255-65DF-6884-2014-AD98EFC48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5751" y="806302"/>
            <a:ext cx="5708649" cy="521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8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3A4B8F-5651-A3CE-6A62-D8205EA69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0212"/>
            <a:ext cx="10515600" cy="917575"/>
          </a:xfrm>
        </p:spPr>
        <p:txBody>
          <a:bodyPr/>
          <a:lstStyle/>
          <a:p>
            <a:pPr marL="0" indent="0">
              <a:buNone/>
            </a:pP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"Los estándares no limitan la creatividad, proporcionan el marco para que la creatividad sea efectiva y medible"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267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C8E9DC-D09D-800D-0D73-5338242B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📚 Glosario adicional para DevOps</a:t>
            </a:r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4158846-EDA0-94E4-0FED-FB0EAC16D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E52841-33C9-37BD-A94A-52997E351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Glosario de Estándares de Calidad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26E95D8-FFF4-D89E-47DD-7787B26D0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000" y="2072640"/>
            <a:ext cx="9382125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54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B7665-474F-47DC-DDA0-A7661F89F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🏛️ 1. Historia y contexto de los estándares ISO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Marcador de contenido 6">
            <a:extLst>
              <a:ext uri="{FF2B5EF4-FFF2-40B4-BE49-F238E27FC236}">
                <a16:creationId xmlns:a16="http://schemas.microsoft.com/office/drawing/2014/main" id="{597C96B8-19DD-D9F5-03F9-8F0CFE2CA2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3946" y="640080"/>
            <a:ext cx="60753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29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051C2A-A12C-EDCD-8726-3DE3E815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s-ES">
                <a:solidFill>
                  <a:schemeClr val="tx1">
                    <a:lumMod val="85000"/>
                    <a:lumOff val="15000"/>
                  </a:schemeClr>
                </a:solidFill>
              </a:rPr>
              <a:t>1.1 ¿Por qué necesitamos estándares de calidad?</a:t>
            </a:r>
            <a:endParaRPr lang="es-CL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9EC66D-1CE1-47DF-7693-24C4A0B6A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733425"/>
            <a:ext cx="5135592" cy="5391150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🤔 Problema sin estándares:</a:t>
            </a:r>
            <a:endParaRPr lang="es-E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Cada empresa define "calidad" a su manera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No hay forma objetiva de comparar 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Difícil comunicar requisitos de calidad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Imposible medir progreso de manera consistente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s-E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✅ Beneficios con estándares:</a:t>
            </a:r>
            <a:endParaRPr lang="es-ES" sz="20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Lenguaje común</a:t>
            </a: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para hablar de calidad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Métricas objetivas</a:t>
            </a: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y comparables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Mejores contratos</a:t>
            </a: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entre cliente-proveedor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Procesos repetibles</a:t>
            </a:r>
            <a:r>
              <a:rPr lang="es-E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 y auditables</a:t>
            </a:r>
          </a:p>
          <a:p>
            <a:endParaRPr lang="es-CL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60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62C4AC-1492-8BE5-4DD6-A806BE9B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Evolución de los estándares ISO para software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E614E4D0-EAEC-800C-0EF7-F5F10E0C1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95" y="640080"/>
            <a:ext cx="7161817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F010A8-C1AC-5C88-7840-7D519794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1.3 Conexión con DORA Metrics (Clase anterior)</a:t>
            </a:r>
          </a:p>
        </p:txBody>
      </p:sp>
      <p:pic>
        <p:nvPicPr>
          <p:cNvPr id="5" name="Marcador de contenido 4" descr="Interfaz de usuario gráfica, 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9EF0CD66-68D9-E049-BC06-4EFBA3197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18105"/>
            <a:ext cx="10744200" cy="28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166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9FD0E-3F3E-19CA-1901-648B51CF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🏗️ 2. ISO/IEC 25010: El modelo de calidad moderno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Marcador de contenido 6">
            <a:extLst>
              <a:ext uri="{FF2B5EF4-FFF2-40B4-BE49-F238E27FC236}">
                <a16:creationId xmlns:a16="http://schemas.microsoft.com/office/drawing/2014/main" id="{0C52F682-DCBB-A7E8-77CC-2EE80F857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3946" y="640080"/>
            <a:ext cx="60753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4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802216-61CC-0805-925E-7AEB510EF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Las 8 características principales</a:t>
            </a:r>
          </a:p>
        </p:txBody>
      </p:sp>
      <p:pic>
        <p:nvPicPr>
          <p:cNvPr id="5" name="Marcador de contenido 4" descr="Captura de pantalla de computadora&#10;&#10;Descripción generada automáticamente">
            <a:extLst>
              <a:ext uri="{FF2B5EF4-FFF2-40B4-BE49-F238E27FC236}">
                <a16:creationId xmlns:a16="http://schemas.microsoft.com/office/drawing/2014/main" id="{1B6E5A44-2967-63C0-9378-683E5A176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17785"/>
            <a:ext cx="12191998" cy="524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64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6F5F53-948F-BF4C-872C-0E4A6BA3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Explicación detallada con ejemplos prácticos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7D8520-519C-25E0-AAE1-A4EF5CDC4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🔧 1. Functional Suitability (Adecuación Funcional)</a:t>
            </a:r>
          </a:p>
        </p:txBody>
      </p:sp>
      <p:pic>
        <p:nvPicPr>
          <p:cNvPr id="5" name="Imagen 4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C50C5740-B79A-9762-EEAA-6DB21E389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3200140"/>
            <a:ext cx="10744200" cy="225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22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94895B96-9B38-E090-97B4-D44714AD7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161285"/>
            <a:ext cx="10905066" cy="253542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30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84E9E9-C2D8-B93D-B92A-1E4A80EA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🛡️ 2. Reliability (Fiabilidad)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9B123B4-AD1C-CDE0-0416-53293704D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797232"/>
            <a:ext cx="10744200" cy="306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3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682FAE-15E6-8662-5096-D118F1EF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1. ¿Qué es DevOps realmente?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0EAA1C-D2A0-77EE-8533-3EE6DAA8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88" y="1311818"/>
            <a:ext cx="8426823" cy="39756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1.1 Evolución histórica: Del caos a la colaboración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376112F-FE60-8112-9789-9FE17C907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24" y="2354239"/>
            <a:ext cx="999515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00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A6B089-15E9-C970-2E91-FE9639FE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Métricas concretas:</a:t>
            </a:r>
          </a:p>
        </p:txBody>
      </p:sp>
      <p:pic>
        <p:nvPicPr>
          <p:cNvPr id="5" name="Marcador de contenido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506FB8FB-3497-2CE8-23E6-5212A47FC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15033"/>
            <a:ext cx="10744200" cy="282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45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C945F4-1E01-3D6D-8EE2-C1DDFB70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⚡ 3. Performance Efficiency (Eficiencia de Rendimiento)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36366580-81B4-B580-22B0-39D3B40EF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77814"/>
            <a:ext cx="10744200" cy="290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872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6F92CE-6EB9-3D01-21DE-636C8851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CL" sz="4100"/>
              <a:t>👤 4. Usability (Usabilidad)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1CD0C-C35C-8A66-E55C-6E7C218C6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¿Qué mide?</a:t>
            </a:r>
            <a:r>
              <a:rPr lang="es-ES" sz="2200" b="0" i="0">
                <a:effectLst/>
                <a:latin typeface="-apple-system"/>
              </a:rPr>
              <a:t> Qué tan fácil es usar el software.</a:t>
            </a:r>
          </a:p>
          <a:p>
            <a:pPr marL="0" indent="0">
              <a:buNone/>
            </a:pPr>
            <a:r>
              <a:rPr lang="es-ES" sz="2200" b="1" i="0">
                <a:effectLst/>
                <a:latin typeface="-apple-system"/>
              </a:rPr>
              <a:t>🧪 Ejemplo de evaluación de usabilidad:</a:t>
            </a:r>
            <a:endParaRPr lang="es-ES" sz="2200" b="0" i="0">
              <a:effectLst/>
              <a:latin typeface="-apple-system"/>
            </a:endParaRPr>
          </a:p>
          <a:p>
            <a:endParaRPr lang="es-CL" sz="2200"/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81B6FF41-223A-B3EA-E668-31E422A57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261" y="2290936"/>
            <a:ext cx="8607285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10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E8FE7-FF74-5A0E-DA8F-13BE818E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🔒 5. Security (Seguridad)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70905077-3991-579D-7D81-0D3B6D242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401" y="2354239"/>
            <a:ext cx="968319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44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AE8FE7-FF74-5A0E-DA8F-13BE818E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🔄 6. Compatibility (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Compatibilidad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7" name="Marcador de contenido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3753C51-1FB5-956F-AE6D-BE11CD2F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904" y="1870919"/>
            <a:ext cx="8865923" cy="498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8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13D675-4B39-EE46-0374-E1ABBC97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🛠️ 7. Maintainability (Mantenibilidad)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F9ECFE4-5130-8EDC-3009-CFC4564D8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535" y="2354239"/>
            <a:ext cx="865693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94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17D6A7-AE72-923A-C400-13E66434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📱 8. Portability (Portabilidad)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ACC7264E-AD2E-1EE4-4360-070E1E48D5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557" y="2354239"/>
            <a:ext cx="7856886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6315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06E44D-31A4-5834-2691-7B9519BD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3. Aplicación práctica: Evaluando un proyecto real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8D575CB8-CFC4-831D-0996-98E0D94E2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3946" y="640080"/>
            <a:ext cx="60753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461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AC5F7B-ADF8-389D-A2D0-9B49E7A46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3.1 Checklist de calidad ISO 25010</a:t>
            </a:r>
          </a:p>
        </p:txBody>
      </p:sp>
      <p:pic>
        <p:nvPicPr>
          <p:cNvPr id="5" name="Marcador de contenido 4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2F34CAED-DA75-E987-204E-02EED62E9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04" y="2354239"/>
            <a:ext cx="918159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8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82DCE0-C642-3ADD-EAFC-0C1A2258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Conexión con Quality Gates (Clase anterior)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D2BB640-907F-71CE-CB80-232E4E9D9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25" y="1797388"/>
            <a:ext cx="8956835" cy="50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6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A3866-79C4-E986-DB86-79B494AC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/>
              <a:t>📊 Problemas del modelo tradicional:</a:t>
            </a:r>
            <a:endParaRPr lang="es-CL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E8370E-C21C-1EF5-C530-E0A723B6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Silos organizacionales:</a:t>
            </a:r>
            <a:r>
              <a:rPr lang="es-ES" sz="2200" b="0" i="0">
                <a:effectLst/>
                <a:latin typeface="-apple-system"/>
              </a:rPr>
              <a:t> Cada equipo trabaja aislado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Handoffs lentos:</a:t>
            </a:r>
            <a:r>
              <a:rPr lang="es-ES" sz="2200" b="0" i="0">
                <a:effectLst/>
                <a:latin typeface="-apple-system"/>
              </a:rPr>
              <a:t> "Tiramos el código por encima del muro"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Blame culture:</a:t>
            </a:r>
            <a:r>
              <a:rPr lang="es-ES" sz="2200" b="0" i="0">
                <a:effectLst/>
                <a:latin typeface="-apple-system"/>
              </a:rPr>
              <a:t> "No es mi problema, es del otro equipo"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Deploy traumático:</a:t>
            </a:r>
            <a:r>
              <a:rPr lang="es-ES" sz="2200" b="0" i="0">
                <a:effectLst/>
                <a:latin typeface="-apple-system"/>
              </a:rPr>
              <a:t> Releases cada 6 meses, llenos de bugs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Feedback tardío:</a:t>
            </a:r>
            <a:r>
              <a:rPr lang="es-ES" sz="2200" b="0" i="0">
                <a:effectLst/>
                <a:latin typeface="-apple-system"/>
              </a:rPr>
              <a:t> Problemas se descubren en producción</a:t>
            </a:r>
          </a:p>
          <a:p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23253295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4A020F-A3E3-2234-0C3E-25B7849C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Fundamentos de análisis estático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36231976-13F5-8650-EC57-F69F16CB6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140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60664-AF75-44FA-5510-BEE4F3EE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8772"/>
            <a:ext cx="10515600" cy="1100455"/>
          </a:xfrm>
        </p:spPr>
        <p:txBody>
          <a:bodyPr/>
          <a:lstStyle/>
          <a:p>
            <a:pPr marL="0" indent="0">
              <a:buNone/>
            </a:pP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"El análisis estático es como tener un </a:t>
            </a:r>
            <a:r>
              <a:rPr lang="es-ES" b="0" i="1" dirty="0" err="1">
                <a:solidFill>
                  <a:srgbClr val="1F2328"/>
                </a:solidFill>
                <a:effectLst/>
                <a:latin typeface="-apple-system"/>
              </a:rPr>
              <a:t>code</a:t>
            </a: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s-ES" b="0" i="1" dirty="0" err="1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es-ES" b="0" i="1" dirty="0">
                <a:solidFill>
                  <a:srgbClr val="1F2328"/>
                </a:solidFill>
                <a:effectLst/>
                <a:latin typeface="-apple-system"/>
              </a:rPr>
              <a:t> que nunca se cansa, nunca se distrae y conoce todas las mejores prácticas"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10176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75A425-440B-D1B1-E681-140E25891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📚 Glosario de Análisis Estático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320A41B-EF89-47BB-C64A-8C6353B72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820" y="2354239"/>
            <a:ext cx="9748360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6967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9918D73-C2A9-DCD7-D44F-52EB79AD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🔬 1. ¿Qué es análisis estático vs dinámico?</a:t>
            </a:r>
          </a:p>
        </p:txBody>
      </p:sp>
      <p:pic>
        <p:nvPicPr>
          <p:cNvPr id="5" name="Marcador de contenido 4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87EC7400-8EB9-4D68-2EDF-6E1CD26C9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514" y="1749250"/>
            <a:ext cx="9498339" cy="493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843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6885FB-C517-0F41-BF5C-0948F8F9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1.2 Cuándo usar cada tipo</a:t>
            </a:r>
          </a:p>
        </p:txBody>
      </p:sp>
      <p:pic>
        <p:nvPicPr>
          <p:cNvPr id="5" name="Marcador de contenido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B299D5F-C696-CACB-947B-1F679CB0F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10664"/>
            <a:ext cx="10744200" cy="30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692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956CDCA-C76C-AA2C-393C-1887AD955F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1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7DEE53-8AA6-D6B6-238F-5F85FC66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🔧 2. Tipos de análisis estático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785FE90B-34D1-FBFE-ED83-AD402B055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01" y="578738"/>
            <a:ext cx="5670549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6324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51C15-A1FA-5E97-C06A-F05848E3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Por nivel de profundidad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BD430604-5E2D-E6C1-EB94-A067A30450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24" y="2354239"/>
            <a:ext cx="880535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33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51C15-A1FA-5E97-C06A-F05848E3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Por nivel de profundidad</a:t>
            </a:r>
          </a:p>
        </p:txBody>
      </p:sp>
      <p:pic>
        <p:nvPicPr>
          <p:cNvPr id="7" name="Marcador de contenido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2546DE4-DF01-6CE6-C2FD-F8347C741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924" y="2354239"/>
            <a:ext cx="7050151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2704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B51C15-A1FA-5E97-C06A-F05848E3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2.1 Por nivel de profundidad</a:t>
            </a:r>
          </a:p>
        </p:txBody>
      </p:sp>
      <p:pic>
        <p:nvPicPr>
          <p:cNvPr id="6" name="Marcador de contenido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376F24F-968C-3930-7F65-C490B205F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898" y="2354239"/>
            <a:ext cx="9400204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99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D1E5B1-5FA1-07A6-73C5-01D0C87B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CL" sz="5400"/>
              <a:t>✅ Beneficios del modelo DevOps: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B4D39E-B715-1231-73C0-1215D8344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Colaboración continua:</a:t>
            </a:r>
            <a:r>
              <a:rPr lang="es-ES" sz="2200" b="0" i="0">
                <a:effectLst/>
                <a:latin typeface="-apple-system"/>
              </a:rPr>
              <a:t> Todos trabajan hacia el mismo objetivo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Ownership compartido:</a:t>
            </a:r>
            <a:r>
              <a:rPr lang="es-ES" sz="2200" b="0" i="0">
                <a:effectLst/>
                <a:latin typeface="-apple-system"/>
              </a:rPr>
              <a:t> "You build it, you run it"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Feedback rápido:</a:t>
            </a:r>
            <a:r>
              <a:rPr lang="es-ES" sz="2200" b="0" i="0">
                <a:effectLst/>
                <a:latin typeface="-apple-system"/>
              </a:rPr>
              <a:t> Problemas detectados en minutos, no meses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Deploys frecuentes:</a:t>
            </a:r>
            <a:r>
              <a:rPr lang="es-ES" sz="2200" b="0" i="0">
                <a:effectLst/>
                <a:latin typeface="-apple-system"/>
              </a:rPr>
              <a:t> Múltiples releases por día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>
                <a:effectLst/>
                <a:latin typeface="-apple-system"/>
              </a:rPr>
              <a:t>Mayor calidad:</a:t>
            </a:r>
            <a:r>
              <a:rPr lang="es-ES" sz="2200" b="0" i="0">
                <a:effectLst/>
                <a:latin typeface="-apple-system"/>
              </a:rPr>
              <a:t> Menos bugs, más estabilidad</a:t>
            </a:r>
          </a:p>
          <a:p>
            <a:endParaRPr lang="es-CL" sz="2200"/>
          </a:p>
        </p:txBody>
      </p:sp>
    </p:spTree>
    <p:extLst>
      <p:ext uri="{BB962C8B-B14F-4D97-AF65-F5344CB8AC3E}">
        <p14:creationId xmlns:p14="http://schemas.microsoft.com/office/powerpoint/2010/main" val="32025956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10708-B415-519B-102C-E7E93334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Por tipo de problemas detectados</a:t>
            </a:r>
          </a:p>
        </p:txBody>
      </p:sp>
      <p:pic>
        <p:nvPicPr>
          <p:cNvPr id="5" name="Marcador de contenido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C4506C80-547E-5EAC-1016-A04F81E03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904675"/>
            <a:ext cx="10744200" cy="28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67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10708-B415-519B-102C-E7E93334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Por tipo de problemas detectados</a:t>
            </a:r>
          </a:p>
        </p:txBody>
      </p:sp>
      <p:pic>
        <p:nvPicPr>
          <p:cNvPr id="7" name="Marcador de contenido 6" descr="Texto, Aplicación&#10;&#10;Descripción generada automáticamente con confianza media">
            <a:extLst>
              <a:ext uri="{FF2B5EF4-FFF2-40B4-BE49-F238E27FC236}">
                <a16:creationId xmlns:a16="http://schemas.microsoft.com/office/drawing/2014/main" id="{4BEE7BE3-DC41-405F-937C-0EAD1F39D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810664"/>
            <a:ext cx="10744200" cy="303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250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F10708-B415-519B-102C-E7E933346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2.2 Por tipo de problemas detectados</a:t>
            </a:r>
          </a:p>
        </p:txBody>
      </p:sp>
      <p:pic>
        <p:nvPicPr>
          <p:cNvPr id="6" name="Marcador de contenido 5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2F8F457-F19F-BBBD-2553-4B0883B20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5" y="1880216"/>
            <a:ext cx="8840252" cy="488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33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8993AB-07D6-78FB-ED61-04FEBAD5A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🛠️ 3. Herramientas de análisis estático por lenguaje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606600F-104E-7826-0C53-BE51BB3AE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409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6608EE-A4AB-150F-CC60-3928E43A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3.1 JavaScript/TypeScript Ecosystem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5FBE27CC-743E-7D61-5C4B-A01DB6AA5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904" y="2354239"/>
            <a:ext cx="9024192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76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CD028-2574-835F-1D89-0B37AC3B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3.2 Configuración típica de herramientas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24456EC0-F8D7-D30B-8D7F-87D3796E16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169735"/>
            <a:ext cx="7214616" cy="449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844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D25F3B-A02B-E016-4857-C29B38E3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SonarQube Quality Profile</a:t>
            </a:r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1B2D4D78-905F-82DE-69C2-D156B0D3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490664"/>
            <a:ext cx="10744200" cy="36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51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4BC0E-17BB-17B5-D0C4-1D2E8801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📊 4. Métricas y reportes de análisis estático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18AED549-7E0B-0DFC-C9EA-ACBB978D9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7658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D77E9C-168A-53D2-5BA1-ED3EFE0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4.1 Métricas de complejidad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44CA524-4DCB-C41A-D51A-9F92E302A8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550" y="872197"/>
            <a:ext cx="7758157" cy="491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08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D77E9C-168A-53D2-5BA1-ED3EFE02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4.1 Métricas de complejidad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1332F928-01A5-7AE1-CC4E-3CA9EC687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92" y="1176059"/>
            <a:ext cx="7938796" cy="41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45DB14-D273-0B52-2276-3C2D17298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000"/>
              <a:t>1.2 DevOps no es solo herramientas</a:t>
            </a:r>
            <a:endParaRPr lang="es-CL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4C1787-2055-334A-31A7-C97D736D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ES" sz="2200" i="1" dirty="0"/>
              <a:t>⚠️</a:t>
            </a:r>
            <a:r>
              <a:rPr lang="es-ES" sz="2200" b="0" i="1" dirty="0">
                <a:effectLst/>
                <a:latin typeface="-apple-system"/>
              </a:rPr>
              <a:t> </a:t>
            </a:r>
            <a:r>
              <a:rPr lang="es-ES" sz="2200" b="1" i="1" dirty="0">
                <a:effectLst/>
                <a:latin typeface="-apple-system"/>
              </a:rPr>
              <a:t>Error común:</a:t>
            </a:r>
            <a:r>
              <a:rPr lang="es-ES" sz="2200" b="0" i="1" dirty="0">
                <a:effectLst/>
                <a:latin typeface="-apple-system"/>
              </a:rPr>
              <a:t> "Implementamos Jenkins y Docker, ya tenemos DevOps“</a:t>
            </a:r>
          </a:p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❌ DevOps NO ES: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Una herramienta específica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Un título de trabajo ("DevOps </a:t>
            </a:r>
            <a:r>
              <a:rPr lang="es-ES" sz="2200" b="0" i="0" dirty="0" err="1">
                <a:effectLst/>
                <a:latin typeface="-apple-system"/>
              </a:rPr>
              <a:t>Engineer</a:t>
            </a:r>
            <a:r>
              <a:rPr lang="es-ES" sz="2200" b="0" i="0" dirty="0">
                <a:effectLst/>
                <a:latin typeface="-apple-system"/>
              </a:rPr>
              <a:t>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Solo automatización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Reemplazar QA con </a:t>
            </a:r>
            <a:r>
              <a:rPr lang="es-ES" sz="2200" b="0" i="0" dirty="0" err="1">
                <a:effectLst/>
                <a:latin typeface="-apple-system"/>
              </a:rPr>
              <a:t>developers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Solo para empresas </a:t>
            </a:r>
            <a:r>
              <a:rPr lang="es-ES" sz="2200" b="0" i="0" dirty="0" err="1">
                <a:effectLst/>
                <a:latin typeface="-apple-system"/>
              </a:rPr>
              <a:t>tech</a:t>
            </a:r>
            <a:r>
              <a:rPr lang="es-ES" sz="2200" b="0" i="0" dirty="0">
                <a:effectLst/>
                <a:latin typeface="-apple-system"/>
              </a:rPr>
              <a:t> grandes</a:t>
            </a:r>
          </a:p>
          <a:p>
            <a:r>
              <a:rPr lang="es-ES" sz="2200" b="1" i="0" dirty="0">
                <a:effectLst/>
                <a:latin typeface="-apple-system"/>
              </a:rPr>
              <a:t>✅ DevOps SÍ ES:</a:t>
            </a:r>
            <a:endParaRPr lang="es-ES" sz="2200" b="0" i="0" dirty="0"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Una </a:t>
            </a:r>
            <a:r>
              <a:rPr lang="es-ES" sz="2200" b="1" i="0" dirty="0">
                <a:effectLst/>
                <a:latin typeface="-apple-system"/>
              </a:rPr>
              <a:t>cultura</a:t>
            </a:r>
            <a:r>
              <a:rPr lang="es-ES" sz="2200" b="0" i="0" dirty="0">
                <a:effectLst/>
                <a:latin typeface="-apple-system"/>
              </a:rPr>
              <a:t> de colaboración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Un conjunto de </a:t>
            </a:r>
            <a:r>
              <a:rPr lang="es-ES" sz="2200" b="1" i="0" dirty="0">
                <a:effectLst/>
                <a:latin typeface="-apple-system"/>
              </a:rPr>
              <a:t>prácticas</a:t>
            </a:r>
            <a:r>
              <a:rPr lang="es-ES" sz="2200" b="0" i="0" dirty="0">
                <a:effectLst/>
                <a:latin typeface="-apple-system"/>
              </a:rPr>
              <a:t> para entregar valor rápido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0" i="0" dirty="0">
                <a:effectLst/>
                <a:latin typeface="-apple-system"/>
              </a:rPr>
              <a:t>Una </a:t>
            </a:r>
            <a:r>
              <a:rPr lang="es-ES" sz="2200" b="1" i="0" dirty="0">
                <a:effectLst/>
                <a:latin typeface="-apple-system"/>
              </a:rPr>
              <a:t>mentalidad</a:t>
            </a:r>
            <a:r>
              <a:rPr lang="es-ES" sz="2200" b="0" i="0" dirty="0">
                <a:effectLst/>
                <a:latin typeface="-apple-system"/>
              </a:rPr>
              <a:t> de mejora continua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Responsabilidad compartida</a:t>
            </a:r>
            <a:r>
              <a:rPr lang="es-ES" sz="2200" b="0" i="0" dirty="0">
                <a:effectLst/>
                <a:latin typeface="-apple-system"/>
              </a:rPr>
              <a:t> de la calidad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i="0" dirty="0">
                <a:effectLst/>
                <a:latin typeface="-apple-system"/>
              </a:rPr>
              <a:t>Automatización</a:t>
            </a:r>
            <a:r>
              <a:rPr lang="es-ES" sz="2200" b="0" i="0" dirty="0">
                <a:effectLst/>
                <a:latin typeface="-apple-system"/>
              </a:rPr>
              <a:t> como medio, no como fin</a:t>
            </a:r>
          </a:p>
          <a:p>
            <a:pPr marL="0" indent="0">
              <a:buNone/>
            </a:pPr>
            <a:endParaRPr lang="es-CL" sz="2200" dirty="0"/>
          </a:p>
        </p:txBody>
      </p:sp>
    </p:spTree>
    <p:extLst>
      <p:ext uri="{BB962C8B-B14F-4D97-AF65-F5344CB8AC3E}">
        <p14:creationId xmlns:p14="http://schemas.microsoft.com/office/powerpoint/2010/main" val="18427963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5B1EC6-B4C3-276C-B2CD-863D28BE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4.2 Dashboard típico de análisis estático</a:t>
            </a:r>
          </a:p>
        </p:txBody>
      </p:sp>
      <p:pic>
        <p:nvPicPr>
          <p:cNvPr id="9" name="Marcador de contenido 8" descr="Interfaz de usuario gráfica, Aplicación&#10;&#10;Descripción generada automáticamente con confianza media">
            <a:extLst>
              <a:ext uri="{FF2B5EF4-FFF2-40B4-BE49-F238E27FC236}">
                <a16:creationId xmlns:a16="http://schemas.microsoft.com/office/drawing/2014/main" id="{9E3BED25-D8F5-9A3D-9DD7-C13D32408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12192000" cy="15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7970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196468-42AC-2DC4-E3FA-06E13E15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🎯 5. Integración en el workflow de desarrollo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063EE19-1736-E96F-2E62-EA5E2C35A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59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F6102-6D65-F265-80CD-DE853E3B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5.1 Análisis estático en diferentes momentos</a:t>
            </a:r>
          </a:p>
        </p:txBody>
      </p:sp>
      <p:pic>
        <p:nvPicPr>
          <p:cNvPr id="5" name="Marcador de contenido 4" descr="Tabla&#10;&#10;Descripción generada automáticamente">
            <a:extLst>
              <a:ext uri="{FF2B5EF4-FFF2-40B4-BE49-F238E27FC236}">
                <a16:creationId xmlns:a16="http://schemas.microsoft.com/office/drawing/2014/main" id="{061EDDAA-714C-F173-8947-C7DFF345E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2569340"/>
            <a:ext cx="10744200" cy="351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1698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9B45E0-A22F-2F67-E7B6-C6D6C6F2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193837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💡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Ejercicio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Práctico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(10 min)</a:t>
            </a:r>
          </a:p>
        </p:txBody>
      </p:sp>
      <p:pic>
        <p:nvPicPr>
          <p:cNvPr id="5" name="Marcador de contenido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9C36B78-0D5C-F02F-F8A8-0836AABAE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36" y="1314706"/>
            <a:ext cx="9637689" cy="554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6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5035F-E032-B4E1-E6F1-55DAA9728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🏗️ 2. Los 4 pilares de DevOps: Modelo CAMS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0511BFA8-6A7E-CB3F-70F3-2BDF3C5AAB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76356"/>
            <a:ext cx="7214616" cy="387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297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B11E5D-8EA2-7E57-A149-C226F26D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s-ES" sz="3000"/>
              <a:t>2.1 📚 Culture (Cultura) - El pilar más importante</a:t>
            </a:r>
            <a:endParaRPr lang="es-CL" sz="30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53EBC8-5D3B-A791-2BBA-5FC55986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¿Qué significa?</a:t>
            </a:r>
            <a:r>
              <a:rPr lang="es-ES" sz="2200" b="0" i="0" dirty="0">
                <a:effectLst/>
                <a:latin typeface="-apple-system"/>
              </a:rPr>
              <a:t> Cambiar la mentalidad de "nosotros vs ellos" a "todos somos un equipo"</a:t>
            </a:r>
          </a:p>
          <a:p>
            <a:pPr marL="0" indent="0">
              <a:buNone/>
            </a:pPr>
            <a:r>
              <a:rPr lang="es-ES" sz="2200" b="1" i="0" dirty="0">
                <a:effectLst/>
                <a:latin typeface="-apple-system"/>
              </a:rPr>
              <a:t>Características de una cultura DevOps:</a:t>
            </a:r>
            <a:endParaRPr lang="es-ES" sz="2200" b="0" i="0" dirty="0">
              <a:effectLst/>
              <a:latin typeface="-apple-system"/>
            </a:endParaRPr>
          </a:p>
          <a:p>
            <a:endParaRPr lang="es-CL" sz="2200" dirty="0"/>
          </a:p>
        </p:txBody>
      </p:sp>
      <p:pic>
        <p:nvPicPr>
          <p:cNvPr id="5" name="Imagen 4" descr="Tabla&#10;&#10;Descripción generada automáticamente">
            <a:extLst>
              <a:ext uri="{FF2B5EF4-FFF2-40B4-BE49-F238E27FC236}">
                <a16:creationId xmlns:a16="http://schemas.microsoft.com/office/drawing/2014/main" id="{B42ED1AA-0561-7452-9371-7FF7884E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2626667"/>
            <a:ext cx="10917936" cy="328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30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1230</Words>
  <Application>Microsoft Office PowerPoint</Application>
  <PresentationFormat>Panorámica</PresentationFormat>
  <Paragraphs>170</Paragraphs>
  <Slides>73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73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Tema de Office</vt:lpstr>
      <vt:lpstr>DevOps y CI/CD – Fundamentos, Estándares ISO de calidad y Introducción a análisis estático con SonarQube y ESLint</vt:lpstr>
      <vt:lpstr>Presentación de PowerPoint</vt:lpstr>
      <vt:lpstr>📚 Glosario adicional para DevOps</vt:lpstr>
      <vt:lpstr>🎯 1. ¿Qué es DevOps realmente?</vt:lpstr>
      <vt:lpstr>📊 Problemas del modelo tradicional:</vt:lpstr>
      <vt:lpstr>✅ Beneficios del modelo DevOps:</vt:lpstr>
      <vt:lpstr>1.2 DevOps no es solo herramientas</vt:lpstr>
      <vt:lpstr>🏗️ 2. Los 4 pilares de DevOps: Modelo CAMS</vt:lpstr>
      <vt:lpstr>2.1 📚 Culture (Cultura) - El pilar más importante</vt:lpstr>
      <vt:lpstr>🛠️ Cómo implementar cultura DevOps:</vt:lpstr>
      <vt:lpstr>2.2 🤖 Automation (Automatización) - Eliminar el trabajo manual</vt:lpstr>
      <vt:lpstr>🔧 Áreas clave de automatización:</vt:lpstr>
      <vt:lpstr>💻 Ejemplo de automatización práctica:</vt:lpstr>
      <vt:lpstr>2.3 📊 Measurement (Medición) - Lo que no se mide, no se mejora</vt:lpstr>
      <vt:lpstr>📋 Implementación práctica de medición:</vt:lpstr>
      <vt:lpstr>2.4 🤝 Sharing (Compartir) - El conocimiento que no se comparte, se pierde</vt:lpstr>
      <vt:lpstr>💡 Ejemplo de sharing en la práctica:</vt:lpstr>
      <vt:lpstr>⚙️ 3. CI/CD: La automatización en acción</vt:lpstr>
      <vt:lpstr>3.1 Continuous Integration (CI) 🔄</vt:lpstr>
      <vt:lpstr>🔧 Componentes de un pipeline CI típico:</vt:lpstr>
      <vt:lpstr>3.2 Continuous Deployment (CD) 🚀</vt:lpstr>
      <vt:lpstr>🛡️ Estrategias de deployment seguro:</vt:lpstr>
      <vt:lpstr>3.3 Pipeline completo: De código a producción</vt:lpstr>
      <vt:lpstr>🧪 Testing en pipelines CI/CD</vt:lpstr>
      <vt:lpstr>📚 Glosario de Testing en CI/CD</vt:lpstr>
      <vt:lpstr>1. Arquitectura de Testing en CI/CD</vt:lpstr>
      <vt:lpstr>1.2 Testing en diferentes etapas del pipeline</vt:lpstr>
      <vt:lpstr>Estándares ISO de calidad de software</vt:lpstr>
      <vt:lpstr>Presentación de PowerPoint</vt:lpstr>
      <vt:lpstr>Glosario de Estándares de Calidad</vt:lpstr>
      <vt:lpstr>🏛️ 1. Historia y contexto de los estándares ISO</vt:lpstr>
      <vt:lpstr>1.1 ¿Por qué necesitamos estándares de calidad?</vt:lpstr>
      <vt:lpstr>1.2 Evolución de los estándares ISO para software</vt:lpstr>
      <vt:lpstr>1.3 Conexión con DORA Metrics (Clase anterior)</vt:lpstr>
      <vt:lpstr>🏗️ 2. ISO/IEC 25010: El modelo de calidad moderno</vt:lpstr>
      <vt:lpstr>2.1 Las 8 características principales</vt:lpstr>
      <vt:lpstr>2.2 Explicación detallada con ejemplos prácticos</vt:lpstr>
      <vt:lpstr>Presentación de PowerPoint</vt:lpstr>
      <vt:lpstr>🛡️ 2. Reliability (Fiabilidad)</vt:lpstr>
      <vt:lpstr>📊 Métricas concretas:</vt:lpstr>
      <vt:lpstr>⚡ 3. Performance Efficiency (Eficiencia de Rendimiento)</vt:lpstr>
      <vt:lpstr>👤 4. Usability (Usabilidad)</vt:lpstr>
      <vt:lpstr>🔒 5. Security (Seguridad)</vt:lpstr>
      <vt:lpstr>🔄 6. Compatibility (Compatibilidad)</vt:lpstr>
      <vt:lpstr>🛠️ 7. Maintainability (Mantenibilidad)</vt:lpstr>
      <vt:lpstr>📱 8. Portability (Portabilidad)</vt:lpstr>
      <vt:lpstr>🎯 3. Aplicación práctica: Evaluando un proyecto real</vt:lpstr>
      <vt:lpstr>3.1 Checklist de calidad ISO 25010</vt:lpstr>
      <vt:lpstr>3.2 Conexión con Quality Gates (Clase anterior)</vt:lpstr>
      <vt:lpstr>Fundamentos de análisis estático</vt:lpstr>
      <vt:lpstr>Presentación de PowerPoint</vt:lpstr>
      <vt:lpstr>📚 Glosario de Análisis Estático</vt:lpstr>
      <vt:lpstr>🔬 1. ¿Qué es análisis estático vs dinámico?</vt:lpstr>
      <vt:lpstr>1.2 Cuándo usar cada tipo</vt:lpstr>
      <vt:lpstr>Presentación de PowerPoint</vt:lpstr>
      <vt:lpstr>🔧 2. Tipos de análisis estático</vt:lpstr>
      <vt:lpstr>2.1 Por nivel de profundidad</vt:lpstr>
      <vt:lpstr>2.1 Por nivel de profundidad</vt:lpstr>
      <vt:lpstr>2.1 Por nivel de profundidad</vt:lpstr>
      <vt:lpstr>2.2 Por tipo de problemas detectados</vt:lpstr>
      <vt:lpstr>2.2 Por tipo de problemas detectados</vt:lpstr>
      <vt:lpstr>2.2 Por tipo de problemas detectados</vt:lpstr>
      <vt:lpstr>🛠️ 3. Herramientas de análisis estático por lenguaje</vt:lpstr>
      <vt:lpstr>3.1 JavaScript/TypeScript Ecosystem</vt:lpstr>
      <vt:lpstr>3.2 Configuración típica de herramientas</vt:lpstr>
      <vt:lpstr>SonarQube Quality Profile</vt:lpstr>
      <vt:lpstr>📊 4. Métricas y reportes de análisis estático</vt:lpstr>
      <vt:lpstr>4.1 Métricas de complejidad</vt:lpstr>
      <vt:lpstr>4.1 Métricas de complejidad</vt:lpstr>
      <vt:lpstr>4.2 Dashboard típico de análisis estático</vt:lpstr>
      <vt:lpstr>🎯 5. Integración en el workflow de desarrollo</vt:lpstr>
      <vt:lpstr>5.1 Análisis estático en diferentes momentos</vt:lpstr>
      <vt:lpstr>💡 Ejercicio Práctico (10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y CI/CD – Fundamentos, Estándares ISO de calidad y Introducción a análisis estático con SonarQube y ESLint</dc:title>
  <dc:creator>DIEGO MATIAS OBANDO AGUILERA</dc:creator>
  <cp:lastModifiedBy>DIEGO MATIAS OBANDO AGUILERA</cp:lastModifiedBy>
  <cp:revision>2</cp:revision>
  <dcterms:created xsi:type="dcterms:W3CDTF">2025-08-19T02:28:54Z</dcterms:created>
  <dcterms:modified xsi:type="dcterms:W3CDTF">2025-08-19T04:05:44Z</dcterms:modified>
</cp:coreProperties>
</file>