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EE2F4-5691-C31C-552A-428AF8AD1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DA411B-94B9-C953-9804-45F892E07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AF9E7F-CF6F-8B59-3C16-DA36ECEE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8AAC-60CA-4BE7-83A3-A624025BD7F9}" type="datetimeFigureOut">
              <a:rPr lang="es-CL" smtClean="0"/>
              <a:t>17-08-2025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F4EE42-65B7-552C-AC55-BAD676A0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D2947-E5E2-CBA6-EC41-AD93F0BD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A774-D0FE-43B1-9449-A9818A3B09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296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FB1B6-C528-86A1-A124-FF8E2E1A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0A5185-23DB-A32F-9AFC-735BE2536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BFF120-82DA-C94A-3569-484B044C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8AAC-60CA-4BE7-83A3-A624025BD7F9}" type="datetimeFigureOut">
              <a:rPr lang="es-CL" smtClean="0"/>
              <a:t>17-08-2025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86FF88-DC96-E77E-644F-71FF653B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781820-D453-5E30-1318-DCE90904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A774-D0FE-43B1-9449-A9818A3B09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11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CE2ED1-F1BC-20D0-2E33-4B85CC6E8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FA8D19-C9F2-7F8A-3130-DCF8C4AF9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C34727-D3DD-6A69-E776-09DBD94F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8AAC-60CA-4BE7-83A3-A624025BD7F9}" type="datetimeFigureOut">
              <a:rPr lang="es-CL" smtClean="0"/>
              <a:t>17-08-2025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165FF4-877C-86AF-DED2-C33A39FF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F5C35D-1388-DB7E-2907-3348DF0A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A774-D0FE-43B1-9449-A9818A3B09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410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20EDF-AB66-2AAB-65DA-6623F4C4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5507E-8F1D-45CB-EB08-2CA3D8ADB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68BB8E-2605-4355-56C3-D7D5298C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8AAC-60CA-4BE7-83A3-A624025BD7F9}" type="datetimeFigureOut">
              <a:rPr lang="es-CL" smtClean="0"/>
              <a:t>17-08-2025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FDF9C5-4BA9-32C2-35B3-1C795D3C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8841E6-161E-6182-2132-F7724034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A774-D0FE-43B1-9449-A9818A3B09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638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40D48-6A03-D8B1-9109-6795135E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36396F-5D2D-8C46-E5DE-224E57FAA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17A9B1-59CA-CB27-DE6D-1A6113F2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8AAC-60CA-4BE7-83A3-A624025BD7F9}" type="datetimeFigureOut">
              <a:rPr lang="es-CL" smtClean="0"/>
              <a:t>17-08-2025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3A2C62-6247-024D-E580-F4541734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7606E4-CF1A-CD39-8CD7-7D70EC02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A774-D0FE-43B1-9449-A9818A3B09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358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602F3-6028-8896-F95C-729A5429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C3897B-627F-3795-56E6-9D67928F2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FB10C7-3C7B-520F-B451-0E9F9BC03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F27EAB-1712-47DB-DCC1-20C4AFBF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8AAC-60CA-4BE7-83A3-A624025BD7F9}" type="datetimeFigureOut">
              <a:rPr lang="es-CL" smtClean="0"/>
              <a:t>17-08-2025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654BE3-2E0E-D9B7-9CB5-C9F52AF9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C08E43-B31F-C6FD-30B4-D2ED4B04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A774-D0FE-43B1-9449-A9818A3B09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140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7DA02-8ACD-D39D-0636-E316B814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B94ACB-EBCC-42AD-78CF-FD153DE5C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BE54EF-C32C-5B63-751F-0BF45D4E1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B86E3E-D5E9-2731-85F3-08E1D14A5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7F112A-589C-D21D-D544-4178C22CA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977550-21CC-1011-2FC7-9F8C1D9E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8AAC-60CA-4BE7-83A3-A624025BD7F9}" type="datetimeFigureOut">
              <a:rPr lang="es-CL" smtClean="0"/>
              <a:t>17-08-2025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3B78355-0819-6442-1629-E0225913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578E8E-2ED9-3FB0-1E31-15BF1D40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A774-D0FE-43B1-9449-A9818A3B09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456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6EF2E-7010-410A-9502-5ADD3C56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0C6F4A-93ED-0F3E-7E53-0E4050E6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8AAC-60CA-4BE7-83A3-A624025BD7F9}" type="datetimeFigureOut">
              <a:rPr lang="es-CL" smtClean="0"/>
              <a:t>17-08-2025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AE102E-905E-FE9F-6BB2-78714377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4606BA-A282-51C1-78E2-78689846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A774-D0FE-43B1-9449-A9818A3B09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084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99E2625-12AA-FECF-2DFA-3E4D34EF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8AAC-60CA-4BE7-83A3-A624025BD7F9}" type="datetimeFigureOut">
              <a:rPr lang="es-CL" smtClean="0"/>
              <a:t>17-08-2025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833976-1A84-4270-FB16-925E257D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D1C1DC-4844-B592-6422-50DFBA13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A774-D0FE-43B1-9449-A9818A3B09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975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142F2-60C1-6617-E12F-5A343732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8A20DD-FB99-5A00-0941-E9D72E518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3EFFC4-4DA6-E491-A0DE-65FEEF04C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8780A3-C9D9-9528-2E4B-7A3ECD7C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8AAC-60CA-4BE7-83A3-A624025BD7F9}" type="datetimeFigureOut">
              <a:rPr lang="es-CL" smtClean="0"/>
              <a:t>17-08-2025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51B9A4-10F5-91B4-B458-6CD8A04F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871E98-3D26-C527-9FD5-8813F1A7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A774-D0FE-43B1-9449-A9818A3B09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216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5B51D-0408-6F70-EA65-A4E2C4B9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6D22CCE-FB29-47F8-00AC-57414F8C3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243E3F-52ED-774B-1BAB-F57D5F213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938EAD-6047-F54C-5F15-0932A0D0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8AAC-60CA-4BE7-83A3-A624025BD7F9}" type="datetimeFigureOut">
              <a:rPr lang="es-CL" smtClean="0"/>
              <a:t>17-08-2025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14D162-900B-3BE5-4C08-FFCEAABD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49B6C3-2C5B-AD47-0AD7-F84EC136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A774-D0FE-43B1-9449-A9818A3B09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715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37F591-4B1F-F127-AB86-1AB318E8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F22B90-A6D4-3CAC-574B-0CEC21B9D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BB5E10-7333-4C10-E730-12703EA34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C8AAC-60CA-4BE7-83A3-A624025BD7F9}" type="datetimeFigureOut">
              <a:rPr lang="es-CL" smtClean="0"/>
              <a:t>17-08-2025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26436A-0270-082A-8E2C-050778F7A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20AA55-C4A5-CDA8-CDE9-69CF6D8C6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DA774-D0FE-43B1-9449-A9818A3B09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084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A0B0FA-4567-26B0-C6B4-81B4A093D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s-CL" sz="4100"/>
              <a:t>Ciclo de Vida del Producto, Calidad, Fundamentos de DevOps y CI/CD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3E81BA-D9A0-C618-4742-124C3ED88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L" sz="1700"/>
              <a:t>Unidad 01: Calidad y testing de Software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L" sz="1700"/>
              <a:t>Fecha: Lunes 18 de Agosto, 2025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L" sz="1700"/>
              <a:t>Docente: Diego Obando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5C997216-008D-8F3E-CF51-14DEFC1D6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34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51D92D-F06C-58DA-BD85-72D47392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L" sz="5400"/>
              <a:t>Beneficios del Shift-Left Testing 📈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50D2BCA-8A59-0078-996B-B452283DA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62979"/>
              </p:ext>
            </p:extLst>
          </p:nvPr>
        </p:nvGraphicFramePr>
        <p:xfrm>
          <a:off x="921226" y="2228087"/>
          <a:ext cx="10349550" cy="394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863">
                  <a:extLst>
                    <a:ext uri="{9D8B030D-6E8A-4147-A177-3AD203B41FA5}">
                      <a16:colId xmlns:a16="http://schemas.microsoft.com/office/drawing/2014/main" val="305553298"/>
                    </a:ext>
                  </a:extLst>
                </a:gridCol>
                <a:gridCol w="3686837">
                  <a:extLst>
                    <a:ext uri="{9D8B030D-6E8A-4147-A177-3AD203B41FA5}">
                      <a16:colId xmlns:a16="http://schemas.microsoft.com/office/drawing/2014/main" val="1733940642"/>
                    </a:ext>
                  </a:extLst>
                </a:gridCol>
                <a:gridCol w="3449850">
                  <a:extLst>
                    <a:ext uri="{9D8B030D-6E8A-4147-A177-3AD203B41FA5}">
                      <a16:colId xmlns:a16="http://schemas.microsoft.com/office/drawing/2014/main" val="1214056366"/>
                    </a:ext>
                  </a:extLst>
                </a:gridCol>
              </a:tblGrid>
              <a:tr h="536268">
                <a:tc>
                  <a:txBody>
                    <a:bodyPr/>
                    <a:lstStyle/>
                    <a:p>
                      <a:r>
                        <a:rPr lang="es-CL" sz="2400"/>
                        <a:t>Beneficio</a:t>
                      </a:r>
                    </a:p>
                  </a:txBody>
                  <a:tcPr marL="121879" marR="121879" marT="60939" marB="60939"/>
                </a:tc>
                <a:tc>
                  <a:txBody>
                    <a:bodyPr/>
                    <a:lstStyle/>
                    <a:p>
                      <a:r>
                        <a:rPr lang="es-CL" sz="2400"/>
                        <a:t>Sin Shift-Left</a:t>
                      </a:r>
                    </a:p>
                  </a:txBody>
                  <a:tcPr marL="121879" marR="121879" marT="60939" marB="60939"/>
                </a:tc>
                <a:tc>
                  <a:txBody>
                    <a:bodyPr/>
                    <a:lstStyle/>
                    <a:p>
                      <a:r>
                        <a:rPr lang="es-CL" sz="2400"/>
                        <a:t>Con Shift-Left</a:t>
                      </a:r>
                    </a:p>
                  </a:txBody>
                  <a:tcPr marL="121879" marR="121879" marT="60939" marB="60939"/>
                </a:tc>
                <a:extLst>
                  <a:ext uri="{0D108BD9-81ED-4DB2-BD59-A6C34878D82A}">
                    <a16:rowId xmlns:a16="http://schemas.microsoft.com/office/drawing/2014/main" val="924926091"/>
                  </a:ext>
                </a:extLst>
              </a:tr>
              <a:tr h="901904">
                <a:tc>
                  <a:txBody>
                    <a:bodyPr/>
                    <a:lstStyle/>
                    <a:p>
                      <a:r>
                        <a:rPr lang="es-CL" sz="2400"/>
                        <a:t>Costo de defectos</a:t>
                      </a:r>
                    </a:p>
                  </a:txBody>
                  <a:tcPr marL="121879" marR="121879" marT="60939" marB="60939"/>
                </a:tc>
                <a:tc>
                  <a:txBody>
                    <a:bodyPr/>
                    <a:lstStyle/>
                    <a:p>
                      <a:r>
                        <a:rPr lang="es-CL" sz="2400"/>
                        <a:t>Alto (encontrados tarde)</a:t>
                      </a:r>
                    </a:p>
                  </a:txBody>
                  <a:tcPr marL="121879" marR="121879" marT="60939" marB="60939"/>
                </a:tc>
                <a:tc>
                  <a:txBody>
                    <a:bodyPr/>
                    <a:lstStyle/>
                    <a:p>
                      <a:r>
                        <a:rPr lang="es-CL" sz="2400"/>
                        <a:t>Bajo (encontrados temprano)</a:t>
                      </a:r>
                    </a:p>
                  </a:txBody>
                  <a:tcPr marL="121879" marR="121879" marT="60939" marB="60939"/>
                </a:tc>
                <a:extLst>
                  <a:ext uri="{0D108BD9-81ED-4DB2-BD59-A6C34878D82A}">
                    <a16:rowId xmlns:a16="http://schemas.microsoft.com/office/drawing/2014/main" val="1281242622"/>
                  </a:ext>
                </a:extLst>
              </a:tr>
              <a:tr h="536268">
                <a:tc>
                  <a:txBody>
                    <a:bodyPr/>
                    <a:lstStyle/>
                    <a:p>
                      <a:r>
                        <a:rPr lang="es-CL" sz="2400"/>
                        <a:t>Tiempo de feedback</a:t>
                      </a:r>
                    </a:p>
                  </a:txBody>
                  <a:tcPr marL="121879" marR="121879" marT="60939" marB="60939"/>
                </a:tc>
                <a:tc>
                  <a:txBody>
                    <a:bodyPr/>
                    <a:lstStyle/>
                    <a:p>
                      <a:r>
                        <a:rPr lang="es-CL" sz="2400"/>
                        <a:t>Días/Semanas</a:t>
                      </a:r>
                    </a:p>
                  </a:txBody>
                  <a:tcPr marL="121879" marR="121879" marT="60939" marB="60939"/>
                </a:tc>
                <a:tc>
                  <a:txBody>
                    <a:bodyPr/>
                    <a:lstStyle/>
                    <a:p>
                      <a:r>
                        <a:rPr lang="es-CL" sz="2400"/>
                        <a:t>Minutos/Horas</a:t>
                      </a:r>
                    </a:p>
                  </a:txBody>
                  <a:tcPr marL="121879" marR="121879" marT="60939" marB="60939"/>
                </a:tc>
                <a:extLst>
                  <a:ext uri="{0D108BD9-81ED-4DB2-BD59-A6C34878D82A}">
                    <a16:rowId xmlns:a16="http://schemas.microsoft.com/office/drawing/2014/main" val="671668700"/>
                  </a:ext>
                </a:extLst>
              </a:tr>
              <a:tr h="536268">
                <a:tc>
                  <a:txBody>
                    <a:bodyPr/>
                    <a:lstStyle/>
                    <a:p>
                      <a:r>
                        <a:rPr lang="es-CL" sz="2400"/>
                        <a:t>Calidad del código</a:t>
                      </a:r>
                    </a:p>
                  </a:txBody>
                  <a:tcPr marL="121879" marR="121879" marT="60939" marB="60939"/>
                </a:tc>
                <a:tc>
                  <a:txBody>
                    <a:bodyPr/>
                    <a:lstStyle/>
                    <a:p>
                      <a:r>
                        <a:rPr lang="es-CL" sz="2400"/>
                        <a:t>Reactiva</a:t>
                      </a:r>
                    </a:p>
                  </a:txBody>
                  <a:tcPr marL="121879" marR="121879" marT="60939" marB="60939"/>
                </a:tc>
                <a:tc>
                  <a:txBody>
                    <a:bodyPr/>
                    <a:lstStyle/>
                    <a:p>
                      <a:r>
                        <a:rPr lang="es-CL" sz="2400"/>
                        <a:t>Proactiva</a:t>
                      </a:r>
                    </a:p>
                  </a:txBody>
                  <a:tcPr marL="121879" marR="121879" marT="60939" marB="60939"/>
                </a:tc>
                <a:extLst>
                  <a:ext uri="{0D108BD9-81ED-4DB2-BD59-A6C34878D82A}">
                    <a16:rowId xmlns:a16="http://schemas.microsoft.com/office/drawing/2014/main" val="106391443"/>
                  </a:ext>
                </a:extLst>
              </a:tr>
              <a:tr h="536268">
                <a:tc>
                  <a:txBody>
                    <a:bodyPr/>
                    <a:lstStyle/>
                    <a:p>
                      <a:r>
                        <a:rPr lang="es-CL" sz="2400"/>
                        <a:t>Cobertura de testing</a:t>
                      </a:r>
                    </a:p>
                  </a:txBody>
                  <a:tcPr marL="121879" marR="121879" marT="60939" marB="60939"/>
                </a:tc>
                <a:tc>
                  <a:txBody>
                    <a:bodyPr/>
                    <a:lstStyle/>
                    <a:p>
                      <a:r>
                        <a:rPr lang="es-CL" sz="2400"/>
                        <a:t>Limitada por tiempo</a:t>
                      </a:r>
                    </a:p>
                  </a:txBody>
                  <a:tcPr marL="121879" marR="121879" marT="60939" marB="60939"/>
                </a:tc>
                <a:tc>
                  <a:txBody>
                    <a:bodyPr/>
                    <a:lstStyle/>
                    <a:p>
                      <a:r>
                        <a:rPr lang="es-CL" sz="2400"/>
                        <a:t>Integral desde el inicio</a:t>
                      </a:r>
                    </a:p>
                  </a:txBody>
                  <a:tcPr marL="121879" marR="121879" marT="60939" marB="60939"/>
                </a:tc>
                <a:extLst>
                  <a:ext uri="{0D108BD9-81ED-4DB2-BD59-A6C34878D82A}">
                    <a16:rowId xmlns:a16="http://schemas.microsoft.com/office/drawing/2014/main" val="3401583652"/>
                  </a:ext>
                </a:extLst>
              </a:tr>
              <a:tr h="901904">
                <a:tc>
                  <a:txBody>
                    <a:bodyPr/>
                    <a:lstStyle/>
                    <a:p>
                      <a:r>
                        <a:rPr lang="es-CL" sz="2400"/>
                        <a:t>Colaboración equipo</a:t>
                      </a:r>
                    </a:p>
                  </a:txBody>
                  <a:tcPr marL="121879" marR="121879" marT="60939" marB="60939"/>
                </a:tc>
                <a:tc>
                  <a:txBody>
                    <a:bodyPr/>
                    <a:lstStyle/>
                    <a:p>
                      <a:r>
                        <a:rPr lang="es-CL" sz="2400"/>
                        <a:t>Testing como “gatekeepe”</a:t>
                      </a:r>
                    </a:p>
                  </a:txBody>
                  <a:tcPr marL="121879" marR="121879" marT="60939" marB="60939"/>
                </a:tc>
                <a:tc>
                  <a:txBody>
                    <a:bodyPr/>
                    <a:lstStyle/>
                    <a:p>
                      <a:r>
                        <a:rPr lang="es-CL" sz="2400"/>
                        <a:t>Testing como enabler</a:t>
                      </a:r>
                    </a:p>
                  </a:txBody>
                  <a:tcPr marL="121879" marR="121879" marT="60939" marB="60939"/>
                </a:tc>
                <a:extLst>
                  <a:ext uri="{0D108BD9-81ED-4DB2-BD59-A6C34878D82A}">
                    <a16:rowId xmlns:a16="http://schemas.microsoft.com/office/drawing/2014/main" val="543782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70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27B573-52F8-4576-573C-163798113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ES" sz="3800"/>
              <a:t>Implementación práctica de Shift-Left 🛠️</a:t>
            </a:r>
            <a:endParaRPr lang="es-CL" sz="380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6662C7BB-7541-9FFF-CD5B-BF37DBD8E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L" sz="2200" b="1"/>
              <a:t>Checklist</a:t>
            </a:r>
            <a:r>
              <a:rPr lang="es-CL" sz="2200"/>
              <a:t> para implementar Shift-Left:</a:t>
            </a:r>
          </a:p>
          <a:p>
            <a:pPr marL="0" indent="0">
              <a:buNone/>
            </a:pPr>
            <a:r>
              <a:rPr lang="es-ES" sz="2200"/>
              <a:t>En la fase de Requisitos:</a:t>
            </a:r>
            <a:endParaRPr lang="es-CL" sz="2200"/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>
                <a:effectLst/>
                <a:latin typeface="-apple-system"/>
              </a:rPr>
              <a:t> Cada requisito tiene criterios de aceptación claros y testeables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>
                <a:effectLst/>
                <a:latin typeface="-apple-system"/>
              </a:rPr>
              <a:t> Se han identificado casos edge y escenarios negativos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>
                <a:effectLst/>
                <a:latin typeface="-apple-system"/>
              </a:rPr>
              <a:t> Existe trazabilidad entre requisitos y casos de prueba</a:t>
            </a:r>
          </a:p>
          <a:p>
            <a:endParaRPr lang="es-CL" sz="2200"/>
          </a:p>
        </p:txBody>
      </p:sp>
    </p:spTree>
    <p:extLst>
      <p:ext uri="{BB962C8B-B14F-4D97-AF65-F5344CB8AC3E}">
        <p14:creationId xmlns:p14="http://schemas.microsoft.com/office/powerpoint/2010/main" val="159018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27B573-52F8-4576-573C-163798113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ES" sz="3800" dirty="0"/>
              <a:t>Implementación práctica de Shift-</a:t>
            </a:r>
            <a:r>
              <a:rPr lang="es-ES" sz="3800" dirty="0" err="1"/>
              <a:t>Left</a:t>
            </a:r>
            <a:r>
              <a:rPr lang="es-ES" sz="3800" dirty="0"/>
              <a:t> 🛠️</a:t>
            </a:r>
            <a:endParaRPr lang="es-CL" sz="3800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6662C7BB-7541-9FFF-CD5B-BF37DBD8E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200" b="1" i="0" dirty="0">
                <a:effectLst/>
                <a:latin typeface="-apple-system"/>
              </a:rPr>
              <a:t>En la fase de Diseño: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 dirty="0">
                <a:effectLst/>
                <a:latin typeface="-apple-system"/>
              </a:rPr>
              <a:t> La arquitectura considera la testabilidad (</a:t>
            </a:r>
            <a:r>
              <a:rPr lang="es-ES" sz="2200" b="0" i="0" dirty="0" err="1">
                <a:effectLst/>
                <a:latin typeface="-apple-system"/>
              </a:rPr>
              <a:t>dependency</a:t>
            </a:r>
            <a:r>
              <a:rPr lang="es-ES" sz="2200" b="0" i="0" dirty="0">
                <a:effectLst/>
                <a:latin typeface="-apple-system"/>
              </a:rPr>
              <a:t> </a:t>
            </a:r>
            <a:r>
              <a:rPr lang="es-ES" sz="2200" b="0" i="0" dirty="0" err="1">
                <a:effectLst/>
                <a:latin typeface="-apple-system"/>
              </a:rPr>
              <a:t>injection</a:t>
            </a:r>
            <a:r>
              <a:rPr lang="es-ES" sz="2200" b="0" i="0" dirty="0">
                <a:effectLst/>
                <a:latin typeface="-apple-system"/>
              </a:rPr>
              <a:t>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 dirty="0">
                <a:effectLst/>
                <a:latin typeface="-apple-system"/>
              </a:rPr>
              <a:t> Se han definido interfaces claras para facilitar </a:t>
            </a:r>
            <a:r>
              <a:rPr lang="es-ES" sz="2200" b="0" i="0" dirty="0" err="1">
                <a:effectLst/>
                <a:latin typeface="-apple-system"/>
              </a:rPr>
              <a:t>mocking</a:t>
            </a:r>
            <a:endParaRPr lang="es-ES" sz="22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 dirty="0">
                <a:effectLst/>
                <a:latin typeface="-apple-system"/>
              </a:rPr>
              <a:t> Existe una estrategia de datos de prueba</a:t>
            </a:r>
          </a:p>
          <a:p>
            <a:endParaRPr lang="es-CL" sz="2200" dirty="0"/>
          </a:p>
        </p:txBody>
      </p:sp>
    </p:spTree>
    <p:extLst>
      <p:ext uri="{BB962C8B-B14F-4D97-AF65-F5344CB8AC3E}">
        <p14:creationId xmlns:p14="http://schemas.microsoft.com/office/powerpoint/2010/main" val="74840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27B573-52F8-4576-573C-163798113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ES" sz="3800" dirty="0"/>
              <a:t>Implementación práctica de Shift-</a:t>
            </a:r>
            <a:r>
              <a:rPr lang="es-ES" sz="3800" dirty="0" err="1"/>
              <a:t>Left</a:t>
            </a:r>
            <a:r>
              <a:rPr lang="es-ES" sz="3800" dirty="0"/>
              <a:t> 🛠️</a:t>
            </a:r>
            <a:endParaRPr lang="es-CL" sz="3800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6662C7BB-7541-9FFF-CD5B-BF37DBD8E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200" b="1" i="0" dirty="0">
                <a:effectLst/>
                <a:latin typeface="-apple-system"/>
              </a:rPr>
              <a:t>En la fase de Desarrollo: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 dirty="0">
                <a:effectLst/>
                <a:latin typeface="-apple-system"/>
              </a:rPr>
              <a:t> </a:t>
            </a:r>
            <a:r>
              <a:rPr lang="es-ES" sz="2200" b="0" i="0" dirty="0" err="1">
                <a:effectLst/>
                <a:latin typeface="-apple-system"/>
              </a:rPr>
              <a:t>Developers</a:t>
            </a:r>
            <a:r>
              <a:rPr lang="es-ES" sz="2200" b="0" i="0" dirty="0">
                <a:effectLst/>
                <a:latin typeface="-apple-system"/>
              </a:rPr>
              <a:t> escriben </a:t>
            </a:r>
            <a:r>
              <a:rPr lang="es-ES" sz="2200" b="0" i="0" dirty="0" err="1">
                <a:effectLst/>
                <a:latin typeface="-apple-system"/>
              </a:rPr>
              <a:t>unit</a:t>
            </a:r>
            <a:r>
              <a:rPr lang="es-ES" sz="2200" b="0" i="0" dirty="0">
                <a:effectLst/>
                <a:latin typeface="-apple-system"/>
              </a:rPr>
              <a:t> tests antes o durante el desarrollo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 dirty="0">
                <a:effectLst/>
                <a:latin typeface="-apple-system"/>
              </a:rPr>
              <a:t> Code </a:t>
            </a:r>
            <a:r>
              <a:rPr lang="es-ES" sz="2200" b="0" i="0" dirty="0" err="1">
                <a:effectLst/>
                <a:latin typeface="-apple-system"/>
              </a:rPr>
              <a:t>reviews</a:t>
            </a:r>
            <a:r>
              <a:rPr lang="es-ES" sz="2200" b="0" i="0" dirty="0">
                <a:effectLst/>
                <a:latin typeface="-apple-system"/>
              </a:rPr>
              <a:t> incluyen revisión de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 dirty="0">
                <a:effectLst/>
                <a:latin typeface="-apple-system"/>
              </a:rPr>
              <a:t> CI/CD ejecuta automáticamente las pruebas en cada commit</a:t>
            </a:r>
          </a:p>
          <a:p>
            <a:endParaRPr lang="es-CL" sz="2200" dirty="0"/>
          </a:p>
        </p:txBody>
      </p:sp>
    </p:spTree>
    <p:extLst>
      <p:ext uri="{BB962C8B-B14F-4D97-AF65-F5344CB8AC3E}">
        <p14:creationId xmlns:p14="http://schemas.microsoft.com/office/powerpoint/2010/main" val="228804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975E44-9F1E-33C5-1363-2FA795B8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🔄 Testing Continuo vs Testing Tradicional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3D13489-0727-BDBF-4973-11BCF4A9F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061925"/>
              </p:ext>
            </p:extLst>
          </p:nvPr>
        </p:nvGraphicFramePr>
        <p:xfrm>
          <a:off x="753765" y="2633472"/>
          <a:ext cx="10681424" cy="3586356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2928970">
                  <a:extLst>
                    <a:ext uri="{9D8B030D-6E8A-4147-A177-3AD203B41FA5}">
                      <a16:colId xmlns:a16="http://schemas.microsoft.com/office/drawing/2014/main" val="2393992465"/>
                    </a:ext>
                  </a:extLst>
                </a:gridCol>
                <a:gridCol w="3876227">
                  <a:extLst>
                    <a:ext uri="{9D8B030D-6E8A-4147-A177-3AD203B41FA5}">
                      <a16:colId xmlns:a16="http://schemas.microsoft.com/office/drawing/2014/main" val="1472785735"/>
                    </a:ext>
                  </a:extLst>
                </a:gridCol>
                <a:gridCol w="3876227">
                  <a:extLst>
                    <a:ext uri="{9D8B030D-6E8A-4147-A177-3AD203B41FA5}">
                      <a16:colId xmlns:a16="http://schemas.microsoft.com/office/drawing/2014/main" val="1296503407"/>
                    </a:ext>
                  </a:extLst>
                </a:gridCol>
              </a:tblGrid>
              <a:tr h="546043">
                <a:tc>
                  <a:txBody>
                    <a:bodyPr/>
                    <a:lstStyle/>
                    <a:p>
                      <a:r>
                        <a:rPr lang="es-CL" sz="1300" b="1" cap="all" spc="60">
                          <a:solidFill>
                            <a:schemeClr val="tx1"/>
                          </a:solidFill>
                        </a:rPr>
                        <a:t>Aspecto</a:t>
                      </a:r>
                    </a:p>
                  </a:txBody>
                  <a:tcPr marL="151678" marR="151678" marT="151678" marB="15167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300" b="1" cap="all" spc="60">
                          <a:solidFill>
                            <a:schemeClr val="tx1"/>
                          </a:solidFill>
                        </a:rPr>
                        <a:t>Testing Tradicional</a:t>
                      </a:r>
                    </a:p>
                  </a:txBody>
                  <a:tcPr marL="151678" marR="151678" marT="151678" marB="15167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300" b="1" cap="all" spc="60">
                          <a:solidFill>
                            <a:schemeClr val="tx1"/>
                          </a:solidFill>
                        </a:rPr>
                        <a:t>Testing Continuo</a:t>
                      </a:r>
                    </a:p>
                  </a:txBody>
                  <a:tcPr marL="151678" marR="151678" marT="151678" marB="15167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17752"/>
                  </a:ext>
                </a:extLst>
              </a:tr>
              <a:tr h="461777">
                <a:tc>
                  <a:txBody>
                    <a:bodyPr/>
                    <a:lstStyle/>
                    <a:p>
                      <a:r>
                        <a:rPr lang="es-CL" sz="1800" cap="none" spc="0">
                          <a:solidFill>
                            <a:schemeClr val="tx1"/>
                          </a:solidFill>
                        </a:rPr>
                        <a:t>Momento</a:t>
                      </a:r>
                    </a:p>
                  </a:txBody>
                  <a:tcPr marL="101119" marR="101119" marT="50559" marB="1011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cap="none" spc="0">
                          <a:solidFill>
                            <a:schemeClr val="tx1"/>
                          </a:solidFill>
                        </a:rPr>
                        <a:t>Fase dedicada </a:t>
                      </a:r>
                      <a:r>
                        <a:rPr lang="es-CL" sz="1800" cap="none" spc="0" err="1">
                          <a:solidFill>
                            <a:schemeClr val="tx1"/>
                          </a:solidFill>
                        </a:rPr>
                        <a:t>post-desarrollo</a:t>
                      </a:r>
                      <a:endParaRPr lang="es-CL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1119" marR="101119" marT="50559" marB="1011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cap="none" spc="0">
                          <a:solidFill>
                            <a:schemeClr val="tx1"/>
                          </a:solidFill>
                        </a:rPr>
                        <a:t>Integrado en todo el ciclo</a:t>
                      </a:r>
                    </a:p>
                  </a:txBody>
                  <a:tcPr marL="101119" marR="101119" marT="50559" marB="1011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529776"/>
                  </a:ext>
                </a:extLst>
              </a:tr>
              <a:tr h="731428">
                <a:tc>
                  <a:txBody>
                    <a:bodyPr/>
                    <a:lstStyle/>
                    <a:p>
                      <a:r>
                        <a:rPr lang="es-CL" sz="1800" cap="none" spc="0">
                          <a:solidFill>
                            <a:schemeClr val="tx1"/>
                          </a:solidFill>
                        </a:rPr>
                        <a:t>Frecuencia</a:t>
                      </a:r>
                    </a:p>
                  </a:txBody>
                  <a:tcPr marL="101119" marR="101119" marT="50559" marB="1011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cap="none" spc="0">
                          <a:solidFill>
                            <a:schemeClr val="tx1"/>
                          </a:solidFill>
                        </a:rPr>
                        <a:t>Lotes grandes, menos frecuentes</a:t>
                      </a:r>
                    </a:p>
                  </a:txBody>
                  <a:tcPr marL="101119" marR="101119" marT="50559" marB="1011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cap="none" spc="0">
                          <a:solidFill>
                            <a:schemeClr val="tx1"/>
                          </a:solidFill>
                        </a:rPr>
                        <a:t>Pequeños incrementos, muy frecuente</a:t>
                      </a:r>
                    </a:p>
                  </a:txBody>
                  <a:tcPr marL="101119" marR="101119" marT="50559" marB="1011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663249"/>
                  </a:ext>
                </a:extLst>
              </a:tr>
              <a:tr h="461777">
                <a:tc>
                  <a:txBody>
                    <a:bodyPr/>
                    <a:lstStyle/>
                    <a:p>
                      <a:r>
                        <a:rPr lang="es-CL" sz="1800" cap="none" spc="0">
                          <a:solidFill>
                            <a:schemeClr val="tx1"/>
                          </a:solidFill>
                        </a:rPr>
                        <a:t>Feedback</a:t>
                      </a:r>
                    </a:p>
                  </a:txBody>
                  <a:tcPr marL="101119" marR="101119" marT="50559" marB="1011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cap="none" spc="0">
                          <a:solidFill>
                            <a:schemeClr val="tx1"/>
                          </a:solidFill>
                        </a:rPr>
                        <a:t>Al final del ciclo</a:t>
                      </a:r>
                    </a:p>
                  </a:txBody>
                  <a:tcPr marL="101119" marR="101119" marT="50559" marB="1011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cap="none" spc="0">
                          <a:solidFill>
                            <a:schemeClr val="tx1"/>
                          </a:solidFill>
                        </a:rPr>
                        <a:t>Inmediato</a:t>
                      </a:r>
                    </a:p>
                  </a:txBody>
                  <a:tcPr marL="101119" marR="101119" marT="50559" marB="1011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331730"/>
                  </a:ext>
                </a:extLst>
              </a:tr>
              <a:tr h="461777">
                <a:tc>
                  <a:txBody>
                    <a:bodyPr/>
                    <a:lstStyle/>
                    <a:p>
                      <a:r>
                        <a:rPr lang="es-CL" sz="1800" cap="none" spc="0">
                          <a:solidFill>
                            <a:schemeClr val="tx1"/>
                          </a:solidFill>
                        </a:rPr>
                        <a:t>Automatización</a:t>
                      </a:r>
                    </a:p>
                  </a:txBody>
                  <a:tcPr marL="101119" marR="101119" marT="50559" marB="1011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cap="none" spc="0">
                          <a:solidFill>
                            <a:schemeClr val="tx1"/>
                          </a:solidFill>
                        </a:rPr>
                        <a:t>Limitada</a:t>
                      </a:r>
                    </a:p>
                  </a:txBody>
                  <a:tcPr marL="101119" marR="101119" marT="50559" marB="1011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cap="none" spc="0">
                          <a:solidFill>
                            <a:schemeClr val="tx1"/>
                          </a:solidFill>
                        </a:rPr>
                        <a:t>Extensiva</a:t>
                      </a:r>
                    </a:p>
                  </a:txBody>
                  <a:tcPr marL="101119" marR="101119" marT="50559" marB="1011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75425"/>
                  </a:ext>
                </a:extLst>
              </a:tr>
              <a:tr h="461777">
                <a:tc>
                  <a:txBody>
                    <a:bodyPr/>
                    <a:lstStyle/>
                    <a:p>
                      <a:r>
                        <a:rPr lang="es-CL" sz="1800" cap="none" spc="0">
                          <a:solidFill>
                            <a:schemeClr val="tx1"/>
                          </a:solidFill>
                        </a:rPr>
                        <a:t>Responsabilidad</a:t>
                      </a:r>
                    </a:p>
                  </a:txBody>
                  <a:tcPr marL="101119" marR="101119" marT="50559" marB="1011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cap="none" spc="0">
                          <a:solidFill>
                            <a:schemeClr val="tx1"/>
                          </a:solidFill>
                        </a:rPr>
                        <a:t>Equipo de QA separado</a:t>
                      </a:r>
                    </a:p>
                  </a:txBody>
                  <a:tcPr marL="101119" marR="101119" marT="50559" marB="1011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cap="none" spc="0">
                          <a:solidFill>
                            <a:schemeClr val="tx1"/>
                          </a:solidFill>
                        </a:rPr>
                        <a:t>Todo el equipo</a:t>
                      </a:r>
                    </a:p>
                  </a:txBody>
                  <a:tcPr marL="101119" marR="101119" marT="50559" marB="1011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497662"/>
                  </a:ext>
                </a:extLst>
              </a:tr>
              <a:tr h="461777">
                <a:tc>
                  <a:txBody>
                    <a:bodyPr/>
                    <a:lstStyle/>
                    <a:p>
                      <a:r>
                        <a:rPr lang="es-CL" sz="1800" cap="none" spc="0">
                          <a:solidFill>
                            <a:schemeClr val="tx1"/>
                          </a:solidFill>
                        </a:rPr>
                        <a:t>Métricas</a:t>
                      </a:r>
                    </a:p>
                  </a:txBody>
                  <a:tcPr marL="101119" marR="101119" marT="50559" marB="1011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cap="none" spc="0">
                          <a:solidFill>
                            <a:schemeClr val="tx1"/>
                          </a:solidFill>
                        </a:rPr>
                        <a:t>Defectos encontrados</a:t>
                      </a:r>
                    </a:p>
                  </a:txBody>
                  <a:tcPr marL="101119" marR="101119" marT="50559" marB="1011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cap="none" spc="0">
                          <a:solidFill>
                            <a:schemeClr val="tx1"/>
                          </a:solidFill>
                        </a:rPr>
                        <a:t>Defectos prevenidos</a:t>
                      </a:r>
                    </a:p>
                  </a:txBody>
                  <a:tcPr marL="101119" marR="101119" marT="50559" marB="1011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60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482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1C5C0F-EE34-501B-49D7-DA8233EB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es-ES"/>
              <a:t>El flujo del Testing Continuo 🌊</a:t>
            </a:r>
            <a:endParaRPr lang="es-CL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6E96FDCF-E48C-F67C-AE8B-C9D6BB9AA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55" y="1038401"/>
            <a:ext cx="9875259" cy="14993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D2A676-00CA-7175-8DA2-6E707A288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r>
              <a:rPr lang="es-ES" sz="2000" b="1" i="0" dirty="0">
                <a:effectLst/>
                <a:latin typeface="-apple-system"/>
              </a:rPr>
              <a:t>🎯 Punto clave:</a:t>
            </a:r>
            <a:r>
              <a:rPr lang="es-ES" sz="2000" b="0" i="0" dirty="0">
                <a:effectLst/>
                <a:latin typeface="-apple-system"/>
              </a:rPr>
              <a:t> En testing continuo, cada cambio de código activa automáticamente una serie de validaciones que proporcionan feedback inmediato.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008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515456E-B1B1-48C1-8164-7E567F5D4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6EB7DA-43C3-2BE9-54F3-CEFA4700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99" y="1917510"/>
            <a:ext cx="3831998" cy="3022980"/>
          </a:xfrm>
        </p:spPr>
        <p:txBody>
          <a:bodyPr anchor="ctr">
            <a:normAutofit/>
          </a:bodyPr>
          <a:lstStyle/>
          <a:p>
            <a:pPr algn="ctr"/>
            <a:r>
              <a:rPr lang="es-ES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💡 Ejercicio Práctico (10 min)</a:t>
            </a:r>
            <a:endParaRPr lang="es-C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237ACD7-8629-4014-83AF-339EDD87E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4" y="643467"/>
            <a:ext cx="6272104" cy="5576358"/>
          </a:xfrm>
          <a:custGeom>
            <a:avLst/>
            <a:gdLst>
              <a:gd name="connsiteX0" fmla="*/ 6160697 w 6160697"/>
              <a:gd name="connsiteY0" fmla="*/ 0 h 5636676"/>
              <a:gd name="connsiteX1" fmla="*/ 6160697 w 6160697"/>
              <a:gd name="connsiteY1" fmla="*/ 5241536 h 5636676"/>
              <a:gd name="connsiteX2" fmla="*/ 6156554 w 6160697"/>
              <a:gd name="connsiteY2" fmla="*/ 5242381 h 5636676"/>
              <a:gd name="connsiteX3" fmla="*/ 6152471 w 6160697"/>
              <a:gd name="connsiteY3" fmla="*/ 5238376 h 5636676"/>
              <a:gd name="connsiteX4" fmla="*/ 6139063 w 6160697"/>
              <a:gd name="connsiteY4" fmla="*/ 5237646 h 5636676"/>
              <a:gd name="connsiteX5" fmla="*/ 6124768 w 6160697"/>
              <a:gd name="connsiteY5" fmla="*/ 5241915 h 5636676"/>
              <a:gd name="connsiteX6" fmla="*/ 6058950 w 6160697"/>
              <a:gd name="connsiteY6" fmla="*/ 5267176 h 5636676"/>
              <a:gd name="connsiteX7" fmla="*/ 6018366 w 6160697"/>
              <a:gd name="connsiteY7" fmla="*/ 5279454 h 5636676"/>
              <a:gd name="connsiteX8" fmla="*/ 6001056 w 6160697"/>
              <a:gd name="connsiteY8" fmla="*/ 5279669 h 5636676"/>
              <a:gd name="connsiteX9" fmla="*/ 5978158 w 6160697"/>
              <a:gd name="connsiteY9" fmla="*/ 5282958 h 5636676"/>
              <a:gd name="connsiteX10" fmla="*/ 5851521 w 6160697"/>
              <a:gd name="connsiteY10" fmla="*/ 5320165 h 5636676"/>
              <a:gd name="connsiteX11" fmla="*/ 5846811 w 6160697"/>
              <a:gd name="connsiteY11" fmla="*/ 5317803 h 5636676"/>
              <a:gd name="connsiteX12" fmla="*/ 5821445 w 6160697"/>
              <a:gd name="connsiteY12" fmla="*/ 5326257 h 5636676"/>
              <a:gd name="connsiteX13" fmla="*/ 5742484 w 6160697"/>
              <a:gd name="connsiteY13" fmla="*/ 5378748 h 5636676"/>
              <a:gd name="connsiteX14" fmla="*/ 5692638 w 6160697"/>
              <a:gd name="connsiteY14" fmla="*/ 5394640 h 5636676"/>
              <a:gd name="connsiteX15" fmla="*/ 5673352 w 6160697"/>
              <a:gd name="connsiteY15" fmla="*/ 5396590 h 5636676"/>
              <a:gd name="connsiteX16" fmla="*/ 5641138 w 6160697"/>
              <a:gd name="connsiteY16" fmla="*/ 5400089 h 5636676"/>
              <a:gd name="connsiteX17" fmla="*/ 5613130 w 6160697"/>
              <a:gd name="connsiteY17" fmla="*/ 5393622 h 5636676"/>
              <a:gd name="connsiteX18" fmla="*/ 5587752 w 6160697"/>
              <a:gd name="connsiteY18" fmla="*/ 5400147 h 5636676"/>
              <a:gd name="connsiteX19" fmla="*/ 5586939 w 6160697"/>
              <a:gd name="connsiteY19" fmla="*/ 5413409 h 5636676"/>
              <a:gd name="connsiteX20" fmla="*/ 5558140 w 6160697"/>
              <a:gd name="connsiteY20" fmla="*/ 5416576 h 5636676"/>
              <a:gd name="connsiteX21" fmla="*/ 5513898 w 6160697"/>
              <a:gd name="connsiteY21" fmla="*/ 5420092 h 5636676"/>
              <a:gd name="connsiteX22" fmla="*/ 5507892 w 6160697"/>
              <a:gd name="connsiteY22" fmla="*/ 5423953 h 5636676"/>
              <a:gd name="connsiteX23" fmla="*/ 5499230 w 6160697"/>
              <a:gd name="connsiteY23" fmla="*/ 5414956 h 5636676"/>
              <a:gd name="connsiteX24" fmla="*/ 5482057 w 6160697"/>
              <a:gd name="connsiteY24" fmla="*/ 5411363 h 5636676"/>
              <a:gd name="connsiteX25" fmla="*/ 5408816 w 6160697"/>
              <a:gd name="connsiteY25" fmla="*/ 5415847 h 5636676"/>
              <a:gd name="connsiteX26" fmla="*/ 5395738 w 6160697"/>
              <a:gd name="connsiteY26" fmla="*/ 5413749 h 5636676"/>
              <a:gd name="connsiteX27" fmla="*/ 5380156 w 6160697"/>
              <a:gd name="connsiteY27" fmla="*/ 5419870 h 5636676"/>
              <a:gd name="connsiteX28" fmla="*/ 5347114 w 6160697"/>
              <a:gd name="connsiteY28" fmla="*/ 5429171 h 5636676"/>
              <a:gd name="connsiteX29" fmla="*/ 5326101 w 6160697"/>
              <a:gd name="connsiteY29" fmla="*/ 5440792 h 5636676"/>
              <a:gd name="connsiteX30" fmla="*/ 5320104 w 6160697"/>
              <a:gd name="connsiteY30" fmla="*/ 5435870 h 5636676"/>
              <a:gd name="connsiteX31" fmla="*/ 5306571 w 6160697"/>
              <a:gd name="connsiteY31" fmla="*/ 5434305 h 5636676"/>
              <a:gd name="connsiteX32" fmla="*/ 5250731 w 6160697"/>
              <a:gd name="connsiteY32" fmla="*/ 5442441 h 5636676"/>
              <a:gd name="connsiteX33" fmla="*/ 5240489 w 6160697"/>
              <a:gd name="connsiteY33" fmla="*/ 5441726 h 5636676"/>
              <a:gd name="connsiteX34" fmla="*/ 5229095 w 6160697"/>
              <a:gd name="connsiteY34" fmla="*/ 5447321 h 5636676"/>
              <a:gd name="connsiteX35" fmla="*/ 5162669 w 6160697"/>
              <a:gd name="connsiteY35" fmla="*/ 5481008 h 5636676"/>
              <a:gd name="connsiteX36" fmla="*/ 5161945 w 6160697"/>
              <a:gd name="connsiteY36" fmla="*/ 5484428 h 5636676"/>
              <a:gd name="connsiteX37" fmla="*/ 5141192 w 6160697"/>
              <a:gd name="connsiteY37" fmla="*/ 5487094 h 5636676"/>
              <a:gd name="connsiteX38" fmla="*/ 5135796 w 6160697"/>
              <a:gd name="connsiteY38" fmla="*/ 5493398 h 5636676"/>
              <a:gd name="connsiteX39" fmla="*/ 5125146 w 6160697"/>
              <a:gd name="connsiteY39" fmla="*/ 5495481 h 5636676"/>
              <a:gd name="connsiteX40" fmla="*/ 5048259 w 6160697"/>
              <a:gd name="connsiteY40" fmla="*/ 5518646 h 5636676"/>
              <a:gd name="connsiteX41" fmla="*/ 5034800 w 6160697"/>
              <a:gd name="connsiteY41" fmla="*/ 5519818 h 5636676"/>
              <a:gd name="connsiteX42" fmla="*/ 5021494 w 6160697"/>
              <a:gd name="connsiteY42" fmla="*/ 5533940 h 5636676"/>
              <a:gd name="connsiteX43" fmla="*/ 4969420 w 6160697"/>
              <a:gd name="connsiteY43" fmla="*/ 5539580 h 5636676"/>
              <a:gd name="connsiteX44" fmla="*/ 4951997 w 6160697"/>
              <a:gd name="connsiteY44" fmla="*/ 5540998 h 5636676"/>
              <a:gd name="connsiteX45" fmla="*/ 4944222 w 6160697"/>
              <a:gd name="connsiteY45" fmla="*/ 5542061 h 5636676"/>
              <a:gd name="connsiteX46" fmla="*/ 4945476 w 6160697"/>
              <a:gd name="connsiteY46" fmla="*/ 5548837 h 5636676"/>
              <a:gd name="connsiteX47" fmla="*/ 4924708 w 6160697"/>
              <a:gd name="connsiteY47" fmla="*/ 5553963 h 5636676"/>
              <a:gd name="connsiteX48" fmla="*/ 4900123 w 6160697"/>
              <a:gd name="connsiteY48" fmla="*/ 5574141 h 5636676"/>
              <a:gd name="connsiteX49" fmla="*/ 4878805 w 6160697"/>
              <a:gd name="connsiteY49" fmla="*/ 5589711 h 5636676"/>
              <a:gd name="connsiteX50" fmla="*/ 4862889 w 6160697"/>
              <a:gd name="connsiteY50" fmla="*/ 5590274 h 5636676"/>
              <a:gd name="connsiteX51" fmla="*/ 4787099 w 6160697"/>
              <a:gd name="connsiteY51" fmla="*/ 5601127 h 5636676"/>
              <a:gd name="connsiteX52" fmla="*/ 4767539 w 6160697"/>
              <a:gd name="connsiteY52" fmla="*/ 5604712 h 5636676"/>
              <a:gd name="connsiteX53" fmla="*/ 4715397 w 6160697"/>
              <a:gd name="connsiteY53" fmla="*/ 5606905 h 5636676"/>
              <a:gd name="connsiteX54" fmla="*/ 4594975 w 6160697"/>
              <a:gd name="connsiteY54" fmla="*/ 5611694 h 5636676"/>
              <a:gd name="connsiteX55" fmla="*/ 4592519 w 6160697"/>
              <a:gd name="connsiteY55" fmla="*/ 5614677 h 5636676"/>
              <a:gd name="connsiteX56" fmla="*/ 4582609 w 6160697"/>
              <a:gd name="connsiteY56" fmla="*/ 5615529 h 5636676"/>
              <a:gd name="connsiteX57" fmla="*/ 4580200 w 6160697"/>
              <a:gd name="connsiteY57" fmla="*/ 5616290 h 5636676"/>
              <a:gd name="connsiteX58" fmla="*/ 4566161 w 6160697"/>
              <a:gd name="connsiteY58" fmla="*/ 5620121 h 5636676"/>
              <a:gd name="connsiteX59" fmla="*/ 4530539 w 6160697"/>
              <a:gd name="connsiteY59" fmla="*/ 5615013 h 5636676"/>
              <a:gd name="connsiteX60" fmla="*/ 4491359 w 6160697"/>
              <a:gd name="connsiteY60" fmla="*/ 5619658 h 5636676"/>
              <a:gd name="connsiteX61" fmla="*/ 4372063 w 6160697"/>
              <a:gd name="connsiteY61" fmla="*/ 5620213 h 5636676"/>
              <a:gd name="connsiteX62" fmla="*/ 4261863 w 6160697"/>
              <a:gd name="connsiteY62" fmla="*/ 5623713 h 5636676"/>
              <a:gd name="connsiteX63" fmla="*/ 4213285 w 6160697"/>
              <a:gd name="connsiteY63" fmla="*/ 5622917 h 5636676"/>
              <a:gd name="connsiteX64" fmla="*/ 4173936 w 6160697"/>
              <a:gd name="connsiteY64" fmla="*/ 5622049 h 5636676"/>
              <a:gd name="connsiteX65" fmla="*/ 4175584 w 6160697"/>
              <a:gd name="connsiteY65" fmla="*/ 5630149 h 5636676"/>
              <a:gd name="connsiteX66" fmla="*/ 4152035 w 6160697"/>
              <a:gd name="connsiteY66" fmla="*/ 5636676 h 5636676"/>
              <a:gd name="connsiteX67" fmla="*/ 4121051 w 6160697"/>
              <a:gd name="connsiteY67" fmla="*/ 5621835 h 5636676"/>
              <a:gd name="connsiteX68" fmla="*/ 4103457 w 6160697"/>
              <a:gd name="connsiteY68" fmla="*/ 5621974 h 5636676"/>
              <a:gd name="connsiteX69" fmla="*/ 4072592 w 6160697"/>
              <a:gd name="connsiteY69" fmla="*/ 5627101 h 5636676"/>
              <a:gd name="connsiteX70" fmla="*/ 4062311 w 6160697"/>
              <a:gd name="connsiteY70" fmla="*/ 5629472 h 5636676"/>
              <a:gd name="connsiteX71" fmla="*/ 3985093 w 6160697"/>
              <a:gd name="connsiteY71" fmla="*/ 5613011 h 5636676"/>
              <a:gd name="connsiteX72" fmla="*/ 3977564 w 6160697"/>
              <a:gd name="connsiteY72" fmla="*/ 5606406 h 5636676"/>
              <a:gd name="connsiteX73" fmla="*/ 3938843 w 6160697"/>
              <a:gd name="connsiteY73" fmla="*/ 5603534 h 5636676"/>
              <a:gd name="connsiteX74" fmla="*/ 3934439 w 6160697"/>
              <a:gd name="connsiteY74" fmla="*/ 5605287 h 5636676"/>
              <a:gd name="connsiteX75" fmla="*/ 3902350 w 6160697"/>
              <a:gd name="connsiteY75" fmla="*/ 5595175 h 5636676"/>
              <a:gd name="connsiteX76" fmla="*/ 3773677 w 6160697"/>
              <a:gd name="connsiteY76" fmla="*/ 5577344 h 5636676"/>
              <a:gd name="connsiteX77" fmla="*/ 3526259 w 6160697"/>
              <a:gd name="connsiteY77" fmla="*/ 5567985 h 5636676"/>
              <a:gd name="connsiteX78" fmla="*/ 3268592 w 6160697"/>
              <a:gd name="connsiteY78" fmla="*/ 5541271 h 5636676"/>
              <a:gd name="connsiteX79" fmla="*/ 3024274 w 6160697"/>
              <a:gd name="connsiteY79" fmla="*/ 5551613 h 5636676"/>
              <a:gd name="connsiteX80" fmla="*/ 2580376 w 6160697"/>
              <a:gd name="connsiteY80" fmla="*/ 5523020 h 5636676"/>
              <a:gd name="connsiteX81" fmla="*/ 2428086 w 6160697"/>
              <a:gd name="connsiteY81" fmla="*/ 5520461 h 5636676"/>
              <a:gd name="connsiteX82" fmla="*/ 2326052 w 6160697"/>
              <a:gd name="connsiteY82" fmla="*/ 5519493 h 5636676"/>
              <a:gd name="connsiteX83" fmla="*/ 2318979 w 6160697"/>
              <a:gd name="connsiteY83" fmla="*/ 5522207 h 5636676"/>
              <a:gd name="connsiteX84" fmla="*/ 2290482 w 6160697"/>
              <a:gd name="connsiteY84" fmla="*/ 5523810 h 5636676"/>
              <a:gd name="connsiteX85" fmla="*/ 2282680 w 6160697"/>
              <a:gd name="connsiteY85" fmla="*/ 5535840 h 5636676"/>
              <a:gd name="connsiteX86" fmla="*/ 2187437 w 6160697"/>
              <a:gd name="connsiteY86" fmla="*/ 5546268 h 5636676"/>
              <a:gd name="connsiteX87" fmla="*/ 1958211 w 6160697"/>
              <a:gd name="connsiteY87" fmla="*/ 5550992 h 5636676"/>
              <a:gd name="connsiteX88" fmla="*/ 1788574 w 6160697"/>
              <a:gd name="connsiteY88" fmla="*/ 5530833 h 5636676"/>
              <a:gd name="connsiteX89" fmla="*/ 1770257 w 6160697"/>
              <a:gd name="connsiteY89" fmla="*/ 5530964 h 5636676"/>
              <a:gd name="connsiteX90" fmla="*/ 1747724 w 6160697"/>
              <a:gd name="connsiteY90" fmla="*/ 5529296 h 5636676"/>
              <a:gd name="connsiteX91" fmla="*/ 1712794 w 6160697"/>
              <a:gd name="connsiteY91" fmla="*/ 5535788 h 5636676"/>
              <a:gd name="connsiteX92" fmla="*/ 1693854 w 6160697"/>
              <a:gd name="connsiteY92" fmla="*/ 5545452 h 5636676"/>
              <a:gd name="connsiteX93" fmla="*/ 1687546 w 6160697"/>
              <a:gd name="connsiteY93" fmla="*/ 5544521 h 5636676"/>
              <a:gd name="connsiteX94" fmla="*/ 1687194 w 6160697"/>
              <a:gd name="connsiteY94" fmla="*/ 5541192 h 5636676"/>
              <a:gd name="connsiteX95" fmla="*/ 1629583 w 6160697"/>
              <a:gd name="connsiteY95" fmla="*/ 5530061 h 5636676"/>
              <a:gd name="connsiteX96" fmla="*/ 1553336 w 6160697"/>
              <a:gd name="connsiteY96" fmla="*/ 5487310 h 5636676"/>
              <a:gd name="connsiteX97" fmla="*/ 1465077 w 6160697"/>
              <a:gd name="connsiteY97" fmla="*/ 5478284 h 5636676"/>
              <a:gd name="connsiteX98" fmla="*/ 1429630 w 6160697"/>
              <a:gd name="connsiteY98" fmla="*/ 5463320 h 5636676"/>
              <a:gd name="connsiteX99" fmla="*/ 1391291 w 6160697"/>
              <a:gd name="connsiteY99" fmla="*/ 5464846 h 5636676"/>
              <a:gd name="connsiteX100" fmla="*/ 1380007 w 6160697"/>
              <a:gd name="connsiteY100" fmla="*/ 5455970 h 5636676"/>
              <a:gd name="connsiteX101" fmla="*/ 1378141 w 6160697"/>
              <a:gd name="connsiteY101" fmla="*/ 5454279 h 5636676"/>
              <a:gd name="connsiteX102" fmla="*/ 1368962 w 6160697"/>
              <a:gd name="connsiteY102" fmla="*/ 5451018 h 5636676"/>
              <a:gd name="connsiteX103" fmla="*/ 1368505 w 6160697"/>
              <a:gd name="connsiteY103" fmla="*/ 5445712 h 5636676"/>
              <a:gd name="connsiteX104" fmla="*/ 1356218 w 6160697"/>
              <a:gd name="connsiteY104" fmla="*/ 5437660 h 5636676"/>
              <a:gd name="connsiteX105" fmla="*/ 1338733 w 6160697"/>
              <a:gd name="connsiteY105" fmla="*/ 5432883 h 5636676"/>
              <a:gd name="connsiteX106" fmla="*/ 1253342 w 6160697"/>
              <a:gd name="connsiteY106" fmla="*/ 5415104 h 5636676"/>
              <a:gd name="connsiteX107" fmla="*/ 1203557 w 6160697"/>
              <a:gd name="connsiteY107" fmla="*/ 5401656 h 5636676"/>
              <a:gd name="connsiteX108" fmla="*/ 1186689 w 6160697"/>
              <a:gd name="connsiteY108" fmla="*/ 5392134 h 5636676"/>
              <a:gd name="connsiteX109" fmla="*/ 1161759 w 6160697"/>
              <a:gd name="connsiteY109" fmla="*/ 5381804 h 5636676"/>
              <a:gd name="connsiteX110" fmla="*/ 1119345 w 6160697"/>
              <a:gd name="connsiteY110" fmla="*/ 5360154 h 5636676"/>
              <a:gd name="connsiteX111" fmla="*/ 1095256 w 6160697"/>
              <a:gd name="connsiteY111" fmla="*/ 5353950 h 5636676"/>
              <a:gd name="connsiteX112" fmla="*/ 1058773 w 6160697"/>
              <a:gd name="connsiteY112" fmla="*/ 5341289 h 5636676"/>
              <a:gd name="connsiteX113" fmla="*/ 1048153 w 6160697"/>
              <a:gd name="connsiteY113" fmla="*/ 5339154 h 5636676"/>
              <a:gd name="connsiteX114" fmla="*/ 1043881 w 6160697"/>
              <a:gd name="connsiteY114" fmla="*/ 5338518 h 5636676"/>
              <a:gd name="connsiteX115" fmla="*/ 1007373 w 6160697"/>
              <a:gd name="connsiteY115" fmla="*/ 5339007 h 5636676"/>
              <a:gd name="connsiteX116" fmla="*/ 1004885 w 6160697"/>
              <a:gd name="connsiteY116" fmla="*/ 5334591 h 5636676"/>
              <a:gd name="connsiteX117" fmla="*/ 994709 w 6160697"/>
              <a:gd name="connsiteY117" fmla="*/ 5328566 h 5636676"/>
              <a:gd name="connsiteX118" fmla="*/ 984399 w 6160697"/>
              <a:gd name="connsiteY118" fmla="*/ 5331183 h 5636676"/>
              <a:gd name="connsiteX119" fmla="*/ 964158 w 6160697"/>
              <a:gd name="connsiteY119" fmla="*/ 5330044 h 5636676"/>
              <a:gd name="connsiteX120" fmla="*/ 958888 w 6160697"/>
              <a:gd name="connsiteY120" fmla="*/ 5328278 h 5636676"/>
              <a:gd name="connsiteX121" fmla="*/ 940162 w 6160697"/>
              <a:gd name="connsiteY121" fmla="*/ 5341965 h 5636676"/>
              <a:gd name="connsiteX122" fmla="*/ 907763 w 6160697"/>
              <a:gd name="connsiteY122" fmla="*/ 5329404 h 5636676"/>
              <a:gd name="connsiteX123" fmla="*/ 872950 w 6160697"/>
              <a:gd name="connsiteY123" fmla="*/ 5324938 h 5636676"/>
              <a:gd name="connsiteX124" fmla="*/ 862283 w 6160697"/>
              <a:gd name="connsiteY124" fmla="*/ 5327617 h 5636676"/>
              <a:gd name="connsiteX125" fmla="*/ 798257 w 6160697"/>
              <a:gd name="connsiteY125" fmla="*/ 5334973 h 5636676"/>
              <a:gd name="connsiteX126" fmla="*/ 778474 w 6160697"/>
              <a:gd name="connsiteY126" fmla="*/ 5326083 h 5636676"/>
              <a:gd name="connsiteX127" fmla="*/ 763422 w 6160697"/>
              <a:gd name="connsiteY127" fmla="*/ 5321440 h 5636676"/>
              <a:gd name="connsiteX128" fmla="*/ 760604 w 6160697"/>
              <a:gd name="connsiteY128" fmla="*/ 5316482 h 5636676"/>
              <a:gd name="connsiteX129" fmla="*/ 750603 w 6160697"/>
              <a:gd name="connsiteY129" fmla="*/ 5315646 h 5636676"/>
              <a:gd name="connsiteX130" fmla="*/ 748101 w 6160697"/>
              <a:gd name="connsiteY130" fmla="*/ 5314492 h 5636676"/>
              <a:gd name="connsiteX131" fmla="*/ 733610 w 6160697"/>
              <a:gd name="connsiteY131" fmla="*/ 5308812 h 5636676"/>
              <a:gd name="connsiteX132" fmla="*/ 698671 w 6160697"/>
              <a:gd name="connsiteY132" fmla="*/ 5319789 h 5636676"/>
              <a:gd name="connsiteX133" fmla="*/ 658974 w 6160697"/>
              <a:gd name="connsiteY133" fmla="*/ 5314289 h 5636676"/>
              <a:gd name="connsiteX134" fmla="*/ 547411 w 6160697"/>
              <a:gd name="connsiteY134" fmla="*/ 5323081 h 5636676"/>
              <a:gd name="connsiteX135" fmla="*/ 420170 w 6160697"/>
              <a:gd name="connsiteY135" fmla="*/ 5302565 h 5636676"/>
              <a:gd name="connsiteX136" fmla="*/ 320690 w 6160697"/>
              <a:gd name="connsiteY136" fmla="*/ 5332193 h 5636676"/>
              <a:gd name="connsiteX137" fmla="*/ 257958 w 6160697"/>
              <a:gd name="connsiteY137" fmla="*/ 5340954 h 5636676"/>
              <a:gd name="connsiteX138" fmla="*/ 184890 w 6160697"/>
              <a:gd name="connsiteY138" fmla="*/ 5339091 h 5636676"/>
              <a:gd name="connsiteX139" fmla="*/ 183331 w 6160697"/>
              <a:gd name="connsiteY139" fmla="*/ 5338348 h 5636676"/>
              <a:gd name="connsiteX140" fmla="*/ 169782 w 6160697"/>
              <a:gd name="connsiteY140" fmla="*/ 5339269 h 5636676"/>
              <a:gd name="connsiteX141" fmla="*/ 167187 w 6160697"/>
              <a:gd name="connsiteY141" fmla="*/ 5341914 h 5636676"/>
              <a:gd name="connsiteX142" fmla="*/ 140235 w 6160697"/>
              <a:gd name="connsiteY142" fmla="*/ 5348128 h 5636676"/>
              <a:gd name="connsiteX143" fmla="*/ 109349 w 6160697"/>
              <a:gd name="connsiteY143" fmla="*/ 5351347 h 5636676"/>
              <a:gd name="connsiteX144" fmla="*/ 108834 w 6160697"/>
              <a:gd name="connsiteY144" fmla="*/ 5350486 h 5636676"/>
              <a:gd name="connsiteX145" fmla="*/ 84990 w 6160697"/>
              <a:gd name="connsiteY145" fmla="*/ 5344389 h 5636676"/>
              <a:gd name="connsiteX146" fmla="*/ 47411 w 6160697"/>
              <a:gd name="connsiteY146" fmla="*/ 5325453 h 5636676"/>
              <a:gd name="connsiteX147" fmla="*/ 18970 w 6160697"/>
              <a:gd name="connsiteY147" fmla="*/ 5329785 h 5636676"/>
              <a:gd name="connsiteX148" fmla="*/ 13158 w 6160697"/>
              <a:gd name="connsiteY148" fmla="*/ 5330156 h 5636676"/>
              <a:gd name="connsiteX149" fmla="*/ 13003 w 6160697"/>
              <a:gd name="connsiteY149" fmla="*/ 5329958 h 5636676"/>
              <a:gd name="connsiteX150" fmla="*/ 6798 w 6160697"/>
              <a:gd name="connsiteY150" fmla="*/ 5329941 h 5636676"/>
              <a:gd name="connsiteX151" fmla="*/ 2557 w 6160697"/>
              <a:gd name="connsiteY151" fmla="*/ 5330836 h 5636676"/>
              <a:gd name="connsiteX152" fmla="*/ 0 w 6160697"/>
              <a:gd name="connsiteY152" fmla="*/ 5330999 h 5636676"/>
              <a:gd name="connsiteX153" fmla="*/ 0 w 6160697"/>
              <a:gd name="connsiteY153" fmla="*/ 6095 h 563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6160697" h="5636676">
                <a:moveTo>
                  <a:pt x="6160697" y="0"/>
                </a:moveTo>
                <a:lnTo>
                  <a:pt x="6160697" y="5241536"/>
                </a:lnTo>
                <a:lnTo>
                  <a:pt x="6156554" y="5242381"/>
                </a:lnTo>
                <a:lnTo>
                  <a:pt x="6152471" y="5238376"/>
                </a:lnTo>
                <a:lnTo>
                  <a:pt x="6139063" y="5237646"/>
                </a:lnTo>
                <a:cubicBezTo>
                  <a:pt x="6134322" y="5238062"/>
                  <a:pt x="6129550" y="5239318"/>
                  <a:pt x="6124768" y="5241915"/>
                </a:cubicBezTo>
                <a:cubicBezTo>
                  <a:pt x="6112241" y="5258189"/>
                  <a:pt x="6073916" y="5246037"/>
                  <a:pt x="6058950" y="5267176"/>
                </a:cubicBezTo>
                <a:cubicBezTo>
                  <a:pt x="6052501" y="5273412"/>
                  <a:pt x="6026754" y="5283311"/>
                  <a:pt x="6018366" y="5279454"/>
                </a:cubicBezTo>
                <a:cubicBezTo>
                  <a:pt x="6012273" y="5280338"/>
                  <a:pt x="6007326" y="5284888"/>
                  <a:pt x="6001056" y="5279669"/>
                </a:cubicBezTo>
                <a:cubicBezTo>
                  <a:pt x="5992407" y="5273826"/>
                  <a:pt x="5980924" y="5292840"/>
                  <a:pt x="5978158" y="5282958"/>
                </a:cubicBezTo>
                <a:cubicBezTo>
                  <a:pt x="5953235" y="5289707"/>
                  <a:pt x="5873412" y="5314356"/>
                  <a:pt x="5851521" y="5320165"/>
                </a:cubicBezTo>
                <a:cubicBezTo>
                  <a:pt x="5850093" y="5319197"/>
                  <a:pt x="5848504" y="5318401"/>
                  <a:pt x="5846811" y="5317803"/>
                </a:cubicBezTo>
                <a:cubicBezTo>
                  <a:pt x="5836955" y="5314327"/>
                  <a:pt x="5825596" y="5318112"/>
                  <a:pt x="5821445" y="5326257"/>
                </a:cubicBezTo>
                <a:cubicBezTo>
                  <a:pt x="5797750" y="5355654"/>
                  <a:pt x="5768199" y="5365302"/>
                  <a:pt x="5742484" y="5378748"/>
                </a:cubicBezTo>
                <a:cubicBezTo>
                  <a:pt x="5712463" y="5391933"/>
                  <a:pt x="5723511" y="5363738"/>
                  <a:pt x="5692638" y="5394640"/>
                </a:cubicBezTo>
                <a:cubicBezTo>
                  <a:pt x="5685162" y="5388839"/>
                  <a:pt x="5680078" y="5390215"/>
                  <a:pt x="5673352" y="5396590"/>
                </a:cubicBezTo>
                <a:cubicBezTo>
                  <a:pt x="5658519" y="5402454"/>
                  <a:pt x="5651424" y="5383775"/>
                  <a:pt x="5641138" y="5400089"/>
                </a:cubicBezTo>
                <a:cubicBezTo>
                  <a:pt x="5639436" y="5389318"/>
                  <a:pt x="5610760" y="5406260"/>
                  <a:pt x="5613130" y="5393622"/>
                </a:cubicBezTo>
                <a:cubicBezTo>
                  <a:pt x="5599247" y="5388102"/>
                  <a:pt x="5601035" y="5404523"/>
                  <a:pt x="5587752" y="5400147"/>
                </a:cubicBezTo>
                <a:cubicBezTo>
                  <a:pt x="5575908" y="5402167"/>
                  <a:pt x="5598814" y="5408442"/>
                  <a:pt x="5586939" y="5413409"/>
                </a:cubicBezTo>
                <a:cubicBezTo>
                  <a:pt x="5571739" y="5417659"/>
                  <a:pt x="5579895" y="5435655"/>
                  <a:pt x="5558140" y="5416576"/>
                </a:cubicBezTo>
                <a:cubicBezTo>
                  <a:pt x="5545125" y="5427439"/>
                  <a:pt x="5537467" y="5418132"/>
                  <a:pt x="5513898" y="5420092"/>
                </a:cubicBezTo>
                <a:lnTo>
                  <a:pt x="5507892" y="5423953"/>
                </a:lnTo>
                <a:lnTo>
                  <a:pt x="5499230" y="5414956"/>
                </a:lnTo>
                <a:cubicBezTo>
                  <a:pt x="5494522" y="5411441"/>
                  <a:pt x="5489041" y="5409502"/>
                  <a:pt x="5482057" y="5411363"/>
                </a:cubicBezTo>
                <a:cubicBezTo>
                  <a:pt x="5441582" y="5440334"/>
                  <a:pt x="5478175" y="5394237"/>
                  <a:pt x="5408816" y="5415847"/>
                </a:cubicBezTo>
                <a:cubicBezTo>
                  <a:pt x="5405733" y="5419916"/>
                  <a:pt x="5396114" y="5418376"/>
                  <a:pt x="5395738" y="5413749"/>
                </a:cubicBezTo>
                <a:cubicBezTo>
                  <a:pt x="5391612" y="5416050"/>
                  <a:pt x="5383259" y="5426773"/>
                  <a:pt x="5380156" y="5419870"/>
                </a:cubicBezTo>
                <a:cubicBezTo>
                  <a:pt x="5368670" y="5421761"/>
                  <a:pt x="5357569" y="5424896"/>
                  <a:pt x="5347114" y="5429171"/>
                </a:cubicBezTo>
                <a:lnTo>
                  <a:pt x="5326101" y="5440792"/>
                </a:lnTo>
                <a:lnTo>
                  <a:pt x="5320104" y="5435870"/>
                </a:lnTo>
                <a:cubicBezTo>
                  <a:pt x="5316154" y="5433548"/>
                  <a:pt x="5311762" y="5432457"/>
                  <a:pt x="5306571" y="5434305"/>
                </a:cubicBezTo>
                <a:cubicBezTo>
                  <a:pt x="5278222" y="5458611"/>
                  <a:pt x="5301967" y="5421751"/>
                  <a:pt x="5250731" y="5442441"/>
                </a:cubicBezTo>
                <a:cubicBezTo>
                  <a:pt x="5248752" y="5445684"/>
                  <a:pt x="5241215" y="5445162"/>
                  <a:pt x="5240489" y="5441726"/>
                </a:cubicBezTo>
                <a:cubicBezTo>
                  <a:pt x="5237534" y="5443716"/>
                  <a:pt x="5232136" y="5452280"/>
                  <a:pt x="5229095" y="5447321"/>
                </a:cubicBezTo>
                <a:cubicBezTo>
                  <a:pt x="5216125" y="5453868"/>
                  <a:pt x="5173861" y="5474823"/>
                  <a:pt x="5162669" y="5481008"/>
                </a:cubicBezTo>
                <a:lnTo>
                  <a:pt x="5161945" y="5484428"/>
                </a:lnTo>
                <a:cubicBezTo>
                  <a:pt x="5158366" y="5485443"/>
                  <a:pt x="5145550" y="5485600"/>
                  <a:pt x="5141192" y="5487094"/>
                </a:cubicBezTo>
                <a:lnTo>
                  <a:pt x="5135796" y="5493398"/>
                </a:lnTo>
                <a:lnTo>
                  <a:pt x="5125146" y="5495481"/>
                </a:lnTo>
                <a:lnTo>
                  <a:pt x="5048259" y="5518646"/>
                </a:lnTo>
                <a:lnTo>
                  <a:pt x="5034800" y="5519818"/>
                </a:lnTo>
                <a:cubicBezTo>
                  <a:pt x="5028813" y="5522097"/>
                  <a:pt x="5024166" y="5526423"/>
                  <a:pt x="5021494" y="5533940"/>
                </a:cubicBezTo>
                <a:cubicBezTo>
                  <a:pt x="5010597" y="5537234"/>
                  <a:pt x="4980226" y="5537766"/>
                  <a:pt x="4969420" y="5539580"/>
                </a:cubicBezTo>
                <a:lnTo>
                  <a:pt x="4951997" y="5540998"/>
                </a:lnTo>
                <a:lnTo>
                  <a:pt x="4944222" y="5542061"/>
                </a:lnTo>
                <a:lnTo>
                  <a:pt x="4945476" y="5548837"/>
                </a:lnTo>
                <a:lnTo>
                  <a:pt x="4924708" y="5553963"/>
                </a:lnTo>
                <a:cubicBezTo>
                  <a:pt x="4918349" y="5557956"/>
                  <a:pt x="4909767" y="5565846"/>
                  <a:pt x="4900123" y="5574141"/>
                </a:cubicBezTo>
                <a:lnTo>
                  <a:pt x="4878805" y="5589711"/>
                </a:lnTo>
                <a:lnTo>
                  <a:pt x="4862889" y="5590274"/>
                </a:lnTo>
                <a:cubicBezTo>
                  <a:pt x="4839384" y="5593189"/>
                  <a:pt x="4802990" y="5598721"/>
                  <a:pt x="4787099" y="5601127"/>
                </a:cubicBezTo>
                <a:cubicBezTo>
                  <a:pt x="4782839" y="5605219"/>
                  <a:pt x="4774855" y="5603876"/>
                  <a:pt x="4767539" y="5604712"/>
                </a:cubicBezTo>
                <a:cubicBezTo>
                  <a:pt x="4760169" y="5608536"/>
                  <a:pt x="4725967" y="5608816"/>
                  <a:pt x="4715397" y="5606905"/>
                </a:cubicBezTo>
                <a:lnTo>
                  <a:pt x="4594975" y="5611694"/>
                </a:lnTo>
                <a:lnTo>
                  <a:pt x="4592519" y="5614677"/>
                </a:lnTo>
                <a:lnTo>
                  <a:pt x="4582609" y="5615529"/>
                </a:lnTo>
                <a:lnTo>
                  <a:pt x="4580200" y="5616290"/>
                </a:lnTo>
                <a:cubicBezTo>
                  <a:pt x="4575607" y="5617756"/>
                  <a:pt x="4571009" y="5619123"/>
                  <a:pt x="4566161" y="5620121"/>
                </a:cubicBezTo>
                <a:cubicBezTo>
                  <a:pt x="4563091" y="5607487"/>
                  <a:pt x="4524419" y="5626532"/>
                  <a:pt x="4530539" y="5615013"/>
                </a:cubicBezTo>
                <a:cubicBezTo>
                  <a:pt x="4503368" y="5618303"/>
                  <a:pt x="4516321" y="5606477"/>
                  <a:pt x="4491359" y="5619658"/>
                </a:cubicBezTo>
                <a:cubicBezTo>
                  <a:pt x="4442184" y="5616385"/>
                  <a:pt x="4416402" y="5629757"/>
                  <a:pt x="4372063" y="5620213"/>
                </a:cubicBezTo>
                <a:cubicBezTo>
                  <a:pt x="4380670" y="5625116"/>
                  <a:pt x="4276183" y="5624626"/>
                  <a:pt x="4261863" y="5623713"/>
                </a:cubicBezTo>
                <a:lnTo>
                  <a:pt x="4213285" y="5622917"/>
                </a:lnTo>
                <a:lnTo>
                  <a:pt x="4173936" y="5622049"/>
                </a:lnTo>
                <a:lnTo>
                  <a:pt x="4175584" y="5630149"/>
                </a:lnTo>
                <a:cubicBezTo>
                  <a:pt x="4164064" y="5629512"/>
                  <a:pt x="4157026" y="5632266"/>
                  <a:pt x="4152035" y="5636676"/>
                </a:cubicBezTo>
                <a:lnTo>
                  <a:pt x="4121051" y="5621835"/>
                </a:lnTo>
                <a:lnTo>
                  <a:pt x="4103457" y="5621974"/>
                </a:lnTo>
                <a:lnTo>
                  <a:pt x="4072592" y="5627101"/>
                </a:lnTo>
                <a:lnTo>
                  <a:pt x="4062311" y="5629472"/>
                </a:lnTo>
                <a:lnTo>
                  <a:pt x="3985093" y="5613011"/>
                </a:lnTo>
                <a:lnTo>
                  <a:pt x="3977564" y="5606406"/>
                </a:lnTo>
                <a:cubicBezTo>
                  <a:pt x="3969488" y="5602339"/>
                  <a:pt x="3957995" y="5600457"/>
                  <a:pt x="3938843" y="5603534"/>
                </a:cubicBezTo>
                <a:lnTo>
                  <a:pt x="3934439" y="5605287"/>
                </a:lnTo>
                <a:lnTo>
                  <a:pt x="3902350" y="5595175"/>
                </a:lnTo>
                <a:cubicBezTo>
                  <a:pt x="3891994" y="5590573"/>
                  <a:pt x="3781184" y="5584781"/>
                  <a:pt x="3773677" y="5577344"/>
                </a:cubicBezTo>
                <a:cubicBezTo>
                  <a:pt x="3652339" y="5595755"/>
                  <a:pt x="3643985" y="5563083"/>
                  <a:pt x="3526259" y="5567985"/>
                </a:cubicBezTo>
                <a:cubicBezTo>
                  <a:pt x="3424299" y="5518200"/>
                  <a:pt x="3359989" y="5548523"/>
                  <a:pt x="3268592" y="5541271"/>
                </a:cubicBezTo>
                <a:cubicBezTo>
                  <a:pt x="3181540" y="5536169"/>
                  <a:pt x="3141233" y="5552279"/>
                  <a:pt x="3024274" y="5551613"/>
                </a:cubicBezTo>
                <a:cubicBezTo>
                  <a:pt x="2900352" y="5540755"/>
                  <a:pt x="2719771" y="5546525"/>
                  <a:pt x="2580376" y="5523020"/>
                </a:cubicBezTo>
                <a:cubicBezTo>
                  <a:pt x="2470852" y="5515454"/>
                  <a:pt x="2470473" y="5521048"/>
                  <a:pt x="2428086" y="5520461"/>
                </a:cubicBezTo>
                <a:cubicBezTo>
                  <a:pt x="2413989" y="5523686"/>
                  <a:pt x="2339546" y="5514256"/>
                  <a:pt x="2326052" y="5519493"/>
                </a:cubicBezTo>
                <a:lnTo>
                  <a:pt x="2318979" y="5522207"/>
                </a:lnTo>
                <a:lnTo>
                  <a:pt x="2290482" y="5523810"/>
                </a:lnTo>
                <a:lnTo>
                  <a:pt x="2282680" y="5535840"/>
                </a:lnTo>
                <a:lnTo>
                  <a:pt x="2187437" y="5546268"/>
                </a:lnTo>
                <a:cubicBezTo>
                  <a:pt x="2124119" y="5516983"/>
                  <a:pt x="2070057" y="5551920"/>
                  <a:pt x="1958211" y="5550992"/>
                </a:cubicBezTo>
                <a:cubicBezTo>
                  <a:pt x="1928571" y="5540876"/>
                  <a:pt x="1810615" y="5516253"/>
                  <a:pt x="1788574" y="5530833"/>
                </a:cubicBezTo>
                <a:lnTo>
                  <a:pt x="1770257" y="5530964"/>
                </a:lnTo>
                <a:lnTo>
                  <a:pt x="1747724" y="5529296"/>
                </a:lnTo>
                <a:cubicBezTo>
                  <a:pt x="1735827" y="5530131"/>
                  <a:pt x="1723469" y="5532445"/>
                  <a:pt x="1712794" y="5535788"/>
                </a:cubicBezTo>
                <a:lnTo>
                  <a:pt x="1693854" y="5545452"/>
                </a:lnTo>
                <a:lnTo>
                  <a:pt x="1687546" y="5544521"/>
                </a:lnTo>
                <a:lnTo>
                  <a:pt x="1687194" y="5541192"/>
                </a:lnTo>
                <a:cubicBezTo>
                  <a:pt x="1674076" y="5529668"/>
                  <a:pt x="1590812" y="5552390"/>
                  <a:pt x="1629583" y="5530061"/>
                </a:cubicBezTo>
                <a:cubicBezTo>
                  <a:pt x="1614917" y="5528827"/>
                  <a:pt x="1590209" y="5483761"/>
                  <a:pt x="1553336" y="5487310"/>
                </a:cubicBezTo>
                <a:cubicBezTo>
                  <a:pt x="1503529" y="5494380"/>
                  <a:pt x="1515531" y="5482303"/>
                  <a:pt x="1465077" y="5478284"/>
                </a:cubicBezTo>
                <a:cubicBezTo>
                  <a:pt x="1449190" y="5452169"/>
                  <a:pt x="1454169" y="5473808"/>
                  <a:pt x="1429630" y="5463320"/>
                </a:cubicBezTo>
                <a:cubicBezTo>
                  <a:pt x="1428096" y="5483162"/>
                  <a:pt x="1402583" y="5444937"/>
                  <a:pt x="1391291" y="5464846"/>
                </a:cubicBezTo>
                <a:cubicBezTo>
                  <a:pt x="1387184" y="5462307"/>
                  <a:pt x="1383559" y="5459219"/>
                  <a:pt x="1380007" y="5455970"/>
                </a:cubicBezTo>
                <a:lnTo>
                  <a:pt x="1378141" y="5454279"/>
                </a:lnTo>
                <a:lnTo>
                  <a:pt x="1368962" y="5451018"/>
                </a:lnTo>
                <a:lnTo>
                  <a:pt x="1368505" y="5445712"/>
                </a:lnTo>
                <a:lnTo>
                  <a:pt x="1356218" y="5437660"/>
                </a:lnTo>
                <a:cubicBezTo>
                  <a:pt x="1351287" y="5435322"/>
                  <a:pt x="1345597" y="5433601"/>
                  <a:pt x="1338733" y="5432883"/>
                </a:cubicBezTo>
                <a:cubicBezTo>
                  <a:pt x="1312513" y="5438143"/>
                  <a:pt x="1286135" y="5407540"/>
                  <a:pt x="1253342" y="5415104"/>
                </a:cubicBezTo>
                <a:cubicBezTo>
                  <a:pt x="1241709" y="5416198"/>
                  <a:pt x="1208290" y="5409258"/>
                  <a:pt x="1203557" y="5401656"/>
                </a:cubicBezTo>
                <a:cubicBezTo>
                  <a:pt x="1196916" y="5398913"/>
                  <a:pt x="1188195" y="5399578"/>
                  <a:pt x="1186689" y="5392134"/>
                </a:cubicBezTo>
                <a:cubicBezTo>
                  <a:pt x="1183431" y="5382893"/>
                  <a:pt x="1155837" y="5390802"/>
                  <a:pt x="1161759" y="5381804"/>
                </a:cubicBezTo>
                <a:cubicBezTo>
                  <a:pt x="1142246" y="5387102"/>
                  <a:pt x="1132828" y="5367240"/>
                  <a:pt x="1119345" y="5360154"/>
                </a:cubicBezTo>
                <a:cubicBezTo>
                  <a:pt x="1111438" y="5363130"/>
                  <a:pt x="1104310" y="5359434"/>
                  <a:pt x="1095256" y="5353950"/>
                </a:cubicBezTo>
                <a:lnTo>
                  <a:pt x="1058773" y="5341289"/>
                </a:lnTo>
                <a:lnTo>
                  <a:pt x="1048153" y="5339154"/>
                </a:lnTo>
                <a:lnTo>
                  <a:pt x="1043881" y="5338518"/>
                </a:lnTo>
                <a:lnTo>
                  <a:pt x="1007373" y="5339007"/>
                </a:lnTo>
                <a:cubicBezTo>
                  <a:pt x="1006839" y="5337479"/>
                  <a:pt x="1006000" y="5335990"/>
                  <a:pt x="1004885" y="5334591"/>
                </a:cubicBezTo>
                <a:lnTo>
                  <a:pt x="994709" y="5328566"/>
                </a:lnTo>
                <a:lnTo>
                  <a:pt x="984399" y="5331183"/>
                </a:lnTo>
                <a:cubicBezTo>
                  <a:pt x="985481" y="5323632"/>
                  <a:pt x="973336" y="5329847"/>
                  <a:pt x="964158" y="5330044"/>
                </a:cubicBezTo>
                <a:lnTo>
                  <a:pt x="958888" y="5328278"/>
                </a:lnTo>
                <a:lnTo>
                  <a:pt x="940162" y="5341965"/>
                </a:lnTo>
                <a:cubicBezTo>
                  <a:pt x="929334" y="5342282"/>
                  <a:pt x="917673" y="5330271"/>
                  <a:pt x="907763" y="5329404"/>
                </a:cubicBezTo>
                <a:lnTo>
                  <a:pt x="872950" y="5324938"/>
                </a:lnTo>
                <a:lnTo>
                  <a:pt x="862283" y="5327617"/>
                </a:lnTo>
                <a:cubicBezTo>
                  <a:pt x="839056" y="5328258"/>
                  <a:pt x="814750" y="5326323"/>
                  <a:pt x="798257" y="5334973"/>
                </a:cubicBezTo>
                <a:cubicBezTo>
                  <a:pt x="791554" y="5335992"/>
                  <a:pt x="784112" y="5327092"/>
                  <a:pt x="778474" y="5326083"/>
                </a:cubicBezTo>
                <a:lnTo>
                  <a:pt x="763422" y="5321440"/>
                </a:lnTo>
                <a:lnTo>
                  <a:pt x="760604" y="5316482"/>
                </a:lnTo>
                <a:lnTo>
                  <a:pt x="750603" y="5315646"/>
                </a:lnTo>
                <a:lnTo>
                  <a:pt x="748101" y="5314492"/>
                </a:lnTo>
                <a:cubicBezTo>
                  <a:pt x="743336" y="5312270"/>
                  <a:pt x="738573" y="5310219"/>
                  <a:pt x="733610" y="5308812"/>
                </a:cubicBezTo>
                <a:cubicBezTo>
                  <a:pt x="732103" y="5330640"/>
                  <a:pt x="691138" y="5300448"/>
                  <a:pt x="698671" y="5319789"/>
                </a:cubicBezTo>
                <a:cubicBezTo>
                  <a:pt x="671131" y="5315859"/>
                  <a:pt x="685526" y="5335298"/>
                  <a:pt x="658974" y="5314289"/>
                </a:cubicBezTo>
                <a:cubicBezTo>
                  <a:pt x="610275" y="5322973"/>
                  <a:pt x="590509" y="5330275"/>
                  <a:pt x="547411" y="5323081"/>
                </a:cubicBezTo>
                <a:cubicBezTo>
                  <a:pt x="507611" y="5321127"/>
                  <a:pt x="457956" y="5301046"/>
                  <a:pt x="420170" y="5302565"/>
                </a:cubicBezTo>
                <a:cubicBezTo>
                  <a:pt x="362940" y="5303601"/>
                  <a:pt x="338545" y="5357010"/>
                  <a:pt x="320690" y="5332193"/>
                </a:cubicBezTo>
                <a:cubicBezTo>
                  <a:pt x="293655" y="5338591"/>
                  <a:pt x="280592" y="5339804"/>
                  <a:pt x="257958" y="5340954"/>
                </a:cubicBezTo>
                <a:lnTo>
                  <a:pt x="184890" y="5339091"/>
                </a:lnTo>
                <a:lnTo>
                  <a:pt x="183331" y="5338348"/>
                </a:lnTo>
                <a:cubicBezTo>
                  <a:pt x="176597" y="5336970"/>
                  <a:pt x="172582" y="5337663"/>
                  <a:pt x="169782" y="5339269"/>
                </a:cubicBezTo>
                <a:lnTo>
                  <a:pt x="167187" y="5341914"/>
                </a:lnTo>
                <a:lnTo>
                  <a:pt x="140235" y="5348128"/>
                </a:lnTo>
                <a:lnTo>
                  <a:pt x="109349" y="5351347"/>
                </a:lnTo>
                <a:lnTo>
                  <a:pt x="108834" y="5350486"/>
                </a:lnTo>
                <a:cubicBezTo>
                  <a:pt x="104774" y="5349326"/>
                  <a:pt x="95228" y="5348561"/>
                  <a:pt x="84990" y="5344389"/>
                </a:cubicBezTo>
                <a:cubicBezTo>
                  <a:pt x="88665" y="5323440"/>
                  <a:pt x="55092" y="5336567"/>
                  <a:pt x="47411" y="5325453"/>
                </a:cubicBezTo>
                <a:cubicBezTo>
                  <a:pt x="38324" y="5327218"/>
                  <a:pt x="28779" y="5328702"/>
                  <a:pt x="18970" y="5329785"/>
                </a:cubicBezTo>
                <a:lnTo>
                  <a:pt x="13158" y="5330156"/>
                </a:lnTo>
                <a:lnTo>
                  <a:pt x="13003" y="5329958"/>
                </a:lnTo>
                <a:cubicBezTo>
                  <a:pt x="11660" y="5329599"/>
                  <a:pt x="9719" y="5329556"/>
                  <a:pt x="6798" y="5329941"/>
                </a:cubicBezTo>
                <a:lnTo>
                  <a:pt x="2557" y="5330836"/>
                </a:lnTo>
                <a:lnTo>
                  <a:pt x="0" y="5330999"/>
                </a:lnTo>
                <a:lnTo>
                  <a:pt x="0" y="609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0AC3A952-2574-44E9-9C98-DBC27EE14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6287" y="379247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481285-C37C-B544-A837-C2C20C42C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603" y="1248355"/>
            <a:ext cx="5226426" cy="4293704"/>
          </a:xfrm>
        </p:spPr>
        <p:txBody>
          <a:bodyPr anchor="ctr">
            <a:normAutofit/>
          </a:bodyPr>
          <a:lstStyle/>
          <a:p>
            <a:r>
              <a:rPr lang="es-ES" sz="20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Escenario:</a:t>
            </a:r>
            <a:r>
              <a:rPr lang="es-ES" sz="20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 Tu equipo está desarrollando una aplicación de e-commerce.</a:t>
            </a:r>
          </a:p>
          <a:p>
            <a:r>
              <a:rPr lang="es-ES" sz="20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Requisito nuevo:</a:t>
            </a:r>
            <a:r>
              <a:rPr lang="es-ES" sz="20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 "Implementar sistema de descuentos por código promocional"</a:t>
            </a:r>
          </a:p>
          <a:p>
            <a:r>
              <a:rPr lang="es-ES" sz="20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Tarea en grupos (3-4 personas):</a:t>
            </a:r>
            <a:endParaRPr lang="es-ES" sz="2000" b="0" i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s-ES" sz="20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Identifica en qué fases del SDLC aplicarías testing</a:t>
            </a:r>
          </a:p>
          <a:p>
            <a:pPr>
              <a:buFont typeface="+mj-lt"/>
              <a:buAutoNum type="arabicPeriod"/>
            </a:pPr>
            <a:r>
              <a:rPr lang="es-ES" sz="20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Define 3 actividades de Shift-Left Testing para este requisito</a:t>
            </a:r>
          </a:p>
          <a:p>
            <a:pPr>
              <a:buFont typeface="+mj-lt"/>
              <a:buAutoNum type="arabicPeriod"/>
            </a:pPr>
            <a:r>
              <a:rPr lang="es-ES" sz="20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Diseña 2 casos de prueba que escribirías ANTES de programar</a:t>
            </a:r>
          </a:p>
          <a:p>
            <a:pPr marL="0" indent="0">
              <a:buNone/>
            </a:pPr>
            <a:endParaRPr lang="es-CL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93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2F79AA-0E25-ECBA-4B02-FB8783B9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Calidad en contexto DevOps</a:t>
            </a: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8DEEB604-8331-808A-A2C4-D96CC8AB6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76356"/>
            <a:ext cx="7214616" cy="387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26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364E0D-1880-A8C1-1961-5A9874FF5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6145"/>
            <a:ext cx="10515600" cy="945710"/>
          </a:xfrm>
        </p:spPr>
        <p:txBody>
          <a:bodyPr/>
          <a:lstStyle/>
          <a:p>
            <a:pPr marL="0" indent="0" algn="ctr">
              <a:buNone/>
            </a:pPr>
            <a:r>
              <a:rPr lang="es-ES" b="0" i="1" dirty="0">
                <a:solidFill>
                  <a:srgbClr val="1F2328"/>
                </a:solidFill>
                <a:effectLst/>
                <a:latin typeface="-apple-system"/>
              </a:rPr>
              <a:t>"No puedes mejorar lo que no puedes medir, pero las métricas sin acción son solo números bonitos"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24047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C01EBB-FDDD-07E1-E652-AB61BFD8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📚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Glosario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Términos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Clave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263BFB1-8408-34CD-47F5-2738AFF2DB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756378"/>
              </p:ext>
            </p:extLst>
          </p:nvPr>
        </p:nvGraphicFramePr>
        <p:xfrm>
          <a:off x="801376" y="1982096"/>
          <a:ext cx="10584650" cy="464555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537497">
                  <a:extLst>
                    <a:ext uri="{9D8B030D-6E8A-4147-A177-3AD203B41FA5}">
                      <a16:colId xmlns:a16="http://schemas.microsoft.com/office/drawing/2014/main" val="148649339"/>
                    </a:ext>
                  </a:extLst>
                </a:gridCol>
                <a:gridCol w="4291213">
                  <a:extLst>
                    <a:ext uri="{9D8B030D-6E8A-4147-A177-3AD203B41FA5}">
                      <a16:colId xmlns:a16="http://schemas.microsoft.com/office/drawing/2014/main" val="495447432"/>
                    </a:ext>
                  </a:extLst>
                </a:gridCol>
                <a:gridCol w="3755940">
                  <a:extLst>
                    <a:ext uri="{9D8B030D-6E8A-4147-A177-3AD203B41FA5}">
                      <a16:colId xmlns:a16="http://schemas.microsoft.com/office/drawing/2014/main" val="1430433225"/>
                    </a:ext>
                  </a:extLst>
                </a:gridCol>
              </a:tblGrid>
              <a:tr h="373352">
                <a:tc>
                  <a:txBody>
                    <a:bodyPr/>
                    <a:lstStyle/>
                    <a:p>
                      <a:r>
                        <a:rPr lang="es-CL" sz="1400" b="0" cap="none" spc="0">
                          <a:solidFill>
                            <a:schemeClr val="tx1"/>
                          </a:solidFill>
                        </a:rPr>
                        <a:t>Término/Acrónimo</a:t>
                      </a:r>
                    </a:p>
                  </a:txBody>
                  <a:tcPr marL="40878" marR="40878" marT="40878" marB="8175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b="0" cap="none" spc="0">
                          <a:solidFill>
                            <a:schemeClr val="tx1"/>
                          </a:solidFill>
                        </a:rPr>
                        <a:t>Definición</a:t>
                      </a:r>
                    </a:p>
                  </a:txBody>
                  <a:tcPr marL="40878" marR="40878" marT="40878" marB="8175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b="0" cap="none" spc="0">
                          <a:solidFill>
                            <a:schemeClr val="tx1"/>
                          </a:solidFill>
                        </a:rPr>
                        <a:t>Ejemplo</a:t>
                      </a:r>
                    </a:p>
                  </a:txBody>
                  <a:tcPr marL="40878" marR="40878" marT="40878" marB="8175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708246"/>
                  </a:ext>
                </a:extLst>
              </a:tr>
              <a:tr h="645871">
                <a:tc>
                  <a:txBody>
                    <a:bodyPr/>
                    <a:lstStyle/>
                    <a:p>
                      <a:r>
                        <a:rPr lang="es-CL" sz="1400" cap="none" spc="0">
                          <a:solidFill>
                            <a:schemeClr val="tx1"/>
                          </a:solidFill>
                        </a:rPr>
                        <a:t>DevOps</a:t>
                      </a:r>
                    </a:p>
                  </a:txBody>
                  <a:tcPr marL="40878" marR="40878" marT="40878" marB="817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 dirty="0">
                          <a:solidFill>
                            <a:schemeClr val="tx1"/>
                          </a:solidFill>
                        </a:rPr>
                        <a:t>Development + </a:t>
                      </a:r>
                      <a:r>
                        <a:rPr lang="es-ES" sz="1400" cap="none" spc="0" dirty="0" err="1">
                          <a:solidFill>
                            <a:schemeClr val="tx1"/>
                          </a:solidFill>
                        </a:rPr>
                        <a:t>Operations</a:t>
                      </a:r>
                      <a:r>
                        <a:rPr lang="es-ES" sz="1400" cap="none" spc="0" dirty="0">
                          <a:solidFill>
                            <a:schemeClr val="tx1"/>
                          </a:solidFill>
                        </a:rPr>
                        <a:t>. Cultura y prácticas que combinan desarrollo y operaciones para entregar software más rápido y confiable</a:t>
                      </a:r>
                      <a:endParaRPr lang="es-CL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40878" marR="40878" marT="40878" marB="817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Equipos que despliegan código varias veces al día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40878" marR="40878" marT="40878" marB="817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18868"/>
                  </a:ext>
                </a:extLst>
              </a:tr>
              <a:tr h="482360">
                <a:tc>
                  <a:txBody>
                    <a:bodyPr/>
                    <a:lstStyle/>
                    <a:p>
                      <a:r>
                        <a:rPr lang="es-CL" sz="1400" cap="none" spc="0">
                          <a:solidFill>
                            <a:schemeClr val="tx1"/>
                          </a:solidFill>
                        </a:rPr>
                        <a:t>CI/CD</a:t>
                      </a:r>
                    </a:p>
                  </a:txBody>
                  <a:tcPr marL="40878" marR="40878" marT="40878" marB="817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 err="1">
                          <a:solidFill>
                            <a:schemeClr val="tx1"/>
                          </a:solidFill>
                        </a:rPr>
                        <a:t>Continuous</a:t>
                      </a:r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cap="none" spc="0" err="1">
                          <a:solidFill>
                            <a:schemeClr val="tx1"/>
                          </a:solidFill>
                        </a:rPr>
                        <a:t>Integration</a:t>
                      </a:r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s-ES" sz="1400" cap="none" spc="0" err="1">
                          <a:solidFill>
                            <a:schemeClr val="tx1"/>
                          </a:solidFill>
                        </a:rPr>
                        <a:t>Continuous</a:t>
                      </a:r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cap="none" spc="0" err="1">
                          <a:solidFill>
                            <a:schemeClr val="tx1"/>
                          </a:solidFill>
                        </a:rPr>
                        <a:t>Deployment</a:t>
                      </a:r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. Automatización del proceso de integración y despliegue de código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40878" marR="40878" marT="40878" marB="817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GitHub </a:t>
                      </a:r>
                      <a:r>
                        <a:rPr lang="es-ES" sz="1400" cap="none" spc="0" err="1">
                          <a:solidFill>
                            <a:schemeClr val="tx1"/>
                          </a:solidFill>
                        </a:rPr>
                        <a:t>Actions</a:t>
                      </a:r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 que ejecuta tests automáticamente en cada push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40878" marR="40878" marT="40878" marB="817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492030"/>
                  </a:ext>
                </a:extLst>
              </a:tr>
              <a:tr h="482360">
                <a:tc>
                  <a:txBody>
                    <a:bodyPr/>
                    <a:lstStyle/>
                    <a:p>
                      <a:r>
                        <a:rPr lang="es-CL" sz="1400" cap="none" spc="0">
                          <a:solidFill>
                            <a:schemeClr val="tx1"/>
                          </a:solidFill>
                        </a:rPr>
                        <a:t>DORA</a:t>
                      </a:r>
                    </a:p>
                  </a:txBody>
                  <a:tcPr marL="40878" marR="40878" marT="40878" marB="817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DevOps </a:t>
                      </a:r>
                      <a:r>
                        <a:rPr lang="es-ES" sz="1400" cap="none" spc="0" err="1">
                          <a:solidFill>
                            <a:schemeClr val="tx1"/>
                          </a:solidFill>
                        </a:rPr>
                        <a:t>Research</a:t>
                      </a:r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s-ES" sz="1400" cap="none" spc="0" err="1">
                          <a:solidFill>
                            <a:schemeClr val="tx1"/>
                          </a:solidFill>
                        </a:rPr>
                        <a:t>Assessment</a:t>
                      </a:r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. Organización que define las 4 métricas clave de rendimiento DevOps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40878" marR="40878" marT="40878" marB="817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Las métricas que miden qué tan bien funciona tu equipo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40878" marR="40878" marT="40878" marB="817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514306"/>
                  </a:ext>
                </a:extLst>
              </a:tr>
              <a:tr h="482360">
                <a:tc>
                  <a:txBody>
                    <a:bodyPr/>
                    <a:lstStyle/>
                    <a:p>
                      <a:r>
                        <a:rPr lang="es-CL" sz="1400" cap="none" spc="0">
                          <a:solidFill>
                            <a:schemeClr val="tx1"/>
                          </a:solidFill>
                        </a:rPr>
                        <a:t>MTTR</a:t>
                      </a:r>
                    </a:p>
                  </a:txBody>
                  <a:tcPr marL="40878" marR="40878" marT="40878" marB="817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Mean Time </a:t>
                      </a:r>
                      <a:r>
                        <a:rPr lang="es-ES" sz="1400" cap="none" spc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cap="none" spc="0" err="1">
                          <a:solidFill>
                            <a:schemeClr val="tx1"/>
                          </a:solidFill>
                        </a:rPr>
                        <a:t>Recovery</a:t>
                      </a:r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. Tiempo promedio para recuperarse de un fallo en producción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40878" marR="40878" marT="40878" marB="817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Si el sistema falla, ¿cuánto tardamos en arreglarlo?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40878" marR="40878" marT="40878" marB="817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729057"/>
                  </a:ext>
                </a:extLst>
              </a:tr>
              <a:tr h="482360">
                <a:tc>
                  <a:txBody>
                    <a:bodyPr/>
                    <a:lstStyle/>
                    <a:p>
                      <a:r>
                        <a:rPr lang="es-CL" sz="1400" cap="none" spc="0">
                          <a:solidFill>
                            <a:schemeClr val="tx1"/>
                          </a:solidFill>
                        </a:rPr>
                        <a:t>SLA/SLO</a:t>
                      </a:r>
                    </a:p>
                  </a:txBody>
                  <a:tcPr marL="40878" marR="40878" marT="40878" marB="817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 err="1">
                          <a:solidFill>
                            <a:schemeClr val="tx1"/>
                          </a:solidFill>
                        </a:rPr>
                        <a:t>Service</a:t>
                      </a:r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cap="none" spc="0" err="1">
                          <a:solidFill>
                            <a:schemeClr val="tx1"/>
                          </a:solidFill>
                        </a:rPr>
                        <a:t>Level</a:t>
                      </a:r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cap="none" spc="0" err="1">
                          <a:solidFill>
                            <a:schemeClr val="tx1"/>
                          </a:solidFill>
                        </a:rPr>
                        <a:t>Agreement</a:t>
                      </a:r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s-ES" sz="1400" cap="none" spc="0" err="1">
                          <a:solidFill>
                            <a:schemeClr val="tx1"/>
                          </a:solidFill>
                        </a:rPr>
                        <a:t>Objective</a:t>
                      </a:r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. Acuerdos sobre nivel de servicio esperado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40878" marR="40878" marT="40878" marB="817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"El sistema debe estar disponible 99.9% del tiempo"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40878" marR="40878" marT="40878" marB="817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52137"/>
                  </a:ext>
                </a:extLst>
              </a:tr>
              <a:tr h="318848">
                <a:tc>
                  <a:txBody>
                    <a:bodyPr/>
                    <a:lstStyle/>
                    <a:p>
                      <a:r>
                        <a:rPr lang="es-CL" sz="1400" cap="none" spc="0">
                          <a:solidFill>
                            <a:schemeClr val="tx1"/>
                          </a:solidFill>
                        </a:rPr>
                        <a:t>Lead Time</a:t>
                      </a:r>
                    </a:p>
                  </a:txBody>
                  <a:tcPr marL="40878" marR="40878" marT="40878" marB="817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Tiempo desde que se hace un commit hasta que llega a producción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40878" marR="40878" marT="40878" marB="817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Desde que escribes código hasta que los usuarios lo usan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40878" marR="40878" marT="40878" marB="817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95886"/>
                  </a:ext>
                </a:extLst>
              </a:tr>
              <a:tr h="318848">
                <a:tc>
                  <a:txBody>
                    <a:bodyPr/>
                    <a:lstStyle/>
                    <a:p>
                      <a:r>
                        <a:rPr lang="es-CL" sz="1400" cap="none" spc="0" err="1">
                          <a:solidFill>
                            <a:schemeClr val="tx1"/>
                          </a:solidFill>
                        </a:rPr>
                        <a:t>Technical</a:t>
                      </a:r>
                      <a:r>
                        <a:rPr lang="es-CL" sz="14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CL" sz="1400" cap="none" spc="0" err="1">
                          <a:solidFill>
                            <a:schemeClr val="tx1"/>
                          </a:solidFill>
                        </a:rPr>
                        <a:t>Debt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40878" marR="40878" marT="40878" marB="817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Costo de refactorización necesaria por tomar atajos en el desarrollo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40878" marR="40878" marT="40878" marB="817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cap="none" spc="0" dirty="0">
                          <a:solidFill>
                            <a:schemeClr val="tx1"/>
                          </a:solidFill>
                        </a:rPr>
                        <a:t>Código mal escrito que funciona pero es difícil de mantener</a:t>
                      </a:r>
                    </a:p>
                  </a:txBody>
                  <a:tcPr marL="40878" marR="40878" marT="40878" marB="817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788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34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C5256F-BA97-E4EE-5E36-DDA113CE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2840"/>
            <a:ext cx="10515600" cy="1072320"/>
          </a:xfrm>
        </p:spPr>
        <p:txBody>
          <a:bodyPr/>
          <a:lstStyle/>
          <a:p>
            <a:pPr marL="0" indent="0" algn="ctr">
              <a:buNone/>
            </a:pPr>
            <a:r>
              <a:rPr lang="es-CL" i="1" dirty="0"/>
              <a:t>“El testing no es una fase, es una mentalidad que debe estar presente en todo el ciclo de vida del producto”</a:t>
            </a:r>
          </a:p>
        </p:txBody>
      </p:sp>
    </p:spTree>
    <p:extLst>
      <p:ext uri="{BB962C8B-B14F-4D97-AF65-F5344CB8AC3E}">
        <p14:creationId xmlns:p14="http://schemas.microsoft.com/office/powerpoint/2010/main" val="3537025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C01EBB-FDDD-07E1-E652-AB61BFD8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📚 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Glosario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Términos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Clave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1CE4F1BB-08A5-E17B-3440-55804F370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268901"/>
              </p:ext>
            </p:extLst>
          </p:nvPr>
        </p:nvGraphicFramePr>
        <p:xfrm>
          <a:off x="705972" y="2093353"/>
          <a:ext cx="10768182" cy="408671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555003">
                  <a:extLst>
                    <a:ext uri="{9D8B030D-6E8A-4147-A177-3AD203B41FA5}">
                      <a16:colId xmlns:a16="http://schemas.microsoft.com/office/drawing/2014/main" val="3290921021"/>
                    </a:ext>
                  </a:extLst>
                </a:gridCol>
                <a:gridCol w="3658176">
                  <a:extLst>
                    <a:ext uri="{9D8B030D-6E8A-4147-A177-3AD203B41FA5}">
                      <a16:colId xmlns:a16="http://schemas.microsoft.com/office/drawing/2014/main" val="2112231593"/>
                    </a:ext>
                  </a:extLst>
                </a:gridCol>
                <a:gridCol w="3555003">
                  <a:extLst>
                    <a:ext uri="{9D8B030D-6E8A-4147-A177-3AD203B41FA5}">
                      <a16:colId xmlns:a16="http://schemas.microsoft.com/office/drawing/2014/main" val="3948746062"/>
                    </a:ext>
                  </a:extLst>
                </a:gridCol>
              </a:tblGrid>
              <a:tr h="593532">
                <a:tc>
                  <a:txBody>
                    <a:bodyPr/>
                    <a:lstStyle/>
                    <a:p>
                      <a:r>
                        <a:rPr lang="es-CL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Término/Acrónimo</a:t>
                      </a:r>
                    </a:p>
                  </a:txBody>
                  <a:tcPr marL="231848" marR="139109" marT="139109" marB="1391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Definición</a:t>
                      </a:r>
                    </a:p>
                  </a:txBody>
                  <a:tcPr marL="231848" marR="139109" marT="139109" marB="1391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Ejemplo</a:t>
                      </a:r>
                    </a:p>
                  </a:txBody>
                  <a:tcPr marL="231848" marR="139109" marT="139109" marB="1391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634819"/>
                  </a:ext>
                </a:extLst>
              </a:tr>
              <a:tr h="927393">
                <a:tc>
                  <a:txBody>
                    <a:bodyPr/>
                    <a:lstStyle/>
                    <a:p>
                      <a:r>
                        <a:rPr lang="es-C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Quality Gate</a:t>
                      </a:r>
                    </a:p>
                  </a:txBody>
                  <a:tcPr marL="231848" marR="120561" marT="120561" marB="120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Punto de control automatizado que bloquea código que no cumple criterios de calidad</a:t>
                      </a:r>
                    </a:p>
                  </a:txBody>
                  <a:tcPr marL="231848" marR="120561" marT="120561" marB="120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"No pasa a producción si tiene menos de 80% de cobertura de tests"</a:t>
                      </a:r>
                      <a:endParaRPr lang="es-CL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1848" marR="120561" marT="120561" marB="120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107326"/>
                  </a:ext>
                </a:extLst>
              </a:tr>
              <a:tr h="927393">
                <a:tc>
                  <a:txBody>
                    <a:bodyPr/>
                    <a:lstStyle/>
                    <a:p>
                      <a:r>
                        <a:rPr lang="es-CL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Mutation</a:t>
                      </a:r>
                      <a:r>
                        <a:rPr lang="es-C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Testing</a:t>
                      </a:r>
                    </a:p>
                  </a:txBody>
                  <a:tcPr marL="231848" marR="120561" marT="120561" marB="120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Técnica que introduce errores artificiales en el código para probar la calidad de los tests</a:t>
                      </a:r>
                      <a:endParaRPr lang="es-CL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1848" marR="120561" marT="120561" marB="120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 cambio un "&gt;" por "&lt;", ¿mis tests detectan el error?</a:t>
                      </a:r>
                      <a:endParaRPr lang="es-CL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1848" marR="120561" marT="120561" marB="120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784202"/>
                  </a:ext>
                </a:extLst>
              </a:tr>
              <a:tr h="711001">
                <a:tc>
                  <a:txBody>
                    <a:bodyPr/>
                    <a:lstStyle/>
                    <a:p>
                      <a:r>
                        <a:rPr lang="es-C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Code Coverage</a:t>
                      </a:r>
                    </a:p>
                  </a:txBody>
                  <a:tcPr marL="231848" marR="120561" marT="120561" marB="120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Porcentaje del código que es ejecutado por las pruebas automatizadas</a:t>
                      </a:r>
                      <a:endParaRPr lang="es-CL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1848" marR="120561" marT="120561" marB="120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"Mis tests ejecutan el 85% de las líneas de código"</a:t>
                      </a:r>
                      <a:endParaRPr lang="es-CL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1848" marR="120561" marT="120561" marB="120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880120"/>
                  </a:ext>
                </a:extLst>
              </a:tr>
              <a:tr h="927393">
                <a:tc>
                  <a:txBody>
                    <a:bodyPr/>
                    <a:lstStyle/>
                    <a:p>
                      <a:r>
                        <a:rPr lang="es-CL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Cyclomatic</a:t>
                      </a:r>
                      <a:r>
                        <a:rPr lang="es-C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s-CL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Complexity</a:t>
                      </a:r>
                      <a:endParaRPr lang="es-CL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1848" marR="120561" marT="120561" marB="120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Métrica que mide la complejidad del código basado en el número de caminos independientes</a:t>
                      </a:r>
                      <a:endParaRPr lang="es-CL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1848" marR="120561" marT="120561" marB="120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Una función con muchos if y </a:t>
                      </a:r>
                      <a:r>
                        <a:rPr lang="es-ES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loops</a:t>
                      </a:r>
                      <a:r>
                        <a:rPr lang="es-E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tiene alta complejidad</a:t>
                      </a:r>
                      <a:endParaRPr lang="es-CL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1848" marR="120561" marT="120561" marB="120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230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805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8F8E64-AB68-96F7-A809-3DFB8A7EA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ES" sz="2600"/>
              <a:t>📏Métricas de Calidad: Del concepto a la práctica</a:t>
            </a:r>
            <a:endParaRPr lang="es-CL" sz="26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40021D-ACC8-1BC0-5FB5-BA73C007B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200" b="0" i="0">
                <a:effectLst/>
                <a:latin typeface="-apple-system"/>
              </a:rPr>
              <a:t>Ya sabemos que la calidad es importante. Ahora necesitamos </a:t>
            </a:r>
            <a:r>
              <a:rPr lang="es-ES" sz="2200" b="1" i="0">
                <a:effectLst/>
                <a:latin typeface="-apple-system"/>
              </a:rPr>
              <a:t>medirla</a:t>
            </a:r>
            <a:r>
              <a:rPr lang="es-ES" sz="2200" b="0" i="0">
                <a:effectLst/>
                <a:latin typeface="-apple-system"/>
              </a:rPr>
              <a:t>, </a:t>
            </a:r>
            <a:r>
              <a:rPr lang="es-ES" sz="2200" b="1" i="0">
                <a:effectLst/>
                <a:latin typeface="-apple-system"/>
              </a:rPr>
              <a:t>monitorearla</a:t>
            </a:r>
            <a:r>
              <a:rPr lang="es-ES" sz="2200" b="0" i="0">
                <a:effectLst/>
                <a:latin typeface="-apple-system"/>
              </a:rPr>
              <a:t> y </a:t>
            </a:r>
            <a:r>
              <a:rPr lang="es-ES" sz="2200" b="1" i="0">
                <a:effectLst/>
                <a:latin typeface="-apple-system"/>
              </a:rPr>
              <a:t>actuar</a:t>
            </a:r>
            <a:r>
              <a:rPr lang="es-ES" sz="2200" b="0" i="0">
                <a:effectLst/>
                <a:latin typeface="-apple-system"/>
              </a:rPr>
              <a:t> basados en datos concretos.</a:t>
            </a:r>
          </a:p>
          <a:p>
            <a:pPr marL="0" indent="0">
              <a:buNone/>
            </a:pPr>
            <a:r>
              <a:rPr lang="es-CL" sz="2200" b="1" i="0">
                <a:effectLst/>
                <a:latin typeface="-apple-system"/>
              </a:rPr>
              <a:t>Pirámide de Métricas de Calidad 🏗️</a:t>
            </a:r>
          </a:p>
          <a:p>
            <a:pPr marL="0" indent="0">
              <a:buNone/>
            </a:pPr>
            <a:endParaRPr lang="es-CL" sz="220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C14E61D0-6D20-DAA3-7861-F91C8A37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45179"/>
            <a:ext cx="6903720" cy="536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74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AEBED6-8AB7-E0A8-9CF3-DAFBE0A2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 Métricas Técnicas de Calidad 🔧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Vista de gran angular de las reglas sobre un fondo blanco">
            <a:extLst>
              <a:ext uri="{FF2B5EF4-FFF2-40B4-BE49-F238E27FC236}">
                <a16:creationId xmlns:a16="http://schemas.microsoft.com/office/drawing/2014/main" id="{47461F41-432C-6443-3A27-231D6726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89" r="22358" b="-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278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AEBED6-8AB7-E0A8-9CF3-DAFBE0A2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Métrica de cobertura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 descr="Texto&#10;&#10;Descripción generada automáticamente con confianza media">
            <a:extLst>
              <a:ext uri="{FF2B5EF4-FFF2-40B4-BE49-F238E27FC236}">
                <a16:creationId xmlns:a16="http://schemas.microsoft.com/office/drawing/2014/main" id="{20F4616A-F9EC-085F-C5BD-9FAD823D7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040783"/>
            <a:ext cx="11548872" cy="277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27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2F7FD4-58C4-FDA6-F305-111269720F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CL" altLang="es-CL" sz="2200" b="1" i="0" u="none" strike="noStrike" cap="none" normalizeH="0" baseline="0">
                <a:ln>
                  <a:noFill/>
                </a:ln>
                <a:effectLst/>
                <a:latin typeface="-apple-system"/>
              </a:rPr>
              <a:t>📝 Explicaciones:</a:t>
            </a:r>
            <a:endParaRPr kumimoji="0" lang="es-CL" altLang="es-CL" sz="22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200" b="1" i="0" u="none" strike="noStrike" cap="none" normalizeH="0" baseline="0">
                <a:ln>
                  <a:noFill/>
                </a:ln>
                <a:effectLst/>
                <a:latin typeface="-apple-system"/>
              </a:rPr>
              <a:t>Line Coverage: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Si mi función tiene 10 líneas y los tests ejecutan 8, tengo 80% line coverage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200" b="1" i="0" u="none" strike="noStrike" cap="none" normalizeH="0" baseline="0">
                <a:ln>
                  <a:noFill/>
                </a:ln>
                <a:effectLst/>
                <a:latin typeface="-apple-system"/>
              </a:rPr>
              <a:t>Branch Coverage: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Si tengo un 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if/else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y solo pruebo el 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if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, tengo 50% branch coverage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200" b="1" i="0" u="none" strike="noStrike" cap="none" normalizeH="0" baseline="0">
                <a:ln>
                  <a:noFill/>
                </a:ln>
                <a:effectLst/>
                <a:latin typeface="-apple-system"/>
              </a:rPr>
              <a:t>Function Coverage: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Si tengo 5 funciones y solo llamo a 4 en mis tests, tengo 80% function coverage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200" b="1" i="0" u="none" strike="noStrike" cap="none" normalizeH="0" baseline="0">
                <a:ln>
                  <a:noFill/>
                </a:ln>
                <a:effectLst/>
                <a:latin typeface="-apple-system"/>
              </a:rPr>
              <a:t>Mutation Coverage: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Cambia automáticamente 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&gt;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por 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&lt;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en el código. Si mis tests siguen pasando, están mal hechos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CL" altLang="es-CL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38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AEBED6-8AB7-E0A8-9CF3-DAFBE0A2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Métrica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Complejidad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6C32D28B-305E-5164-2698-828C27289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651009"/>
            <a:ext cx="11548872" cy="355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59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A783E6-A73D-571A-BFD5-39058422FC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8813"/>
            <a:ext cx="10515600" cy="425291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CL" altLang="es-CL" sz="2200" b="1" i="0" u="none" strike="noStrike" cap="none" normalizeH="0" baseline="0">
                <a:ln>
                  <a:noFill/>
                </a:ln>
                <a:effectLst/>
                <a:latin typeface="-apple-system"/>
              </a:rPr>
              <a:t>📝 Explicaciones:</a:t>
            </a:r>
            <a:endParaRPr kumimoji="0" lang="es-CL" altLang="es-CL" sz="22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200" b="1" i="0" u="none" strike="noStrike" cap="none" normalizeH="0" baseline="0">
                <a:ln>
                  <a:noFill/>
                </a:ln>
                <a:effectLst/>
                <a:latin typeface="-apple-system"/>
              </a:rPr>
              <a:t>Cyclomatic Complexity: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Cuenta 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if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, 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while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, 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for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, 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case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. Una función con 3 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if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tiene complexity ≈ 4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200" b="1" i="0" u="none" strike="noStrike" cap="none" normalizeH="0" baseline="0">
                <a:ln>
                  <a:noFill/>
                </a:ln>
                <a:effectLst/>
                <a:latin typeface="-apple-system"/>
              </a:rPr>
              <a:t>Cognitive Complexity: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Mide esfuerzo mental. Nested loops y condiciones suman más puntos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200" b="1" i="0" u="none" strike="noStrike" cap="none" normalizeH="0" baseline="0">
                <a:ln>
                  <a:noFill/>
                </a:ln>
                <a:effectLst/>
                <a:latin typeface="-apple-system"/>
              </a:rPr>
              <a:t>Depth of Inheritance: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Clase A → Clase B → Clase C = profundidad 3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200" b="1" i="0" u="none" strike="noStrike" cap="none" normalizeH="0" baseline="0">
                <a:ln>
                  <a:noFill/>
                </a:ln>
                <a:effectLst/>
                <a:latin typeface="-apple-system"/>
              </a:rPr>
              <a:t>LOC: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Simplemente cuenta líneas. Funciones largas son difíciles de entender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CL" altLang="es-CL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592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F6E4AE-7CC2-063B-E414-D84676B1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DORA Metrics: Las 4 métricas clave de DevOps 🎯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8219C62E-7870-42C0-DAF3-153552197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523" y="640080"/>
            <a:ext cx="5926161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65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691571-9587-365E-1B69-62B1F45F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L" sz="5400"/>
              <a:t>Detalle de DORA Metrics: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5391A3-BA64-0723-2900-7D49BAFB3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200" b="1" i="0" dirty="0">
                <a:effectLst/>
                <a:latin typeface="-apple-system"/>
              </a:rPr>
              <a:t>1. </a:t>
            </a:r>
            <a:r>
              <a:rPr lang="es-CL" sz="2200" b="1" i="0" dirty="0" err="1">
                <a:effectLst/>
                <a:latin typeface="-apple-system"/>
              </a:rPr>
              <a:t>Deployment</a:t>
            </a:r>
            <a:r>
              <a:rPr lang="es-CL" sz="2200" b="1" i="0" dirty="0">
                <a:effectLst/>
                <a:latin typeface="-apple-system"/>
              </a:rPr>
              <a:t> </a:t>
            </a:r>
            <a:r>
              <a:rPr lang="es-CL" sz="2200" b="1" i="0" dirty="0" err="1">
                <a:effectLst/>
                <a:latin typeface="-apple-system"/>
              </a:rPr>
              <a:t>Frequency</a:t>
            </a:r>
            <a:r>
              <a:rPr lang="es-CL" sz="2200" b="1" i="0" dirty="0">
                <a:effectLst/>
                <a:latin typeface="-apple-system"/>
              </a:rPr>
              <a:t> (Frecuencia de Despliegue)</a:t>
            </a:r>
            <a:endParaRPr lang="es-CL" sz="22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sz="2200" b="1" i="0" dirty="0">
                <a:effectLst/>
                <a:latin typeface="-apple-system"/>
              </a:rPr>
              <a:t>Qué mide:</a:t>
            </a:r>
            <a:r>
              <a:rPr lang="es-CL" sz="2200" b="0" i="0" dirty="0">
                <a:effectLst/>
                <a:latin typeface="-apple-system"/>
              </a:rPr>
              <a:t> ¿Con qué frecuencia desplegamos código a producción?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200" b="1" i="0" dirty="0">
                <a:effectLst/>
                <a:latin typeface="-apple-system"/>
              </a:rPr>
              <a:t>Por qué importa:</a:t>
            </a:r>
            <a:r>
              <a:rPr lang="es-CL" sz="2200" b="0" i="0" dirty="0">
                <a:effectLst/>
                <a:latin typeface="-apple-system"/>
              </a:rPr>
              <a:t> Indica la capacidad del equipo para entregar valor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200" b="1" i="0" dirty="0">
                <a:effectLst/>
                <a:latin typeface="-apple-system"/>
              </a:rPr>
              <a:t>Niveles de performance:</a:t>
            </a:r>
            <a:endParaRPr lang="es-CL" sz="2200" b="0" i="0" dirty="0"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200" b="0" i="0" dirty="0">
                <a:effectLst/>
                <a:latin typeface="-apple-system"/>
              </a:rPr>
              <a:t>🏆 Elite: </a:t>
            </a:r>
            <a:r>
              <a:rPr lang="es-CL" sz="2200" b="0" i="0" dirty="0" err="1">
                <a:effectLst/>
                <a:latin typeface="-apple-system"/>
              </a:rPr>
              <a:t>Multiple</a:t>
            </a:r>
            <a:r>
              <a:rPr lang="es-CL" sz="2200" b="0" i="0" dirty="0">
                <a:effectLst/>
                <a:latin typeface="-apple-system"/>
              </a:rPr>
              <a:t> </a:t>
            </a:r>
            <a:r>
              <a:rPr lang="es-CL" sz="2200" b="0" i="0" dirty="0" err="1">
                <a:effectLst/>
                <a:latin typeface="-apple-system"/>
              </a:rPr>
              <a:t>deploys</a:t>
            </a:r>
            <a:r>
              <a:rPr lang="es-CL" sz="2200" b="0" i="0" dirty="0">
                <a:effectLst/>
                <a:latin typeface="-apple-system"/>
              </a:rPr>
              <a:t> per </a:t>
            </a:r>
            <a:r>
              <a:rPr lang="es-CL" sz="2200" b="0" i="0" dirty="0" err="1">
                <a:effectLst/>
                <a:latin typeface="-apple-system"/>
              </a:rPr>
              <a:t>day</a:t>
            </a:r>
            <a:endParaRPr lang="es-CL" sz="2200" b="0" i="0" dirty="0"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200" b="0" i="0" dirty="0">
                <a:effectLst/>
                <a:latin typeface="-apple-system"/>
              </a:rPr>
              <a:t>🥇 High: Between once per </a:t>
            </a:r>
            <a:r>
              <a:rPr lang="es-CL" sz="2200" b="0" i="0" dirty="0" err="1">
                <a:effectLst/>
                <a:latin typeface="-apple-system"/>
              </a:rPr>
              <a:t>day</a:t>
            </a:r>
            <a:r>
              <a:rPr lang="es-CL" sz="2200" b="0" i="0" dirty="0">
                <a:effectLst/>
                <a:latin typeface="-apple-system"/>
              </a:rPr>
              <a:t> and once per </a:t>
            </a:r>
            <a:r>
              <a:rPr lang="es-CL" sz="2200" b="0" i="0" dirty="0" err="1">
                <a:effectLst/>
                <a:latin typeface="-apple-system"/>
              </a:rPr>
              <a:t>week</a:t>
            </a:r>
            <a:endParaRPr lang="es-CL" sz="2200" b="0" i="0" dirty="0"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200" b="0" i="0" dirty="0">
                <a:effectLst/>
                <a:latin typeface="-apple-system"/>
              </a:rPr>
              <a:t>🥈 Medium: Between once per </a:t>
            </a:r>
            <a:r>
              <a:rPr lang="es-CL" sz="2200" b="0" i="0" dirty="0" err="1">
                <a:effectLst/>
                <a:latin typeface="-apple-system"/>
              </a:rPr>
              <a:t>week</a:t>
            </a:r>
            <a:r>
              <a:rPr lang="es-CL" sz="2200" b="0" i="0" dirty="0">
                <a:effectLst/>
                <a:latin typeface="-apple-system"/>
              </a:rPr>
              <a:t> and once per </a:t>
            </a:r>
            <a:r>
              <a:rPr lang="es-CL" sz="2200" b="0" i="0" dirty="0" err="1">
                <a:effectLst/>
                <a:latin typeface="-apple-system"/>
              </a:rPr>
              <a:t>month</a:t>
            </a:r>
            <a:endParaRPr lang="es-CL" sz="2200" b="0" i="0" dirty="0"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200" b="0" i="0" dirty="0">
                <a:effectLst/>
                <a:latin typeface="-apple-system"/>
              </a:rPr>
              <a:t>🥉 Low: Between once per </a:t>
            </a:r>
            <a:r>
              <a:rPr lang="es-CL" sz="2200" b="0" i="0" dirty="0" err="1">
                <a:effectLst/>
                <a:latin typeface="-apple-system"/>
              </a:rPr>
              <a:t>month</a:t>
            </a:r>
            <a:r>
              <a:rPr lang="es-CL" sz="2200" b="0" i="0" dirty="0">
                <a:effectLst/>
                <a:latin typeface="-apple-system"/>
              </a:rPr>
              <a:t> and once </a:t>
            </a:r>
            <a:r>
              <a:rPr lang="es-CL" sz="2200" b="0" i="0" dirty="0" err="1">
                <a:effectLst/>
                <a:latin typeface="-apple-system"/>
              </a:rPr>
              <a:t>every</a:t>
            </a:r>
            <a:r>
              <a:rPr lang="es-CL" sz="2200" b="0" i="0" dirty="0">
                <a:effectLst/>
                <a:latin typeface="-apple-system"/>
              </a:rPr>
              <a:t> 6 </a:t>
            </a:r>
            <a:r>
              <a:rPr lang="es-CL" sz="2200" b="0" i="0" dirty="0" err="1">
                <a:effectLst/>
                <a:latin typeface="-apple-system"/>
              </a:rPr>
              <a:t>months</a:t>
            </a:r>
            <a:endParaRPr lang="es-CL" sz="2200" b="0" i="0" dirty="0">
              <a:effectLst/>
              <a:latin typeface="-apple-system"/>
            </a:endParaRPr>
          </a:p>
          <a:p>
            <a:endParaRPr lang="es-CL" sz="2200" dirty="0"/>
          </a:p>
        </p:txBody>
      </p:sp>
    </p:spTree>
    <p:extLst>
      <p:ext uri="{BB962C8B-B14F-4D97-AF65-F5344CB8AC3E}">
        <p14:creationId xmlns:p14="http://schemas.microsoft.com/office/powerpoint/2010/main" val="3805594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691571-9587-365E-1B69-62B1F45F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L" sz="5400" dirty="0"/>
              <a:t>Detalle de DORA </a:t>
            </a:r>
            <a:r>
              <a:rPr lang="es-CL" sz="5400" dirty="0" err="1"/>
              <a:t>Metrics</a:t>
            </a:r>
            <a:r>
              <a:rPr lang="es-CL" sz="5400" dirty="0"/>
              <a:t>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5391A3-BA64-0723-2900-7D49BAFB3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i="0" dirty="0">
                <a:effectLst/>
                <a:latin typeface="-apple-system"/>
              </a:rPr>
              <a:t>2. Lead Time for </a:t>
            </a:r>
            <a:r>
              <a:rPr lang="es-ES" sz="2200" b="1" i="0" dirty="0" err="1">
                <a:effectLst/>
                <a:latin typeface="-apple-system"/>
              </a:rPr>
              <a:t>Changes</a:t>
            </a:r>
            <a:r>
              <a:rPr lang="es-ES" sz="2200" b="1" i="0" dirty="0">
                <a:effectLst/>
                <a:latin typeface="-apple-system"/>
              </a:rPr>
              <a:t> (Tiempo desde commit hasta producción)</a:t>
            </a:r>
            <a:endParaRPr lang="es-ES" sz="22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 dirty="0">
                <a:effectLst/>
                <a:latin typeface="-apple-system"/>
              </a:rPr>
              <a:t>Qué mide:</a:t>
            </a:r>
            <a:r>
              <a:rPr lang="es-ES" sz="2200" b="0" i="0" dirty="0">
                <a:effectLst/>
                <a:latin typeface="-apple-system"/>
              </a:rPr>
              <a:t> ¿Cuánto tiempo tarda un cambio en llegar a producción?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 dirty="0">
                <a:effectLst/>
                <a:latin typeface="-apple-system"/>
              </a:rPr>
              <a:t>Por qué importa:</a:t>
            </a:r>
            <a:r>
              <a:rPr lang="es-ES" sz="2200" b="0" i="0" dirty="0">
                <a:effectLst/>
                <a:latin typeface="-apple-system"/>
              </a:rPr>
              <a:t> Mide la eficiencia del pipeline de desarrollo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 dirty="0">
                <a:effectLst/>
                <a:latin typeface="-apple-system"/>
              </a:rPr>
              <a:t>Cómo mejorar:</a:t>
            </a:r>
            <a:r>
              <a:rPr lang="es-ES" sz="2200" b="0" i="0" dirty="0">
                <a:effectLst/>
                <a:latin typeface="-apple-system"/>
              </a:rPr>
              <a:t> Automatización, CI/CD, reducir </a:t>
            </a:r>
            <a:r>
              <a:rPr lang="es-ES" sz="2200" b="0" i="0" dirty="0" err="1">
                <a:effectLst/>
                <a:latin typeface="-apple-system"/>
              </a:rPr>
              <a:t>batch</a:t>
            </a:r>
            <a:r>
              <a:rPr lang="es-ES" sz="2200" b="0" i="0" dirty="0">
                <a:effectLst/>
                <a:latin typeface="-apple-system"/>
              </a:rPr>
              <a:t> </a:t>
            </a:r>
            <a:r>
              <a:rPr lang="es-ES" sz="2200" b="0" i="0" dirty="0" err="1">
                <a:effectLst/>
                <a:latin typeface="-apple-system"/>
              </a:rPr>
              <a:t>size</a:t>
            </a:r>
            <a:endParaRPr lang="es-ES" sz="2200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s-CL" sz="2200" dirty="0"/>
          </a:p>
        </p:txBody>
      </p:sp>
    </p:spTree>
    <p:extLst>
      <p:ext uri="{BB962C8B-B14F-4D97-AF65-F5344CB8AC3E}">
        <p14:creationId xmlns:p14="http://schemas.microsoft.com/office/powerpoint/2010/main" val="309810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24C9F5-C57F-0BC9-548E-4BB6B71C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CL" sz="3400"/>
              <a:t>SDLC y Testing: Mas allá de los conceptos básicos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037B9F-EB97-8EA8-CD3C-56C394A7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s-ES" sz="1400" dirty="0"/>
              <a:t>Ya conocemos los niveles básicos de testing (unidad, integración, sistema) que vimos la semana pasada. Ahora vamos a profundizar en cómo el testing se integra estratégicamente en cada fase del desarrollo.</a:t>
            </a:r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r>
              <a:rPr lang="es-ES" sz="1400" dirty="0"/>
              <a:t>🔍 Punto clave: El modelo V muestra cómo cada fase de desarrollo tiene su contraparte en testing, y ambas se planifican simultáneamente, no secuencialmente.</a:t>
            </a:r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r>
              <a:rPr lang="es-ES" sz="1400" i="1" dirty="0"/>
              <a:t>SDLC acrónimo de Software Development </a:t>
            </a:r>
            <a:r>
              <a:rPr lang="es-ES" sz="1400" i="1" dirty="0" err="1"/>
              <a:t>Life</a:t>
            </a:r>
            <a:r>
              <a:rPr lang="es-ES" sz="1400" i="1" dirty="0"/>
              <a:t> </a:t>
            </a:r>
            <a:r>
              <a:rPr lang="es-ES" sz="1400" i="1" dirty="0" err="1"/>
              <a:t>Cycle</a:t>
            </a:r>
            <a:r>
              <a:rPr lang="es-ES" sz="1400" i="1" dirty="0"/>
              <a:t> es el proceso que abarca desde la concepción de un producto hasta su despliegue y mantenimiento. En este bloque, veremos cómo el testing no es una fase aislada, sino una actividad que debe estar presente en cada etapa del SDLC.</a:t>
            </a:r>
            <a:endParaRPr lang="es-CL" sz="1400" i="1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34E1A012-63CC-D30C-43C7-A54B50F23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99571"/>
            <a:ext cx="6903720" cy="465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13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691571-9587-365E-1B69-62B1F45F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L" sz="5400" dirty="0"/>
              <a:t>Detalle de DORA </a:t>
            </a:r>
            <a:r>
              <a:rPr lang="es-CL" sz="5400" dirty="0" err="1"/>
              <a:t>Metrics</a:t>
            </a:r>
            <a:r>
              <a:rPr lang="es-CL" sz="5400" dirty="0"/>
              <a:t>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5391A3-BA64-0723-2900-7D49BAFB3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i="0" dirty="0">
                <a:effectLst/>
                <a:latin typeface="-apple-system"/>
              </a:rPr>
              <a:t>3. Mean Time </a:t>
            </a:r>
            <a:r>
              <a:rPr lang="es-ES" sz="2200" b="1" i="0" dirty="0" err="1">
                <a:effectLst/>
                <a:latin typeface="-apple-system"/>
              </a:rPr>
              <a:t>to</a:t>
            </a:r>
            <a:r>
              <a:rPr lang="es-ES" sz="2200" b="1" i="0" dirty="0">
                <a:effectLst/>
                <a:latin typeface="-apple-system"/>
              </a:rPr>
              <a:t> </a:t>
            </a:r>
            <a:r>
              <a:rPr lang="es-ES" sz="2200" b="1" i="0" dirty="0" err="1">
                <a:effectLst/>
                <a:latin typeface="-apple-system"/>
              </a:rPr>
              <a:t>Recovery</a:t>
            </a:r>
            <a:r>
              <a:rPr lang="es-ES" sz="2200" b="1" i="0" dirty="0">
                <a:effectLst/>
                <a:latin typeface="-apple-system"/>
              </a:rPr>
              <a:t> (MTTR)</a:t>
            </a:r>
            <a:endParaRPr lang="es-ES" sz="22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 dirty="0">
                <a:effectLst/>
                <a:latin typeface="-apple-system"/>
              </a:rPr>
              <a:t>Qué mide:</a:t>
            </a:r>
            <a:r>
              <a:rPr lang="es-ES" sz="2200" b="0" i="0" dirty="0">
                <a:effectLst/>
                <a:latin typeface="-apple-system"/>
              </a:rPr>
              <a:t> ¿Cuánto tiempo tomamos en recuperarnos de un fallo?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 dirty="0">
                <a:effectLst/>
                <a:latin typeface="-apple-system"/>
              </a:rPr>
              <a:t>Por qué importa:</a:t>
            </a:r>
            <a:r>
              <a:rPr lang="es-ES" sz="2200" b="0" i="0" dirty="0">
                <a:effectLst/>
                <a:latin typeface="-apple-system"/>
              </a:rPr>
              <a:t> Indica la </a:t>
            </a:r>
            <a:r>
              <a:rPr lang="es-ES" sz="2200" b="0" i="0" dirty="0" err="1">
                <a:effectLst/>
                <a:latin typeface="-apple-system"/>
              </a:rPr>
              <a:t>resilencia</a:t>
            </a:r>
            <a:r>
              <a:rPr lang="es-ES" sz="2200" b="0" i="0" dirty="0">
                <a:effectLst/>
                <a:latin typeface="-apple-system"/>
              </a:rPr>
              <a:t> y capacidad de respuesta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 dirty="0">
                <a:effectLst/>
                <a:latin typeface="-apple-system"/>
              </a:rPr>
              <a:t>Cómo mejorar:</a:t>
            </a:r>
            <a:r>
              <a:rPr lang="es-ES" sz="2200" b="0" i="0" dirty="0">
                <a:effectLst/>
                <a:latin typeface="-apple-system"/>
              </a:rPr>
              <a:t> </a:t>
            </a:r>
            <a:r>
              <a:rPr lang="es-ES" sz="2200" b="0" i="0" dirty="0" err="1">
                <a:effectLst/>
                <a:latin typeface="-apple-system"/>
              </a:rPr>
              <a:t>Monitoring</a:t>
            </a:r>
            <a:r>
              <a:rPr lang="es-ES" sz="2200" b="0" i="0" dirty="0">
                <a:effectLst/>
                <a:latin typeface="-apple-system"/>
              </a:rPr>
              <a:t>, alertas, rollback automático</a:t>
            </a:r>
          </a:p>
          <a:p>
            <a:pPr marL="0" indent="0">
              <a:buNone/>
            </a:pPr>
            <a:endParaRPr lang="es-CL" sz="2200" dirty="0"/>
          </a:p>
        </p:txBody>
      </p:sp>
    </p:spTree>
    <p:extLst>
      <p:ext uri="{BB962C8B-B14F-4D97-AF65-F5344CB8AC3E}">
        <p14:creationId xmlns:p14="http://schemas.microsoft.com/office/powerpoint/2010/main" val="1860500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691571-9587-365E-1B69-62B1F45F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L" sz="5400" dirty="0"/>
              <a:t>Detalle de DORA </a:t>
            </a:r>
            <a:r>
              <a:rPr lang="es-CL" sz="5400" dirty="0" err="1"/>
              <a:t>Metrics</a:t>
            </a:r>
            <a:r>
              <a:rPr lang="es-CL" sz="5400" dirty="0"/>
              <a:t>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5391A3-BA64-0723-2900-7D49BAFB3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i="0" dirty="0">
                <a:effectLst/>
                <a:latin typeface="-apple-system"/>
              </a:rPr>
              <a:t>4. Change Failure </a:t>
            </a:r>
            <a:r>
              <a:rPr lang="es-ES" sz="2200" b="1" i="0" dirty="0" err="1">
                <a:effectLst/>
                <a:latin typeface="-apple-system"/>
              </a:rPr>
              <a:t>Rate</a:t>
            </a:r>
            <a:endParaRPr lang="es-ES" sz="22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 dirty="0">
                <a:effectLst/>
                <a:latin typeface="-apple-system"/>
              </a:rPr>
              <a:t>Qué mide:</a:t>
            </a:r>
            <a:r>
              <a:rPr lang="es-ES" sz="2200" b="0" i="0" dirty="0">
                <a:effectLst/>
                <a:latin typeface="-apple-system"/>
              </a:rPr>
              <a:t> ¿Qué % de </a:t>
            </a:r>
            <a:r>
              <a:rPr lang="es-ES" sz="2200" b="0" i="0" dirty="0" err="1">
                <a:effectLst/>
                <a:latin typeface="-apple-system"/>
              </a:rPr>
              <a:t>deploys</a:t>
            </a:r>
            <a:r>
              <a:rPr lang="es-ES" sz="2200" b="0" i="0" dirty="0">
                <a:effectLst/>
                <a:latin typeface="-apple-system"/>
              </a:rPr>
              <a:t> resultan en fallo en producción?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 dirty="0">
                <a:effectLst/>
                <a:latin typeface="-apple-system"/>
              </a:rPr>
              <a:t>Por qué importa:</a:t>
            </a:r>
            <a:r>
              <a:rPr lang="es-ES" sz="2200" b="0" i="0" dirty="0">
                <a:effectLst/>
                <a:latin typeface="-apple-system"/>
              </a:rPr>
              <a:t> Indica la calidad de nuestros procesos de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 dirty="0">
                <a:effectLst/>
                <a:latin typeface="-apple-system"/>
              </a:rPr>
              <a:t>Ejemplo práctico:</a:t>
            </a:r>
            <a:r>
              <a:rPr lang="es-ES" sz="2200" b="0" i="0" dirty="0">
                <a:effectLst/>
                <a:latin typeface="-apple-system"/>
              </a:rPr>
              <a:t> De 10 veces que subimos código, ¿cuántas veces algo se rompe?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 dirty="0">
                <a:effectLst/>
                <a:latin typeface="-apple-system"/>
              </a:rPr>
              <a:t>Cómo mejorar:</a:t>
            </a:r>
            <a:r>
              <a:rPr lang="es-ES" sz="2200" b="0" i="0" dirty="0">
                <a:effectLst/>
                <a:latin typeface="-apple-system"/>
              </a:rPr>
              <a:t> Mejor testing, feature flags, </a:t>
            </a:r>
            <a:r>
              <a:rPr lang="es-ES" sz="2200" b="0" i="0" dirty="0" err="1">
                <a:effectLst/>
                <a:latin typeface="-apple-system"/>
              </a:rPr>
              <a:t>canary</a:t>
            </a:r>
            <a:r>
              <a:rPr lang="es-ES" sz="2200" b="0" i="0" dirty="0">
                <a:effectLst/>
                <a:latin typeface="-apple-system"/>
              </a:rPr>
              <a:t> </a:t>
            </a:r>
            <a:r>
              <a:rPr lang="es-ES" sz="2200" b="0" i="0" dirty="0" err="1">
                <a:effectLst/>
                <a:latin typeface="-apple-system"/>
              </a:rPr>
              <a:t>deployments</a:t>
            </a:r>
            <a:endParaRPr lang="es-ES" sz="2200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s-CL" sz="2200" dirty="0"/>
          </a:p>
        </p:txBody>
      </p:sp>
    </p:spTree>
    <p:extLst>
      <p:ext uri="{BB962C8B-B14F-4D97-AF65-F5344CB8AC3E}">
        <p14:creationId xmlns:p14="http://schemas.microsoft.com/office/powerpoint/2010/main" val="275793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F7476F-B576-2538-DE45-75C05560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 en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cada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fase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SDLC </a:t>
            </a:r>
            <a: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📋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40F1510-7AF2-D8DF-C450-1134512A9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930508"/>
              </p:ext>
            </p:extLst>
          </p:nvPr>
        </p:nvGraphicFramePr>
        <p:xfrm>
          <a:off x="496108" y="2142795"/>
          <a:ext cx="11449956" cy="429762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543073">
                  <a:extLst>
                    <a:ext uri="{9D8B030D-6E8A-4147-A177-3AD203B41FA5}">
                      <a16:colId xmlns:a16="http://schemas.microsoft.com/office/drawing/2014/main" val="3747526153"/>
                    </a:ext>
                  </a:extLst>
                </a:gridCol>
                <a:gridCol w="2764469">
                  <a:extLst>
                    <a:ext uri="{9D8B030D-6E8A-4147-A177-3AD203B41FA5}">
                      <a16:colId xmlns:a16="http://schemas.microsoft.com/office/drawing/2014/main" val="1490414912"/>
                    </a:ext>
                  </a:extLst>
                </a:gridCol>
                <a:gridCol w="2821179">
                  <a:extLst>
                    <a:ext uri="{9D8B030D-6E8A-4147-A177-3AD203B41FA5}">
                      <a16:colId xmlns:a16="http://schemas.microsoft.com/office/drawing/2014/main" val="213236014"/>
                    </a:ext>
                  </a:extLst>
                </a:gridCol>
                <a:gridCol w="3321235">
                  <a:extLst>
                    <a:ext uri="{9D8B030D-6E8A-4147-A177-3AD203B41FA5}">
                      <a16:colId xmlns:a16="http://schemas.microsoft.com/office/drawing/2014/main" val="3798398075"/>
                    </a:ext>
                  </a:extLst>
                </a:gridCol>
              </a:tblGrid>
              <a:tr h="320331">
                <a:tc>
                  <a:txBody>
                    <a:bodyPr/>
                    <a:lstStyle/>
                    <a:p>
                      <a:r>
                        <a:rPr lang="es-CL" sz="1200" b="1" cap="none" spc="0">
                          <a:solidFill>
                            <a:schemeClr val="tx1"/>
                          </a:solidFill>
                        </a:rPr>
                        <a:t>Fase SDLC</a:t>
                      </a:r>
                    </a:p>
                  </a:txBody>
                  <a:tcPr marL="47041" marR="67202" marT="13440" marB="1008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 cap="none" spc="0">
                          <a:solidFill>
                            <a:schemeClr val="tx1"/>
                          </a:solidFill>
                        </a:rPr>
                        <a:t>Actividad de Testing</a:t>
                      </a:r>
                    </a:p>
                  </a:txBody>
                  <a:tcPr marL="47041" marR="67202" marT="13440" marB="1008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 cap="none" spc="0">
                          <a:solidFill>
                            <a:schemeClr val="tx1"/>
                          </a:solidFill>
                        </a:rPr>
                        <a:t>Entregable de Testing</a:t>
                      </a:r>
                    </a:p>
                  </a:txBody>
                  <a:tcPr marL="47041" marR="67202" marT="13440" marB="1008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 cap="none" spc="0">
                          <a:solidFill>
                            <a:schemeClr val="tx1"/>
                          </a:solidFill>
                        </a:rPr>
                        <a:t>Valor Agregado</a:t>
                      </a:r>
                    </a:p>
                  </a:txBody>
                  <a:tcPr marL="47041" marR="67202" marT="13440" marB="1008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314073"/>
                  </a:ext>
                </a:extLst>
              </a:tr>
              <a:tr h="544338">
                <a:tc>
                  <a:txBody>
                    <a:bodyPr/>
                    <a:lstStyle/>
                    <a:p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Análisis de Requisitos</a:t>
                      </a:r>
                    </a:p>
                  </a:txBody>
                  <a:tcPr marL="47041" marR="67202" marT="13440" marB="10080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Revisión de requisitos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Definición de criterios de aceptación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Identificación de riesgos</a:t>
                      </a:r>
                    </a:p>
                  </a:txBody>
                  <a:tcPr marL="47041" marR="67202" marT="13440" marB="1008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Matriz de trazabilidad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Casos de prueba de alto nivel</a:t>
                      </a:r>
                    </a:p>
                  </a:txBody>
                  <a:tcPr marL="47041" marR="67202" marT="13440" marB="1008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Detección temprana de ambigüedades y requisitos no testeables</a:t>
                      </a:r>
                    </a:p>
                  </a:txBody>
                  <a:tcPr marL="47041" marR="67202" marT="13440" marB="1008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984256"/>
                  </a:ext>
                </a:extLst>
              </a:tr>
              <a:tr h="544338">
                <a:tc>
                  <a:txBody>
                    <a:bodyPr/>
                    <a:lstStyle/>
                    <a:p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Diseño</a:t>
                      </a:r>
                    </a:p>
                  </a:txBody>
                  <a:tcPr marL="47041" marR="67202" marT="13440" marB="10080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Revisión de arquitectura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Definición de estrategia de testing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Diseño de casos de prueba</a:t>
                      </a:r>
                    </a:p>
                  </a:txBody>
                  <a:tcPr marL="47041" marR="67202" marT="13440" marB="1008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Plan de pruebas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Casos de pruebas detallados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Datos de pruebas</a:t>
                      </a:r>
                    </a:p>
                  </a:txBody>
                  <a:tcPr marL="47041" marR="67202" marT="13440" marB="1008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Validación de que el diseño soporta los requisitos</a:t>
                      </a:r>
                    </a:p>
                  </a:txBody>
                  <a:tcPr marL="47041" marR="67202" marT="13440" marB="1008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661483"/>
                  </a:ext>
                </a:extLst>
              </a:tr>
              <a:tr h="544338">
                <a:tc>
                  <a:txBody>
                    <a:bodyPr/>
                    <a:lstStyle/>
                    <a:p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Implementación</a:t>
                      </a:r>
                    </a:p>
                  </a:txBody>
                  <a:tcPr marL="47041" marR="67202" marT="13440" marB="10080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Testing unitario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Revisión de código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Análisis estático</a:t>
                      </a:r>
                    </a:p>
                  </a:txBody>
                  <a:tcPr marL="47041" marR="67202" marT="13440" marB="1008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Suites de pruebas unitarias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Reportes de cobertura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Reportes de análisis estático</a:t>
                      </a:r>
                    </a:p>
                  </a:txBody>
                  <a:tcPr marL="47041" marR="67202" marT="13440" marB="1008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Detección de defectos a nivel de código</a:t>
                      </a:r>
                    </a:p>
                  </a:txBody>
                  <a:tcPr marL="47041" marR="67202" marT="13440" marB="1008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493592"/>
                  </a:ext>
                </a:extLst>
              </a:tr>
              <a:tr h="544338">
                <a:tc>
                  <a:txBody>
                    <a:bodyPr/>
                    <a:lstStyle/>
                    <a:p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Integración</a:t>
                      </a:r>
                    </a:p>
                  </a:txBody>
                  <a:tcPr marL="47041" marR="67202" marT="13440" marB="10080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Pruebas de integración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Pruebas de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Testing de contratos</a:t>
                      </a:r>
                    </a:p>
                  </a:txBody>
                  <a:tcPr marL="47041" marR="67202" marT="13440" marB="1008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Resultados de pruebas de integración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Documentación de interfaces</a:t>
                      </a:r>
                    </a:p>
                  </a:txBody>
                  <a:tcPr marL="47041" marR="67202" marT="13440" marB="1008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Validación de interacciones entre componentes</a:t>
                      </a:r>
                    </a:p>
                  </a:txBody>
                  <a:tcPr marL="47041" marR="67202" marT="13440" marB="1008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969692"/>
                  </a:ext>
                </a:extLst>
              </a:tr>
              <a:tr h="544338">
                <a:tc>
                  <a:txBody>
                    <a:bodyPr/>
                    <a:lstStyle/>
                    <a:p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Sistema</a:t>
                      </a:r>
                    </a:p>
                  </a:txBody>
                  <a:tcPr marL="47041" marR="67202" marT="13440" marB="10080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Pruebas funcionales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Pruebas no funciones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Testing de regresión</a:t>
                      </a:r>
                    </a:p>
                  </a:txBody>
                  <a:tcPr marL="47041" marR="67202" marT="13440" marB="1008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Resultados de pruebas de sistemas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Métricas de rendimiento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Reportes de defectos</a:t>
                      </a:r>
                    </a:p>
                  </a:txBody>
                  <a:tcPr marL="47041" marR="67202" marT="13440" marB="1008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Validación del sistema completo</a:t>
                      </a:r>
                    </a:p>
                  </a:txBody>
                  <a:tcPr marL="47041" marR="67202" marT="13440" marB="1008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05473"/>
                  </a:ext>
                </a:extLst>
              </a:tr>
              <a:tr h="544338">
                <a:tc>
                  <a:txBody>
                    <a:bodyPr/>
                    <a:lstStyle/>
                    <a:p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Despliegue</a:t>
                      </a:r>
                    </a:p>
                  </a:txBody>
                  <a:tcPr marL="47041" marR="67202" marT="13440" marB="10080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Pruebas de smoke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Pruebas de aceptación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>
                          <a:solidFill>
                            <a:schemeClr val="tx1"/>
                          </a:solidFill>
                        </a:rPr>
                        <a:t>Monitoreo </a:t>
                      </a:r>
                      <a:r>
                        <a:rPr lang="es-CL" sz="1200" cap="none" spc="0" err="1">
                          <a:solidFill>
                            <a:schemeClr val="tx1"/>
                          </a:solidFill>
                        </a:rPr>
                        <a:t>post-despliegue</a:t>
                      </a:r>
                      <a:endParaRPr lang="es-CL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47041" marR="67202" marT="13440" marB="1008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 dirty="0">
                          <a:solidFill>
                            <a:schemeClr val="tx1"/>
                          </a:solidFill>
                        </a:rPr>
                        <a:t>Reportes de smoke testing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 dirty="0" err="1">
                          <a:solidFill>
                            <a:schemeClr val="tx1"/>
                          </a:solidFill>
                        </a:rPr>
                        <a:t>Sign</a:t>
                      </a:r>
                      <a:r>
                        <a:rPr lang="es-CL" sz="1200" cap="none" spc="0" dirty="0">
                          <a:solidFill>
                            <a:schemeClr val="tx1"/>
                          </a:solidFill>
                        </a:rPr>
                        <a:t>-off de aceptación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200" cap="none" spc="0" dirty="0">
                          <a:solidFill>
                            <a:schemeClr val="tx1"/>
                          </a:solidFill>
                        </a:rPr>
                        <a:t>Métricas de producción</a:t>
                      </a:r>
                    </a:p>
                  </a:txBody>
                  <a:tcPr marL="47041" marR="67202" marT="13440" marB="1008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cap="none" spc="0" dirty="0">
                          <a:solidFill>
                            <a:schemeClr val="tx1"/>
                          </a:solidFill>
                        </a:rPr>
                        <a:t>Validación en ambiente productivo</a:t>
                      </a:r>
                    </a:p>
                  </a:txBody>
                  <a:tcPr marL="47041" marR="67202" marT="13440" marB="1008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56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47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3C4711-6EDF-50F5-CBD0-3B572F96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s-CL" sz="3000"/>
              <a:t>🏃‍♂️ Shift-Left Testing: La revolución del testing temprano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5AD068-6BE6-2252-8AFA-B85C5B0E4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L" sz="2200" b="1"/>
              <a:t>¿Qué es Shift-Left Testing?</a:t>
            </a:r>
          </a:p>
          <a:p>
            <a:pPr marL="0" indent="0">
              <a:buNone/>
            </a:pPr>
            <a:r>
              <a:rPr lang="es-ES" sz="2200" b="1" i="0">
                <a:effectLst/>
                <a:latin typeface="-apple-system"/>
              </a:rPr>
              <a:t>Definición:</a:t>
            </a:r>
            <a:r>
              <a:rPr lang="es-ES" sz="2200" b="0" i="0">
                <a:effectLst/>
                <a:latin typeface="-apple-system"/>
              </a:rPr>
              <a:t> Estrategia que mueve las actividades de testing hacia las </a:t>
            </a:r>
            <a:r>
              <a:rPr lang="es-ES" sz="2200" b="1" i="0">
                <a:effectLst/>
                <a:latin typeface="-apple-system"/>
              </a:rPr>
              <a:t>fases más tempranas</a:t>
            </a:r>
            <a:r>
              <a:rPr lang="es-ES" sz="2200" b="0" i="0">
                <a:effectLst/>
                <a:latin typeface="-apple-system"/>
              </a:rPr>
              <a:t> del ciclo de desarrollo.</a:t>
            </a:r>
            <a:endParaRPr lang="es-CL" sz="2200" b="1"/>
          </a:p>
        </p:txBody>
      </p:sp>
      <p:pic>
        <p:nvPicPr>
          <p:cNvPr id="5" name="Imagen 4" descr="Imagen de la pantalla de un celular con texto&#10;&#10;Descripción generada automáticamente con confianza media">
            <a:extLst>
              <a:ext uri="{FF2B5EF4-FFF2-40B4-BE49-F238E27FC236}">
                <a16:creationId xmlns:a16="http://schemas.microsoft.com/office/drawing/2014/main" id="{E787E027-E6AD-3053-2BEA-88864BD25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8" y="2290936"/>
            <a:ext cx="10814351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5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1F8B2A-9499-5D94-7F5F-02E762C9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ES" sz="5400" b="1" i="0">
                <a:effectLst/>
                <a:latin typeface="-apple-system"/>
              </a:rPr>
              <a:t>Los 4 tipos de Shift-Left Testing 🎯</a:t>
            </a:r>
            <a:endParaRPr lang="es-CL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50942-71A4-6C53-7A3B-88C099E06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s-ES" sz="2200" b="1" i="0">
                <a:effectLst/>
                <a:latin typeface="-apple-system"/>
              </a:rPr>
              <a:t>Tipo 1: Shift-Left Traditional 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200" b="1" i="0">
                <a:effectLst/>
                <a:latin typeface="-apple-system"/>
              </a:rPr>
              <a:t>Qué es:</a:t>
            </a:r>
            <a:r>
              <a:rPr lang="es-ES" sz="2200" b="0" i="0">
                <a:effectLst/>
                <a:latin typeface="-apple-system"/>
              </a:rPr>
              <a:t> Comenzar el diseño de pruebas durante las fases de requisitos y diseño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200" b="1" i="0">
                <a:effectLst/>
                <a:latin typeface="-apple-system"/>
              </a:rPr>
              <a:t>Cuándo:</a:t>
            </a:r>
            <a:r>
              <a:rPr lang="es-ES" sz="2200" b="0" i="0">
                <a:effectLst/>
                <a:latin typeface="-apple-system"/>
              </a:rPr>
              <a:t> Proyectos con metodologías tradicionales (Waterfall, V-Model)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200" b="1" i="0">
                <a:effectLst/>
                <a:latin typeface="-apple-system"/>
              </a:rPr>
              <a:t>Ejemplo practico:</a:t>
            </a:r>
          </a:p>
          <a:p>
            <a:pPr marL="1200150" lvl="2" indent="-285750"/>
            <a:r>
              <a:rPr lang="es-ES" sz="2200" b="1" i="0">
                <a:effectLst/>
                <a:latin typeface="-apple-system"/>
              </a:rPr>
              <a:t>Requisito: “El usuario debe poder cambiar su contraseña”</a:t>
            </a:r>
          </a:p>
          <a:p>
            <a:pPr marL="1200150" lvl="2" indent="-285750"/>
            <a:r>
              <a:rPr lang="es-ES" sz="2200" b="1">
                <a:latin typeface="-apple-system"/>
              </a:rPr>
              <a:t>Testing temprano:</a:t>
            </a:r>
          </a:p>
          <a:p>
            <a:pPr marL="1200150" lvl="2" indent="-285750"/>
            <a:r>
              <a:rPr lang="es-ES" sz="2200" b="0" i="0">
                <a:effectLst/>
                <a:latin typeface="-apple-system"/>
              </a:rPr>
              <a:t>✅ ¿Qué validaciones debe tener la nueva contraseña?</a:t>
            </a:r>
          </a:p>
          <a:p>
            <a:pPr marL="1200150" lvl="2" indent="-285750"/>
            <a:r>
              <a:rPr lang="es-ES" sz="2200" b="0" i="0">
                <a:effectLst/>
                <a:latin typeface="-apple-system"/>
              </a:rPr>
              <a:t>✅ ¿Cómo se notifica al usuario del cambio exitoso?</a:t>
            </a:r>
          </a:p>
          <a:p>
            <a:pPr marL="1200150" lvl="2" indent="-285750"/>
            <a:r>
              <a:rPr lang="es-ES" sz="2200"/>
              <a:t>✅ ¿Qué pasa si falla el cambio?</a:t>
            </a:r>
            <a:endParaRPr lang="es-CL" sz="2200"/>
          </a:p>
        </p:txBody>
      </p:sp>
    </p:spTree>
    <p:extLst>
      <p:ext uri="{BB962C8B-B14F-4D97-AF65-F5344CB8AC3E}">
        <p14:creationId xmlns:p14="http://schemas.microsoft.com/office/powerpoint/2010/main" val="124733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1F8B2A-9499-5D94-7F5F-02E762C9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ES" sz="5400" b="1" i="0" dirty="0">
                <a:effectLst/>
                <a:latin typeface="-apple-system"/>
              </a:rPr>
              <a:t>Los 4 tipos de Shift-</a:t>
            </a:r>
            <a:r>
              <a:rPr lang="es-ES" sz="5400" b="1" i="0" dirty="0" err="1">
                <a:effectLst/>
                <a:latin typeface="-apple-system"/>
              </a:rPr>
              <a:t>Left</a:t>
            </a:r>
            <a:r>
              <a:rPr lang="es-ES" sz="5400" b="1" i="0" dirty="0">
                <a:effectLst/>
                <a:latin typeface="-apple-system"/>
              </a:rPr>
              <a:t> Testing 🎯</a:t>
            </a:r>
            <a:endParaRPr lang="es-CL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50942-71A4-6C53-7A3B-88C099E06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s-ES" sz="2200" b="1" i="0" dirty="0">
                <a:effectLst/>
                <a:latin typeface="-apple-system"/>
              </a:rPr>
              <a:t>Tipo 2: Shift-</a:t>
            </a:r>
            <a:r>
              <a:rPr lang="es-ES" sz="2200" b="1" i="0" dirty="0" err="1">
                <a:effectLst/>
                <a:latin typeface="-apple-system"/>
              </a:rPr>
              <a:t>Left</a:t>
            </a:r>
            <a:r>
              <a:rPr lang="es-ES" sz="2200" b="1" i="0" dirty="0">
                <a:effectLst/>
                <a:latin typeface="-apple-system"/>
              </a:rPr>
              <a:t> Incremental 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 dirty="0">
                <a:effectLst/>
                <a:latin typeface="-apple-system"/>
              </a:rPr>
              <a:t>Qué es:</a:t>
            </a:r>
            <a:r>
              <a:rPr lang="es-ES" sz="2200" b="0" i="0" dirty="0">
                <a:effectLst/>
                <a:latin typeface="-apple-system"/>
              </a:rPr>
              <a:t> Testing continuo en cada iteración/sprint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 dirty="0">
                <a:effectLst/>
                <a:latin typeface="-apple-system"/>
              </a:rPr>
              <a:t>Cuándo:</a:t>
            </a:r>
            <a:r>
              <a:rPr lang="es-ES" sz="2200" b="0" i="0" dirty="0">
                <a:effectLst/>
                <a:latin typeface="-apple-system"/>
              </a:rPr>
              <a:t> Metodologías ágiles (Scrum, Kanban)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 dirty="0">
                <a:effectLst/>
                <a:latin typeface="-apple-system"/>
              </a:rPr>
              <a:t>Ejemplo práctico</a:t>
            </a:r>
          </a:p>
          <a:p>
            <a:pPr lvl="1"/>
            <a:r>
              <a:rPr lang="es-ES" sz="2200" b="0" i="0" dirty="0">
                <a:effectLst/>
                <a:latin typeface="-apple-system"/>
              </a:rPr>
              <a:t>Sprint </a:t>
            </a:r>
            <a:r>
              <a:rPr lang="es-ES" sz="2200" b="0" i="0" dirty="0" err="1">
                <a:effectLst/>
                <a:latin typeface="-apple-system"/>
              </a:rPr>
              <a:t>Planning</a:t>
            </a:r>
            <a:r>
              <a:rPr lang="es-ES" sz="2200" b="0" i="0" dirty="0">
                <a:effectLst/>
                <a:latin typeface="-apple-system"/>
              </a:rPr>
              <a:t>:</a:t>
            </a:r>
            <a:endParaRPr lang="es-CL" sz="2200" b="0" i="0" dirty="0">
              <a:effectLst/>
              <a:latin typeface="-apple-system"/>
            </a:endParaRPr>
          </a:p>
          <a:p>
            <a:pPr lvl="1"/>
            <a:r>
              <a:rPr lang="es-ES" sz="2200" b="0" i="0" dirty="0">
                <a:effectLst/>
                <a:latin typeface="-apple-system"/>
              </a:rPr>
              <a:t>Historia de usuario definida</a:t>
            </a:r>
          </a:p>
          <a:p>
            <a:pPr lvl="1"/>
            <a:r>
              <a:rPr lang="es-ES" sz="2200" b="0" i="0" dirty="0">
                <a:effectLst/>
                <a:latin typeface="-apple-system"/>
              </a:rPr>
              <a:t>Criterios de aceptación claros</a:t>
            </a:r>
          </a:p>
          <a:p>
            <a:pPr lvl="1"/>
            <a:r>
              <a:rPr lang="es-ES" sz="2200" b="0" i="0" dirty="0">
                <a:effectLst/>
                <a:latin typeface="-apple-system"/>
              </a:rPr>
              <a:t>Casos de prueba diseñados</a:t>
            </a:r>
          </a:p>
          <a:p>
            <a:pPr lvl="1"/>
            <a:r>
              <a:rPr lang="es-ES" sz="2200" b="0" i="0" dirty="0" err="1">
                <a:effectLst/>
                <a:latin typeface="-apple-system"/>
              </a:rPr>
              <a:t>Definition</a:t>
            </a:r>
            <a:r>
              <a:rPr lang="es-ES" sz="2200" b="0" i="0" dirty="0">
                <a:effectLst/>
                <a:latin typeface="-apple-system"/>
              </a:rPr>
              <a:t> </a:t>
            </a:r>
            <a:r>
              <a:rPr lang="es-ES" sz="2200" b="0" i="0" dirty="0" err="1">
                <a:effectLst/>
                <a:latin typeface="-apple-system"/>
              </a:rPr>
              <a:t>of</a:t>
            </a:r>
            <a:r>
              <a:rPr lang="es-ES" sz="2200" b="0" i="0" dirty="0">
                <a:effectLst/>
                <a:latin typeface="-apple-system"/>
              </a:rPr>
              <a:t> Done incluye testing</a:t>
            </a:r>
          </a:p>
        </p:txBody>
      </p:sp>
    </p:spTree>
    <p:extLst>
      <p:ext uri="{BB962C8B-B14F-4D97-AF65-F5344CB8AC3E}">
        <p14:creationId xmlns:p14="http://schemas.microsoft.com/office/powerpoint/2010/main" val="233707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1F8B2A-9499-5D94-7F5F-02E762C9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ES" sz="5400" b="1" i="0" dirty="0">
                <a:effectLst/>
                <a:latin typeface="-apple-system"/>
              </a:rPr>
              <a:t>Los 4 tipos de Shift-</a:t>
            </a:r>
            <a:r>
              <a:rPr lang="es-ES" sz="5400" b="1" i="0" dirty="0" err="1">
                <a:effectLst/>
                <a:latin typeface="-apple-system"/>
              </a:rPr>
              <a:t>Left</a:t>
            </a:r>
            <a:r>
              <a:rPr lang="es-ES" sz="5400" b="1" i="0" dirty="0">
                <a:effectLst/>
                <a:latin typeface="-apple-system"/>
              </a:rPr>
              <a:t> Testing 🎯</a:t>
            </a:r>
            <a:endParaRPr lang="es-CL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50942-71A4-6C53-7A3B-88C099E06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s-ES" sz="2200" b="1" i="0" dirty="0">
                <a:effectLst/>
                <a:latin typeface="-apple-system"/>
              </a:rPr>
              <a:t>Tipo 3: Shift-</a:t>
            </a:r>
            <a:r>
              <a:rPr lang="es-ES" sz="2200" b="1" i="0" dirty="0" err="1">
                <a:effectLst/>
                <a:latin typeface="-apple-system"/>
              </a:rPr>
              <a:t>Left</a:t>
            </a:r>
            <a:r>
              <a:rPr lang="es-ES" sz="2200" b="1" i="0" dirty="0">
                <a:effectLst/>
                <a:latin typeface="-apple-system"/>
              </a:rPr>
              <a:t> Agile/DevOps 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 dirty="0">
                <a:effectLst/>
                <a:latin typeface="-apple-system"/>
              </a:rPr>
              <a:t>Qué es:</a:t>
            </a:r>
            <a:r>
              <a:rPr lang="es-ES" sz="2200" b="0" i="0" dirty="0">
                <a:effectLst/>
                <a:latin typeface="-apple-system"/>
              </a:rPr>
              <a:t> </a:t>
            </a:r>
            <a:r>
              <a:rPr lang="es-ES" sz="2200" b="0" i="0" dirty="0" err="1">
                <a:effectLst/>
                <a:latin typeface="-apple-system"/>
              </a:rPr>
              <a:t>Developers</a:t>
            </a:r>
            <a:r>
              <a:rPr lang="es-ES" sz="2200" b="0" i="0" dirty="0">
                <a:effectLst/>
                <a:latin typeface="-apple-system"/>
              </a:rPr>
              <a:t> escriben y ejecutan sus propias pruebas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 dirty="0">
                <a:effectLst/>
                <a:latin typeface="-apple-system"/>
              </a:rPr>
              <a:t>Cuándo:</a:t>
            </a:r>
            <a:r>
              <a:rPr lang="es-ES" sz="2200" b="0" i="0" dirty="0">
                <a:effectLst/>
                <a:latin typeface="-apple-system"/>
              </a:rPr>
              <a:t> Equipos DevOps maduros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 dirty="0">
                <a:effectLst/>
                <a:latin typeface="-apple-system"/>
              </a:rPr>
              <a:t>Ejemplo práctico</a:t>
            </a:r>
            <a:r>
              <a:rPr lang="es-ES" sz="2200" dirty="0">
                <a:latin typeface="-apple-system"/>
              </a:rPr>
              <a:t>:</a:t>
            </a:r>
            <a:endParaRPr lang="es-ES" sz="2200" b="0" i="0" dirty="0">
              <a:effectLst/>
              <a:latin typeface="-apple-system"/>
            </a:endParaRPr>
          </a:p>
        </p:txBody>
      </p:sp>
      <p:pic>
        <p:nvPicPr>
          <p:cNvPr id="5" name="Imagen 4" descr="Texto, Aplicación&#10;&#10;Descripción generada automáticamente">
            <a:extLst>
              <a:ext uri="{FF2B5EF4-FFF2-40B4-BE49-F238E27FC236}">
                <a16:creationId xmlns:a16="http://schemas.microsoft.com/office/drawing/2014/main" id="{BA1B4E22-D100-F92E-E11F-DEE47A12F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9" y="4598258"/>
            <a:ext cx="8156693" cy="158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9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1F8B2A-9499-5D94-7F5F-02E762C9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ES" sz="5400" b="1" i="0" dirty="0">
                <a:effectLst/>
                <a:latin typeface="-apple-system"/>
              </a:rPr>
              <a:t>Los 4 tipos de Shift-</a:t>
            </a:r>
            <a:r>
              <a:rPr lang="es-ES" sz="5400" b="1" i="0" dirty="0" err="1">
                <a:effectLst/>
                <a:latin typeface="-apple-system"/>
              </a:rPr>
              <a:t>Left</a:t>
            </a:r>
            <a:r>
              <a:rPr lang="es-ES" sz="5400" b="1" i="0" dirty="0">
                <a:effectLst/>
                <a:latin typeface="-apple-system"/>
              </a:rPr>
              <a:t> Testing 🎯</a:t>
            </a:r>
            <a:endParaRPr lang="es-CL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50942-71A4-6C53-7A3B-88C099E06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s-ES" sz="2200" b="1" i="0" dirty="0">
                <a:effectLst/>
                <a:latin typeface="-apple-system"/>
              </a:rPr>
              <a:t> Shift-</a:t>
            </a:r>
            <a:r>
              <a:rPr lang="es-ES" sz="2200" b="1" i="0" dirty="0" err="1">
                <a:effectLst/>
                <a:latin typeface="-apple-system"/>
              </a:rPr>
              <a:t>Left</a:t>
            </a:r>
            <a:r>
              <a:rPr lang="es-ES" sz="2200" b="1" i="0" dirty="0">
                <a:effectLst/>
                <a:latin typeface="-apple-system"/>
              </a:rPr>
              <a:t> </a:t>
            </a:r>
            <a:r>
              <a:rPr lang="es-ES" sz="2200" b="1" i="0" dirty="0" err="1">
                <a:effectLst/>
                <a:latin typeface="-apple-system"/>
              </a:rPr>
              <a:t>Model-Based</a:t>
            </a:r>
            <a:r>
              <a:rPr lang="es-ES" sz="2200" b="1" i="0" dirty="0">
                <a:effectLst/>
                <a:latin typeface="-apple-system"/>
              </a:rPr>
              <a:t> 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 dirty="0">
                <a:effectLst/>
                <a:latin typeface="-apple-system"/>
              </a:rPr>
              <a:t>Qué es:</a:t>
            </a:r>
            <a:r>
              <a:rPr lang="es-ES" sz="2200" b="0" i="0" dirty="0">
                <a:effectLst/>
                <a:latin typeface="-apple-system"/>
              </a:rPr>
              <a:t> Uso de modelos para generar automáticamente casos de prueba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 dirty="0">
                <a:effectLst/>
                <a:latin typeface="-apple-system"/>
              </a:rPr>
              <a:t>Cuándo:</a:t>
            </a:r>
            <a:r>
              <a:rPr lang="es-ES" sz="2200" b="0" i="0" dirty="0">
                <a:effectLst/>
                <a:latin typeface="-apple-system"/>
              </a:rPr>
              <a:t> Sistemas complejos con modelos formales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 dirty="0">
                <a:effectLst/>
                <a:latin typeface="-apple-system"/>
              </a:rPr>
              <a:t>Ejemplo:</a:t>
            </a:r>
            <a:r>
              <a:rPr lang="es-ES" sz="2200" b="0" i="0" dirty="0">
                <a:effectLst/>
                <a:latin typeface="-apple-system"/>
              </a:rPr>
              <a:t> Diagramas de estado que generan automáticamente tests</a:t>
            </a:r>
          </a:p>
          <a:p>
            <a:endParaRPr lang="es-ES" sz="22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90896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1727</Words>
  <Application>Microsoft Office PowerPoint</Application>
  <PresentationFormat>Panorámica</PresentationFormat>
  <Paragraphs>246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-apple-system</vt:lpstr>
      <vt:lpstr>Arial</vt:lpstr>
      <vt:lpstr>Calibri</vt:lpstr>
      <vt:lpstr>Calibri Light</vt:lpstr>
      <vt:lpstr>Monaspace Neon</vt:lpstr>
      <vt:lpstr>Tema de Office</vt:lpstr>
      <vt:lpstr>Ciclo de Vida del Producto, Calidad, Fundamentos de DevOps y CI/CD</vt:lpstr>
      <vt:lpstr>Presentación de PowerPoint</vt:lpstr>
      <vt:lpstr>SDLC y Testing: Mas allá de los conceptos básicos</vt:lpstr>
      <vt:lpstr>Testing en cada fase del SDLC 📋</vt:lpstr>
      <vt:lpstr>🏃‍♂️ Shift-Left Testing: La revolución del testing temprano</vt:lpstr>
      <vt:lpstr>Los 4 tipos de Shift-Left Testing 🎯</vt:lpstr>
      <vt:lpstr>Los 4 tipos de Shift-Left Testing 🎯</vt:lpstr>
      <vt:lpstr>Los 4 tipos de Shift-Left Testing 🎯</vt:lpstr>
      <vt:lpstr>Los 4 tipos de Shift-Left Testing 🎯</vt:lpstr>
      <vt:lpstr>Beneficios del Shift-Left Testing 📈</vt:lpstr>
      <vt:lpstr>Implementación práctica de Shift-Left 🛠️</vt:lpstr>
      <vt:lpstr>Implementación práctica de Shift-Left 🛠️</vt:lpstr>
      <vt:lpstr>Implementación práctica de Shift-Left 🛠️</vt:lpstr>
      <vt:lpstr>🔄 Testing Continuo vs Testing Tradicional</vt:lpstr>
      <vt:lpstr>El flujo del Testing Continuo 🌊</vt:lpstr>
      <vt:lpstr>💡 Ejercicio Práctico (10 min)</vt:lpstr>
      <vt:lpstr>Calidad en contexto DevOps</vt:lpstr>
      <vt:lpstr>Presentación de PowerPoint</vt:lpstr>
      <vt:lpstr>📚 Glosario de Términos Clave</vt:lpstr>
      <vt:lpstr>📚 Glosario de Términos Clave</vt:lpstr>
      <vt:lpstr>📏Métricas de Calidad: Del concepto a la práctica</vt:lpstr>
      <vt:lpstr> Métricas Técnicas de Calidad 🔧</vt:lpstr>
      <vt:lpstr> Métrica de cobertura</vt:lpstr>
      <vt:lpstr>Presentación de PowerPoint</vt:lpstr>
      <vt:lpstr> Métrica de Complejidad</vt:lpstr>
      <vt:lpstr>Presentación de PowerPoint</vt:lpstr>
      <vt:lpstr>DORA Metrics: Las 4 métricas clave de DevOps 🎯</vt:lpstr>
      <vt:lpstr>Detalle de DORA Metrics:</vt:lpstr>
      <vt:lpstr>Detalle de DORA Metrics:</vt:lpstr>
      <vt:lpstr>Detalle de DORA Metrics:</vt:lpstr>
      <vt:lpstr>Detalle de DORA Metrics: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de Vida del Producto, Calidad, Fundamentos de DevOps y CI/CD</dc:title>
  <dc:creator>DIEGO MATIAS OBANDO AGUILERA</dc:creator>
  <cp:lastModifiedBy>DIEGO MATIAS OBANDO AGUILERA</cp:lastModifiedBy>
  <cp:revision>2</cp:revision>
  <dcterms:created xsi:type="dcterms:W3CDTF">2025-08-18T01:51:59Z</dcterms:created>
  <dcterms:modified xsi:type="dcterms:W3CDTF">2025-08-18T13:43:36Z</dcterms:modified>
</cp:coreProperties>
</file>