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78" autoAdjust="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D8487-A500-4A17-84CB-182D6DA9E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B2BC04-C3DE-AAF4-2B63-76F697AEC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86B727-4B7F-3EC6-7350-806A7E85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C675-CE39-40B2-8178-7DD792CD450C}" type="datetimeFigureOut">
              <a:rPr lang="es-CL" smtClean="0"/>
              <a:t>19-08-2025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2A5B64-BD7B-37D7-84B8-6CB622B1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8B928A-28B2-8DBB-B1AF-6EC750B2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C431-B0D0-40BC-96B4-FD67271024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697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EC0F2-ECFA-5F6D-6B44-87D97497A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D0CF07-C7E0-DB50-D22E-DC37EF104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8C5FA3-43A5-19B4-0D6A-B7794806D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C675-CE39-40B2-8178-7DD792CD450C}" type="datetimeFigureOut">
              <a:rPr lang="es-CL" smtClean="0"/>
              <a:t>19-08-2025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4E1D89-4B13-48C2-E470-7282EB0E0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175F7D-96D2-D5B4-B370-AF06E6C2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C431-B0D0-40BC-96B4-FD67271024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695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F8EF5E-B164-B1DC-1F35-7718A79B9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A0AF3C-EFBA-AD38-D7CE-CDAE4C3BA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949E6D-5526-9518-5BE0-1400A10D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C675-CE39-40B2-8178-7DD792CD450C}" type="datetimeFigureOut">
              <a:rPr lang="es-CL" smtClean="0"/>
              <a:t>19-08-2025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0555A4-DC7B-E774-BBED-DE9DDE3E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4E2BA6-2CE2-1228-5ED3-BA59F314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C431-B0D0-40BC-96B4-FD67271024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872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51224-7D25-3919-8DFB-97D0BAFE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E0B16D-F1F1-4FF3-2986-E416097AA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EC7818-2E12-D015-F2B9-BB3207BA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C675-CE39-40B2-8178-7DD792CD450C}" type="datetimeFigureOut">
              <a:rPr lang="es-CL" smtClean="0"/>
              <a:t>19-08-2025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E5844-26FE-A20C-D368-9313E461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B9CAE3-5BE9-3265-3917-97C794E0E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C431-B0D0-40BC-96B4-FD67271024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855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4F5F9-B404-1F5F-5E9F-A61B6B3B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9251D5-8F54-BF74-924B-1C30EDC1B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00B260-767E-E585-B6C9-CA68F953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C675-CE39-40B2-8178-7DD792CD450C}" type="datetimeFigureOut">
              <a:rPr lang="es-CL" smtClean="0"/>
              <a:t>19-08-2025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B03D27-C058-E66F-38F1-DA1C845B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28DBD5-3CDD-0E40-E7A3-F2FF85F1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C431-B0D0-40BC-96B4-FD67271024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001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80524-FA36-3D89-BB94-F413356F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9C7581-D3C0-28EA-F907-51E21809F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A18C57-BA83-F5AB-5335-24BCE153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6F0EA7-0DE7-A834-9B82-1D640A445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C675-CE39-40B2-8178-7DD792CD450C}" type="datetimeFigureOut">
              <a:rPr lang="es-CL" smtClean="0"/>
              <a:t>19-08-2025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630F56-C45B-8B07-19A3-CE1781CC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8B5ED3-4FDE-AE33-0764-30E51386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C431-B0D0-40BC-96B4-FD67271024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775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04467-44A3-F667-C37C-D1835945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8C81A0-729A-66E2-667D-641E14CEA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1D352F-9B3D-3482-1F48-C46B3F4E7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BE268E8-1E3C-9427-E77E-F26A94246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E4E348-217E-C486-01FB-C75024251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5DEC159-A604-4914-77D1-3DE426BE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C675-CE39-40B2-8178-7DD792CD450C}" type="datetimeFigureOut">
              <a:rPr lang="es-CL" smtClean="0"/>
              <a:t>19-08-2025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6A924AD-A590-81A2-15F9-0E6CF9F8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73DC2ED-8898-3755-FE78-D2118A8D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C431-B0D0-40BC-96B4-FD67271024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363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77B0F-9422-AEB5-C4DC-60004E68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2CE8DB9-0E30-5492-9B0E-1C163606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C675-CE39-40B2-8178-7DD792CD450C}" type="datetimeFigureOut">
              <a:rPr lang="es-CL" smtClean="0"/>
              <a:t>19-08-2025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C08A35-6A0F-4369-EB4A-DAF84FBF6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57C0B8-9BB5-F435-CEDB-0FC542FE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C431-B0D0-40BC-96B4-FD67271024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004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67BD747-94BD-60C7-6BB2-D5058B05B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C675-CE39-40B2-8178-7DD792CD450C}" type="datetimeFigureOut">
              <a:rPr lang="es-CL" smtClean="0"/>
              <a:t>19-08-2025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BE996E-8902-B4A7-0766-3D7CF644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154A62-6C2A-CD68-6320-7FB72534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C431-B0D0-40BC-96B4-FD67271024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425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A8553-3154-534C-CF60-5293054A6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01E839-FB22-95E8-A16A-201E5877B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FFDF63-28A9-2426-8777-3F3B389B1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3D7515-AA97-2101-BE4E-0DC7FBD8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C675-CE39-40B2-8178-7DD792CD450C}" type="datetimeFigureOut">
              <a:rPr lang="es-CL" smtClean="0"/>
              <a:t>19-08-2025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817F8B-0076-93CD-B181-BCCB7DE9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68A47A-F69A-D76C-5C50-3ADCB775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C431-B0D0-40BC-96B4-FD67271024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342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BCC94-47F3-27CE-42D1-18859D4A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BE8525F-67FC-A45C-CC26-D40ABF1B6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40D980-63EE-15EF-9594-7B2A52346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B43ABD-2E39-A48C-8C49-6F3FA184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C675-CE39-40B2-8178-7DD792CD450C}" type="datetimeFigureOut">
              <a:rPr lang="es-CL" smtClean="0"/>
              <a:t>19-08-2025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011A72-EDBB-C46A-BFBA-E45A84C1E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9AD9E1-38B4-9F0A-81F3-96A1B7F4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C431-B0D0-40BC-96B4-FD67271024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513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3DD6B6A-A41E-A720-CD44-94555AA1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A5D59D-A461-5990-7AF1-5EAE8ED23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63038B-5EFF-E2C7-C144-1B40789FD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BC675-CE39-40B2-8178-7DD792CD450C}" type="datetimeFigureOut">
              <a:rPr lang="es-CL" smtClean="0"/>
              <a:t>19-08-2025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F567DB-A844-D133-0EC3-6EDB53979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7B3134-DEE5-E08E-6DAE-2BF9D9EB0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5C431-B0D0-40BC-96B4-FD67271024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103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sv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023397-6B21-B109-2632-C1DF1F57A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es-CL" sz="4100"/>
              <a:t>ESLint, SonarCloud, </a:t>
            </a:r>
            <a:r>
              <a:rPr lang="es-ES" sz="4100"/>
              <a:t>Pipeline de Calidad Integral y Herramientas de Seguridad</a:t>
            </a:r>
            <a:endParaRPr lang="es-CL" sz="41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DCF901-32AB-EB91-5D76-E418AD2BB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500"/>
              <a:t>Unidad 01: Calidad y Testing de Software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500"/>
              <a:t>Fecha: Martes 19 de Agosto, 2025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500"/>
              <a:t>Horarios: 15:50 - 18:10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500"/>
              <a:t>Docente: Diego Obando</a:t>
            </a:r>
            <a:endParaRPr lang="es-CL" sz="15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F4772949-C49E-F67A-DD86-F629CDC37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76356"/>
            <a:ext cx="7214616" cy="387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82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8D6BDDB-F7CF-2D71-3C8D-0557501DB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02512"/>
            <a:ext cx="10905066" cy="425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1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19458E2D-6B7A-13B6-CB4D-9B08CD428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33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C114FCE-35AA-63E2-E22C-F94CFE918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F2E52A1-A2F1-B9D6-636E-18A00787D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06871"/>
            <a:ext cx="10905066" cy="324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55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C487C96-730F-DDD7-039E-9B7C522D4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315" y="364066"/>
            <a:ext cx="8543369" cy="612986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D2704D-0528-29B2-FD95-42536534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SonarCloud introducción y práctica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E7540EE-4A32-2C32-9C26-4DCC54418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900" y="3533211"/>
            <a:ext cx="10744200" cy="159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26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CEEAC115-4714-6ACE-EEF7-2A5B82375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28" y="643467"/>
            <a:ext cx="9992944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76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8078E707-2282-3E39-A343-65177051E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88880"/>
            <a:ext cx="10905066" cy="428023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06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6138CEF-ED11-F530-9AE2-84BCCB9C3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43295"/>
            <a:ext cx="10905066" cy="357140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32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arcador de contenido 8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B00227FC-252E-C0E5-1ADC-AF3C57633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41" y="643467"/>
            <a:ext cx="8670917" cy="5571065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5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E7919D-C4D9-6636-4D5D-4F6D8A46E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ESLint hands-on</a:t>
            </a:r>
          </a:p>
        </p:txBody>
      </p:sp>
      <p:pic>
        <p:nvPicPr>
          <p:cNvPr id="5" name="Marcador de contenido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5BBF4817-31E7-8208-E28F-0E5CA2AF1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43" y="578738"/>
            <a:ext cx="4363664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13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514F5B2E-17AE-A0EC-E528-D8E75F14D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08" y="643467"/>
            <a:ext cx="10713584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57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32FDCA3-3EA5-0F20-A286-5198734BC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63" y="5754"/>
            <a:ext cx="10381957" cy="6852246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4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89FD81-2476-D0B1-E989-D09414AA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📊 3. Dashboard de SonarCloud: Interpretando métricas</a:t>
            </a:r>
          </a:p>
        </p:txBody>
      </p:sp>
      <p:pic>
        <p:nvPicPr>
          <p:cNvPr id="5" name="Marcador de contenido 4" descr="Imagen que contiene Código QR&#10;&#10;Descripción generada automáticamente">
            <a:extLst>
              <a:ext uri="{FF2B5EF4-FFF2-40B4-BE49-F238E27FC236}">
                <a16:creationId xmlns:a16="http://schemas.microsoft.com/office/drawing/2014/main" id="{55D04463-F30C-21B1-A411-276426E3F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998686"/>
            <a:ext cx="10744200" cy="265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71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0B5391-C5E5-2FFB-25A6-26BD8B1B0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3.2 Métricas detalladas explicadas</a:t>
            </a:r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6CC667DE-AFD9-AA0A-4355-0F41723F7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309" y="1675227"/>
            <a:ext cx="870138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65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0B5391-C5E5-2FFB-25A6-26BD8B1B0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3.2 Métricas detalladas explicadas</a:t>
            </a:r>
          </a:p>
        </p:txBody>
      </p:sp>
      <p:pic>
        <p:nvPicPr>
          <p:cNvPr id="7" name="Marcador de contenido 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CA16DA19-C747-F0B7-3FDD-BC95252D5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92" y="1675227"/>
            <a:ext cx="998681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38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0B5391-C5E5-2FFB-25A6-26BD8B1B0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3.2 Métricas detalladas explicadas</a:t>
            </a:r>
          </a:p>
        </p:txBody>
      </p:sp>
      <p:pic>
        <p:nvPicPr>
          <p:cNvPr id="6" name="Marcador de contenido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5BC6D99-6C21-FD9D-9A70-6F9813B02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91" y="1561513"/>
            <a:ext cx="8680818" cy="529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04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055F024C-6C60-05C2-C0E0-9E601E83D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278" y="643467"/>
            <a:ext cx="8505444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66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6A72E2-9974-F47A-855C-9C10D6E4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🔧 4. Integración práctica con el proyecto ESLint</a:t>
            </a:r>
          </a:p>
        </p:txBody>
      </p:sp>
      <p:pic>
        <p:nvPicPr>
          <p:cNvPr id="5" name="Marcador de contenido 4" descr="Interfaz de usuario gráfica, Texto, Aplicación, Teams&#10;&#10;Descripción generada automáticamente">
            <a:extLst>
              <a:ext uri="{FF2B5EF4-FFF2-40B4-BE49-F238E27FC236}">
                <a16:creationId xmlns:a16="http://schemas.microsoft.com/office/drawing/2014/main" id="{7D22BFDA-27C4-8D16-9BA5-3239F00FF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35" y="1652323"/>
            <a:ext cx="8860729" cy="520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67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1E251F-6BF1-6CE0-16BF-55534ABD7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/>
              <a:t>🧪 Test básico para generar coverage: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BD08CA67-08DC-67AB-7B0F-A3F0EBD29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9413"/>
            <a:ext cx="5838091" cy="4988587"/>
          </a:xfrm>
          <a:prstGeom prst="rect">
            <a:avLst/>
          </a:prstGeom>
        </p:spPr>
      </p:pic>
      <p:pic>
        <p:nvPicPr>
          <p:cNvPr id="7" name="Imagen 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1BF02344-F301-8FDD-A226-64A475463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092" y="1868971"/>
            <a:ext cx="6350860" cy="492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38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600E08C-5C3E-78F6-AF68-FAD17F331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90966" cy="685800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E28A614-C624-8AE1-8452-8F0CD6745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966" y="432098"/>
            <a:ext cx="6501034" cy="423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0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Texto&#10;&#10;Descripción generada automáticamente con confianza media">
            <a:extLst>
              <a:ext uri="{FF2B5EF4-FFF2-40B4-BE49-F238E27FC236}">
                <a16:creationId xmlns:a16="http://schemas.microsoft.com/office/drawing/2014/main" id="{2C1B6FA0-2DD6-4CC7-1800-EB04CEA30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89102"/>
            <a:ext cx="10905066" cy="54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15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C4C8EF-3250-DD9F-FA2B-42F3745D6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Características de Calidad y Herramientas de Seguridad</a:t>
            </a:r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BF79EFF6-5F02-88C6-E031-05E00878E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23" y="1396588"/>
            <a:ext cx="9102353" cy="546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60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Escala de tiempo&#10;&#10;Descripción generada automáticamente">
            <a:extLst>
              <a:ext uri="{FF2B5EF4-FFF2-40B4-BE49-F238E27FC236}">
                <a16:creationId xmlns:a16="http://schemas.microsoft.com/office/drawing/2014/main" id="{28654280-BD21-CC89-466C-670366FCB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4725"/>
            <a:ext cx="12192000" cy="731272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8652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01849EC5-0DF8-835C-87E0-425F5A7A3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12" y="643467"/>
            <a:ext cx="10083375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3717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91DAE0-AC40-0C4F-191B-23D51AA2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Introducción a las Herramientas de Seguridad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7A6AD63-7BFC-7490-0559-0349340CE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3652" y="640080"/>
            <a:ext cx="5595903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32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FC308306-3B06-08FC-DA77-79D533248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57" y="643467"/>
            <a:ext cx="9605286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64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2113781-CF25-46CD-D8FF-DA3474599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47765"/>
            <a:ext cx="10905066" cy="316246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34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67A304-B619-FE51-0C6C-262D5019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Configuración de Dependabot</a:t>
            </a:r>
          </a:p>
        </p:txBody>
      </p:sp>
      <p:pic>
        <p:nvPicPr>
          <p:cNvPr id="5" name="Marcador de contenido 4" descr="Imagen que contiene firmar, parada, dibujo&#10;&#10;Descripción generada automáticamente">
            <a:extLst>
              <a:ext uri="{FF2B5EF4-FFF2-40B4-BE49-F238E27FC236}">
                <a16:creationId xmlns:a16="http://schemas.microsoft.com/office/drawing/2014/main" id="{4E220D5C-36F3-76E6-9281-09AD38AFD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797233"/>
            <a:ext cx="10744200" cy="306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273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E773B99-6D77-9F8C-AFAA-6CF7AB4BD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77109"/>
            <a:ext cx="10905066" cy="430378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85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 descr="Interfaz de usuario gráfica, Texto&#10;&#10;Descripción generada automáticamente con confianza media">
            <a:extLst>
              <a:ext uri="{FF2B5EF4-FFF2-40B4-BE49-F238E27FC236}">
                <a16:creationId xmlns:a16="http://schemas.microsoft.com/office/drawing/2014/main" id="{72CD7A2A-1991-24F2-6D4D-61AAA640D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882"/>
            <a:ext cx="6836899" cy="6857117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0629AC4D-4773-00F4-C21E-3BCDDD251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898" y="872196"/>
            <a:ext cx="5355102" cy="460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986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8A036A5-0C5D-E289-E525-D27F77F8C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171" y="643467"/>
            <a:ext cx="6869658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0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D74CBD-CCD6-0801-2A73-2039BC2C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🚀 1. Configuración inicial de ESLint</a:t>
            </a:r>
          </a:p>
        </p:txBody>
      </p:sp>
      <p:pic>
        <p:nvPicPr>
          <p:cNvPr id="5" name="Marcador de contenido 4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4DA75183-1944-7F62-BADD-7224B560A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204" y="2354239"/>
            <a:ext cx="9181591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91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5C6374-8FC9-E6B4-2858-B2AF5A19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Implementación de Snyk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8E8AA77-C6D8-B1C8-78AD-E046EBB3A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4296" y="1365950"/>
            <a:ext cx="7214616" cy="409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617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6C3DDC39-FC04-A3B0-F253-E3018ECF4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41283"/>
            <a:ext cx="10905066" cy="4175432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17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Tabla&#10;&#10;Descripción generada automáticamente">
            <a:extLst>
              <a:ext uri="{FF2B5EF4-FFF2-40B4-BE49-F238E27FC236}">
                <a16:creationId xmlns:a16="http://schemas.microsoft.com/office/drawing/2014/main" id="{E009CA10-7ED3-34F1-F0DA-EF656EB60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924" y="0"/>
            <a:ext cx="7433187" cy="685800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22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224D1D1-43E9-6F6F-2045-C7B9BE6CA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450" y="643467"/>
            <a:ext cx="9415099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44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AC04B53E-E854-40D7-C0FB-10FD45EA9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368" y="643467"/>
            <a:ext cx="7397264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984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A850E1-8D51-B3C1-6117-359C0C7E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CodeQL y Análisis Estático de Seguridad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cono&#10;&#10;Descripción generada automáticamente">
            <a:extLst>
              <a:ext uri="{FF2B5EF4-FFF2-40B4-BE49-F238E27FC236}">
                <a16:creationId xmlns:a16="http://schemas.microsoft.com/office/drawing/2014/main" id="{2B0E68D5-7CAB-A2DD-7FEC-AFFC1F42B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067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exto&#10;&#10;Descripción generada automáticamente con confianza media">
            <a:extLst>
              <a:ext uri="{FF2B5EF4-FFF2-40B4-BE49-F238E27FC236}">
                <a16:creationId xmlns:a16="http://schemas.microsoft.com/office/drawing/2014/main" id="{14F55AA9-09EE-D71E-0380-80912812A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75360"/>
            <a:ext cx="10905066" cy="490727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940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A9AE6F5-E0A7-25F0-82C1-8CAB06F68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41600"/>
            <a:ext cx="10905066" cy="4374799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907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AFB86B35-EB03-30BD-4A53-34D5F9136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4434"/>
            <a:ext cx="12192000" cy="4089131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71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38C42A-7ED0-C060-0EF0-EFB2A12E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Configuración de GitHub CodeQL</a:t>
            </a:r>
          </a:p>
        </p:txBody>
      </p:sp>
      <p:pic>
        <p:nvPicPr>
          <p:cNvPr id="5" name="Marcador de contenido 4" descr="Imagen de la pantalla de un celular con texto&#10;&#10;Descripción generada automáticamente con confianza media">
            <a:extLst>
              <a:ext uri="{FF2B5EF4-FFF2-40B4-BE49-F238E27FC236}">
                <a16:creationId xmlns:a16="http://schemas.microsoft.com/office/drawing/2014/main" id="{03F55942-7D72-1231-3C3C-84E2BE996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29" y="2354239"/>
            <a:ext cx="8022942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39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D74CBD-CCD6-0801-2A73-2039BC2C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🚀 1. Configuración inicial de ESLint</a:t>
            </a:r>
          </a:p>
        </p:txBody>
      </p:sp>
      <p:pic>
        <p:nvPicPr>
          <p:cNvPr id="7" name="Marcador de contenido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9E2A43A-D237-38EF-4F7D-9CE73D152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636069"/>
            <a:ext cx="10744200" cy="338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971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10AAE272-6ECD-A782-B715-C8DD0889D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467"/>
            <a:ext cx="7720202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Texto, Aplicación&#10;&#10;Descripción generada automáticamente">
            <a:extLst>
              <a:ext uri="{FF2B5EF4-FFF2-40B4-BE49-F238E27FC236}">
                <a16:creationId xmlns:a16="http://schemas.microsoft.com/office/drawing/2014/main" id="{8553BEE4-6284-249C-9107-945ADE7E2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374" y="1098798"/>
            <a:ext cx="6469626" cy="39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588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&#10;&#10;Descripción generada automáticamente con confianza media">
            <a:extLst>
              <a:ext uri="{FF2B5EF4-FFF2-40B4-BE49-F238E27FC236}">
                <a16:creationId xmlns:a16="http://schemas.microsoft.com/office/drawing/2014/main" id="{A8A221CC-3A36-0E79-E108-EE5161562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86" y="643467"/>
            <a:ext cx="538907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69F7A52-BD20-E669-E073-DBFD9E99D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156" y="1567832"/>
            <a:ext cx="5506218" cy="261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968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14725CA-0811-BFF9-22A9-0E089B508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476" y="407543"/>
            <a:ext cx="6229047" cy="6079207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442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D4E8434-AD07-1FC2-B58F-E7DE1C99C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62368"/>
            <a:ext cx="10905066" cy="473326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824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367FBFBF-6D31-66EC-EA70-0A9BB2E86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529" y="643467"/>
            <a:ext cx="8132942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843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A9B6466A-C5DC-6D4A-6769-DD6CC6968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513" y="643467"/>
            <a:ext cx="8236973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214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CC76EFD-C78C-4C78-E0AA-6146067F0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759" y="643467"/>
            <a:ext cx="9442482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301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538460A8-9834-9364-B931-6A965B410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263" y="643467"/>
            <a:ext cx="7189474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251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B44908-774D-5315-D8D1-92898AD96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Codecov y Métricas de Cobertura</a:t>
            </a:r>
          </a:p>
        </p:txBody>
      </p:sp>
      <p:pic>
        <p:nvPicPr>
          <p:cNvPr id="5" name="Marcador de contenido 4" descr="Forma&#10;&#10;Descripción generada automáticamente">
            <a:extLst>
              <a:ext uri="{FF2B5EF4-FFF2-40B4-BE49-F238E27FC236}">
                <a16:creationId xmlns:a16="http://schemas.microsoft.com/office/drawing/2014/main" id="{2C72EC9C-C600-A55C-9C2F-87CE1D966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01" y="578738"/>
            <a:ext cx="5670549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834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exto&#10;&#10;Descripción generada automáticamente con confianza baja">
            <a:extLst>
              <a:ext uri="{FF2B5EF4-FFF2-40B4-BE49-F238E27FC236}">
                <a16:creationId xmlns:a16="http://schemas.microsoft.com/office/drawing/2014/main" id="{03B9F6A3-DB03-6403-3208-036BA01C9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14" y="643467"/>
            <a:ext cx="10364771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9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769DD3-D382-AF28-A3FB-9F3FFCFEE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1.2 Estructura del archivo de configuración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24491C-51E0-1A16-3B8D-5CC3F1CE791E}"/>
              </a:ext>
            </a:extLst>
          </p:cNvPr>
          <p:cNvSpPr txBox="1"/>
          <p:nvPr/>
        </p:nvSpPr>
        <p:spPr>
          <a:xfrm>
            <a:off x="5852161" y="552906"/>
            <a:ext cx="6336791" cy="227470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📝 </a:t>
            </a:r>
            <a:r>
              <a:rPr lang="en-US" sz="1600" b="1" dirty="0" err="1"/>
              <a:t>Explicación</a:t>
            </a:r>
            <a:r>
              <a:rPr lang="en-US" sz="1600" b="1" dirty="0"/>
              <a:t> de </a:t>
            </a:r>
            <a:r>
              <a:rPr lang="en-US" sz="1600" b="1" dirty="0" err="1"/>
              <a:t>cada</a:t>
            </a:r>
            <a:r>
              <a:rPr lang="en-US" sz="1600" b="1" dirty="0"/>
              <a:t> </a:t>
            </a:r>
            <a:r>
              <a:rPr lang="en-US" sz="1600" b="1" dirty="0" err="1"/>
              <a:t>sección</a:t>
            </a:r>
            <a:r>
              <a:rPr lang="en-US" sz="1600" b="1" dirty="0"/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env: Define </a:t>
            </a:r>
            <a:r>
              <a:rPr lang="en-US" sz="1600" dirty="0" err="1"/>
              <a:t>qué</a:t>
            </a:r>
            <a:r>
              <a:rPr lang="en-US" sz="1600" dirty="0"/>
              <a:t> variables </a:t>
            </a:r>
            <a:r>
              <a:rPr lang="en-US" sz="1600" dirty="0" err="1"/>
              <a:t>globales</a:t>
            </a:r>
            <a:r>
              <a:rPr lang="en-US" sz="1600" dirty="0"/>
              <a:t> </a:t>
            </a:r>
            <a:r>
              <a:rPr lang="en-US" sz="1600" dirty="0" err="1"/>
              <a:t>están</a:t>
            </a:r>
            <a:r>
              <a:rPr lang="en-US" sz="1600" dirty="0"/>
              <a:t> </a:t>
            </a:r>
            <a:r>
              <a:rPr lang="en-US" sz="1600" dirty="0" err="1"/>
              <a:t>disponibles</a:t>
            </a:r>
            <a:r>
              <a:rPr lang="en-US" sz="1600" dirty="0"/>
              <a:t> (browser, node, jest)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extends: </a:t>
            </a:r>
            <a:r>
              <a:rPr lang="en-US" sz="1600" dirty="0" err="1"/>
              <a:t>Hereda</a:t>
            </a:r>
            <a:r>
              <a:rPr lang="en-US" sz="1600" dirty="0"/>
              <a:t> </a:t>
            </a:r>
            <a:r>
              <a:rPr lang="en-US" sz="1600" dirty="0" err="1"/>
              <a:t>configuraciones</a:t>
            </a:r>
            <a:r>
              <a:rPr lang="en-US" sz="1600" dirty="0"/>
              <a:t> de </a:t>
            </a:r>
            <a:r>
              <a:rPr lang="en-US" sz="1600" dirty="0" err="1"/>
              <a:t>otros</a:t>
            </a:r>
            <a:r>
              <a:rPr lang="en-US" sz="1600" dirty="0"/>
              <a:t> presets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parser: </a:t>
            </a:r>
            <a:r>
              <a:rPr lang="en-US" sz="1600" dirty="0" err="1"/>
              <a:t>Especifica</a:t>
            </a:r>
            <a:r>
              <a:rPr lang="en-US" sz="1600" dirty="0"/>
              <a:t> </a:t>
            </a:r>
            <a:r>
              <a:rPr lang="en-US" sz="1600" dirty="0" err="1"/>
              <a:t>cómo</a:t>
            </a:r>
            <a:r>
              <a:rPr lang="en-US" sz="1600" dirty="0"/>
              <a:t> </a:t>
            </a:r>
            <a:r>
              <a:rPr lang="en-US" sz="1600" dirty="0" err="1"/>
              <a:t>parsear</a:t>
            </a:r>
            <a:r>
              <a:rPr lang="en-US" sz="1600" dirty="0"/>
              <a:t> el </a:t>
            </a:r>
            <a:r>
              <a:rPr lang="en-US" sz="1600" dirty="0" err="1"/>
              <a:t>código</a:t>
            </a:r>
            <a:r>
              <a:rPr lang="en-US" sz="1600" dirty="0"/>
              <a:t> (especial para TypeScript)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parserOptions</a:t>
            </a:r>
            <a:r>
              <a:rPr lang="en-US" sz="1600" dirty="0"/>
              <a:t>: </a:t>
            </a:r>
            <a:r>
              <a:rPr lang="en-US" sz="1600" dirty="0" err="1"/>
              <a:t>Opciones</a:t>
            </a:r>
            <a:r>
              <a:rPr lang="en-US" sz="1600" dirty="0"/>
              <a:t> del parser (</a:t>
            </a:r>
            <a:r>
              <a:rPr lang="en-US" sz="1600" dirty="0" err="1"/>
              <a:t>versión</a:t>
            </a:r>
            <a:r>
              <a:rPr lang="en-US" sz="1600" dirty="0"/>
              <a:t> ES, </a:t>
            </a:r>
            <a:r>
              <a:rPr lang="en-US" sz="1600" dirty="0" err="1"/>
              <a:t>tipo</a:t>
            </a:r>
            <a:r>
              <a:rPr lang="en-US" sz="1600" dirty="0"/>
              <a:t> de </a:t>
            </a:r>
            <a:r>
              <a:rPr lang="en-US" sz="1600" dirty="0" err="1"/>
              <a:t>módulos</a:t>
            </a:r>
            <a:r>
              <a:rPr lang="en-US" sz="1600" dirty="0"/>
              <a:t>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plugins: </a:t>
            </a:r>
            <a:r>
              <a:rPr lang="en-US" sz="1600" dirty="0" err="1"/>
              <a:t>Extensiones</a:t>
            </a:r>
            <a:r>
              <a:rPr lang="en-US" sz="1600" dirty="0"/>
              <a:t> que </a:t>
            </a:r>
            <a:r>
              <a:rPr lang="en-US" sz="1600" dirty="0" err="1"/>
              <a:t>añaden</a:t>
            </a:r>
            <a:r>
              <a:rPr lang="en-US" sz="1600" dirty="0"/>
              <a:t> </a:t>
            </a:r>
            <a:r>
              <a:rPr lang="en-US" sz="1600" dirty="0" err="1"/>
              <a:t>reglas</a:t>
            </a:r>
            <a:r>
              <a:rPr lang="en-US" sz="1600" dirty="0"/>
              <a:t> </a:t>
            </a:r>
            <a:r>
              <a:rPr lang="en-US" sz="1600" dirty="0" err="1"/>
              <a:t>adicionales</a:t>
            </a: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rules: </a:t>
            </a:r>
            <a:r>
              <a:rPr lang="en-US" sz="1600" dirty="0" err="1"/>
              <a:t>Reglas</a:t>
            </a:r>
            <a:r>
              <a:rPr lang="en-US" sz="1600" dirty="0"/>
              <a:t> </a:t>
            </a:r>
            <a:r>
              <a:rPr lang="en-US" sz="1600" dirty="0" err="1"/>
              <a:t>específicas</a:t>
            </a:r>
            <a:r>
              <a:rPr lang="en-US" sz="1600" dirty="0"/>
              <a:t> y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configuración</a:t>
            </a:r>
            <a:endParaRPr lang="en-US" sz="1600" dirty="0"/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9F15D81B-8477-6C83-335C-F83FFA9B5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7607"/>
            <a:ext cx="12188952" cy="403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650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AC569786-A90A-59A5-ACC3-222F87023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37" y="643467"/>
            <a:ext cx="10662325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658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9FB8405-46B1-4619-6500-D3C92B397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70668"/>
            <a:ext cx="10905066" cy="4116662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407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C0C6845-CF63-7A47-0A6E-516336A99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288" y="643467"/>
            <a:ext cx="8889423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470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54FAFD7-8DD6-E4E8-F3B6-62D3689FF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271" y="643467"/>
            <a:ext cx="7979458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080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AB2DD55-61B8-D907-EA3E-9F323A3FD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33951"/>
            <a:ext cx="5291666" cy="5190097"/>
          </a:xfrm>
          <a:prstGeom prst="rect">
            <a:avLst/>
          </a:prstGeom>
        </p:spPr>
      </p:pic>
      <p:pic>
        <p:nvPicPr>
          <p:cNvPr id="7" name="Imagen 6" descr="Escala de tiempo&#10;&#10;Descripción generada automáticamente">
            <a:extLst>
              <a:ext uri="{FF2B5EF4-FFF2-40B4-BE49-F238E27FC236}">
                <a16:creationId xmlns:a16="http://schemas.microsoft.com/office/drawing/2014/main" id="{C79F02D6-55C6-23FD-C305-E2287747E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645217"/>
            <a:ext cx="5291667" cy="356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718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1E3F2971-3BF2-F79B-7108-F8A59B5CB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285" y="0"/>
            <a:ext cx="6883429" cy="685800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318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7F2A0F9C-67ED-AAE8-62BA-1E7C238CE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70" y="643467"/>
            <a:ext cx="9564059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23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9FC4E92D-0870-261C-3DA4-D6FE47EA9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32" y="643467"/>
            <a:ext cx="9363136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819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19BEFD38-08F7-D630-D677-DF895CA6F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794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52BC08E-6DE6-5D86-4763-476B12642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43" y="0"/>
            <a:ext cx="6747158" cy="6857999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C3E92-2D4F-39D1-D741-6E6E3F60A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32" y="0"/>
            <a:ext cx="10515600" cy="917985"/>
          </a:xfrm>
        </p:spPr>
        <p:txBody>
          <a:bodyPr/>
          <a:lstStyle/>
          <a:p>
            <a:r>
              <a:rPr lang="es-ES" dirty="0"/>
              <a:t>📋 2. Configuración de reglas esenciales</a:t>
            </a:r>
            <a:endParaRPr lang="es-CL" dirty="0"/>
          </a:p>
        </p:txBody>
      </p:sp>
      <p:pic>
        <p:nvPicPr>
          <p:cNvPr id="5" name="Marcador de contenido 4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6B610D0E-1725-BFBD-1C4D-F36681D2A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985"/>
            <a:ext cx="12192000" cy="5940015"/>
          </a:xfrm>
        </p:spPr>
      </p:pic>
    </p:spTree>
    <p:extLst>
      <p:ext uri="{BB962C8B-B14F-4D97-AF65-F5344CB8AC3E}">
        <p14:creationId xmlns:p14="http://schemas.microsoft.com/office/powerpoint/2010/main" val="18506632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abla&#10;&#10;Descripción generada automáticamente con confianza media">
            <a:extLst>
              <a:ext uri="{FF2B5EF4-FFF2-40B4-BE49-F238E27FC236}">
                <a16:creationId xmlns:a16="http://schemas.microsoft.com/office/drawing/2014/main" id="{141F8433-5449-7CE9-1F87-DDF0352D4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087" y="643467"/>
            <a:ext cx="7399826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381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1C0168B0-AC1C-FB5C-A632-0700668D1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894" y="643467"/>
            <a:ext cx="6924211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864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DA877286-70E5-E371-1DDB-4558F68AA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15370"/>
            <a:ext cx="10905066" cy="382725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295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5B25D49-D112-FA84-0979-BC612F419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866" y="-1"/>
            <a:ext cx="7374268" cy="685800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330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B3091831-F3A5-80B8-D04E-C1A65117B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487" y="643467"/>
            <a:ext cx="5923026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0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42BAC5-3ACB-9461-0941-3068A2787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Pipeline Integral de Calidad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Marca de verificación">
            <a:extLst>
              <a:ext uri="{FF2B5EF4-FFF2-40B4-BE49-F238E27FC236}">
                <a16:creationId xmlns:a16="http://schemas.microsoft.com/office/drawing/2014/main" id="{B4AD01F2-392C-304F-FDFA-36271240E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08033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Tabla&#10;&#10;Descripción generada automáticamente">
            <a:extLst>
              <a:ext uri="{FF2B5EF4-FFF2-40B4-BE49-F238E27FC236}">
                <a16:creationId xmlns:a16="http://schemas.microsoft.com/office/drawing/2014/main" id="{27005BB2-B44F-BBED-B92C-63BF691C4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70890"/>
            <a:ext cx="10905066" cy="531621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940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arcador de contenido 8" descr="Diagrama&#10;&#10;Descripción generada automáticamente">
            <a:extLst>
              <a:ext uri="{FF2B5EF4-FFF2-40B4-BE49-F238E27FC236}">
                <a16:creationId xmlns:a16="http://schemas.microsoft.com/office/drawing/2014/main" id="{09046EAA-B75F-A751-2D88-18A98E6B4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777" y="352223"/>
            <a:ext cx="8728445" cy="6153554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715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29D1B47A-2DF6-1A11-25D5-11B5F7013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006" y="643467"/>
            <a:ext cx="7553987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3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784BA0-9E7F-5FBD-4A73-49A0701A0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2.2 Reglas de seguridad</a:t>
            </a:r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36AB5B2-B069-0D84-3DBC-973E23AEA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649501"/>
            <a:ext cx="10744200" cy="335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80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A10745-EAF3-E3D4-F107-FD9F078E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2.3 Overrides para diferentes tipos de archivos</a:t>
            </a:r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4462EFF-B9A8-A7F1-8BEF-6BB73D494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985" y="1426533"/>
            <a:ext cx="9446029" cy="543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599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224</Words>
  <Application>Microsoft Office PowerPoint</Application>
  <PresentationFormat>Panorámica</PresentationFormat>
  <Paragraphs>34</Paragraphs>
  <Slides>78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78</vt:i4>
      </vt:variant>
    </vt:vector>
  </HeadingPairs>
  <TitlesOfParts>
    <vt:vector size="82" baseType="lpstr">
      <vt:lpstr>Arial</vt:lpstr>
      <vt:lpstr>Calibri</vt:lpstr>
      <vt:lpstr>Calibri Light</vt:lpstr>
      <vt:lpstr>Tema de Office</vt:lpstr>
      <vt:lpstr>ESLint, SonarCloud, Pipeline de Calidad Integral y Herramientas de Seguridad</vt:lpstr>
      <vt:lpstr>ESLint hands-on</vt:lpstr>
      <vt:lpstr>Presentación de PowerPoint</vt:lpstr>
      <vt:lpstr>🚀 1. Configuración inicial de ESLint</vt:lpstr>
      <vt:lpstr>🚀 1. Configuración inicial de ESLint</vt:lpstr>
      <vt:lpstr>1.2 Estructura del archivo de configuración</vt:lpstr>
      <vt:lpstr>📋 2. Configuración de reglas esenciales</vt:lpstr>
      <vt:lpstr>2.2 Reglas de seguridad</vt:lpstr>
      <vt:lpstr>2.3 Overrides para diferentes tipos de archivos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SonarCloud introducción y práctica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📊 3. Dashboard de SonarCloud: Interpretando métricas</vt:lpstr>
      <vt:lpstr>3.2 Métricas detalladas explicadas</vt:lpstr>
      <vt:lpstr>3.2 Métricas detalladas explicadas</vt:lpstr>
      <vt:lpstr>3.2 Métricas detalladas explicadas</vt:lpstr>
      <vt:lpstr>Presentación de PowerPoint</vt:lpstr>
      <vt:lpstr>🔧 4. Integración práctica con el proyecto ESLint</vt:lpstr>
      <vt:lpstr>🧪 Test básico para generar coverage:</vt:lpstr>
      <vt:lpstr>Presentación de PowerPoint</vt:lpstr>
      <vt:lpstr>Características de Calidad y Herramientas de Seguridad</vt:lpstr>
      <vt:lpstr>Presentación de PowerPoint</vt:lpstr>
      <vt:lpstr>Presentación de PowerPoint</vt:lpstr>
      <vt:lpstr> Introducción a las Herramientas de Seguridad</vt:lpstr>
      <vt:lpstr>Presentación de PowerPoint</vt:lpstr>
      <vt:lpstr>Presentación de PowerPoint</vt:lpstr>
      <vt:lpstr>Configuración de Dependabot</vt:lpstr>
      <vt:lpstr>Presentación de PowerPoint</vt:lpstr>
      <vt:lpstr>Presentación de PowerPoint</vt:lpstr>
      <vt:lpstr>Presentación de PowerPoint</vt:lpstr>
      <vt:lpstr>Implementación de Snyk</vt:lpstr>
      <vt:lpstr>Presentación de PowerPoint</vt:lpstr>
      <vt:lpstr>Presentación de PowerPoint</vt:lpstr>
      <vt:lpstr>Presentación de PowerPoint</vt:lpstr>
      <vt:lpstr>Presentación de PowerPoint</vt:lpstr>
      <vt:lpstr>CodeQL y Análisis Estático de Seguridad</vt:lpstr>
      <vt:lpstr>Presentación de PowerPoint</vt:lpstr>
      <vt:lpstr>Presentación de PowerPoint</vt:lpstr>
      <vt:lpstr>Presentación de PowerPoint</vt:lpstr>
      <vt:lpstr>Configuración de GitHub CodeQL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Codecov y Métricas de Cobertura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Pipeline Integral de Calidad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ESLint, SonarCloud, Pipeline de Calidad Integral y Herramientas de Seguridad</dc:title>
  <dc:creator>DIEGO MATIAS OBANDO AGUILERA</dc:creator>
  <cp:lastModifiedBy>DIEGO MATIAS OBANDO AGUILERA</cp:lastModifiedBy>
  <cp:revision>4</cp:revision>
  <dcterms:created xsi:type="dcterms:W3CDTF">2025-08-20T01:38:58Z</dcterms:created>
  <dcterms:modified xsi:type="dcterms:W3CDTF">2025-08-20T03:20:08Z</dcterms:modified>
</cp:coreProperties>
</file>