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erriweather Light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pen Sans SemiBold"/>
      <p:regular r:id="rId25"/>
      <p:bold r:id="rId26"/>
      <p:italic r:id="rId27"/>
      <p:boldItalic r:id="rId28"/>
    </p:embeddedFont>
    <p:embeddedFont>
      <p:font typeface="Vidaloka"/>
      <p:regular r:id="rId29"/>
    </p:embeddedFont>
    <p:embeddedFont>
      <p:font typeface="Russo One"/>
      <p:regular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SemiBold-bold.fntdata"/><Relationship Id="rId25" Type="http://schemas.openxmlformats.org/officeDocument/2006/relationships/font" Target="fonts/OpenSansSemiBold-regular.fntdata"/><Relationship Id="rId28" Type="http://schemas.openxmlformats.org/officeDocument/2006/relationships/font" Target="fonts/OpenSansSemiBold-boldItalic.fntdata"/><Relationship Id="rId27" Type="http://schemas.openxmlformats.org/officeDocument/2006/relationships/font" Target="fonts/OpenSans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Vidalok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RussoOne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erriweatherLight-regular.fntdata"/><Relationship Id="rId16" Type="http://schemas.openxmlformats.org/officeDocument/2006/relationships/slide" Target="slides/slide12.xml"/><Relationship Id="rId19" Type="http://schemas.openxmlformats.org/officeDocument/2006/relationships/font" Target="fonts/MerriweatherLight-italic.fntdata"/><Relationship Id="rId18" Type="http://schemas.openxmlformats.org/officeDocument/2006/relationships/font" Target="fonts/Merriweather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c7554a049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c7554a049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cf7a3c50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cf7a3c50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c7554a049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c7554a049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a1ed1568c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a1ed1568c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a1ed1568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a1ed1568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a1ed1568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a1ed1568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a1ed1568c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a1ed1568c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en la </a:t>
            </a:r>
            <a:r>
              <a:rPr lang="en"/>
              <a:t>gestión</a:t>
            </a:r>
            <a:r>
              <a:rPr lang="en"/>
              <a:t> de proyectos</a:t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Ortiz Alvarez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trabajar con la complejidad</a:t>
            </a:r>
            <a:endParaRPr/>
          </a:p>
        </p:txBody>
      </p:sp>
      <p:sp>
        <p:nvSpPr>
          <p:cNvPr id="324" name="Google Shape;324;p43"/>
          <p:cNvSpPr txBox="1"/>
          <p:nvPr/>
        </p:nvSpPr>
        <p:spPr>
          <a:xfrm>
            <a:off x="3137819" y="1337250"/>
            <a:ext cx="5595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Desacople - Simulación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713213" y="1468038"/>
            <a:ext cx="1858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Basada en sistemas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137675" y="2262450"/>
            <a:ext cx="5595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Diversidad - Equilibrio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713225" y="2393250"/>
            <a:ext cx="2424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Replantamiento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3137669" y="3187650"/>
            <a:ext cx="5595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Iterar - Involucrar - Falla segura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43"/>
          <p:cNvSpPr txBox="1"/>
          <p:nvPr/>
        </p:nvSpPr>
        <p:spPr>
          <a:xfrm>
            <a:off x="713213" y="3318438"/>
            <a:ext cx="1858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Basada en procesos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2840375" y="17903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335" name="Google Shape;335;p44"/>
          <p:cNvSpPr txBox="1"/>
          <p:nvPr>
            <p:ph idx="4294967295" type="subTitle"/>
          </p:nvPr>
        </p:nvSpPr>
        <p:spPr>
          <a:xfrm>
            <a:off x="2684380" y="408855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Please keep this slide for attribution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idx="2" type="subTitle"/>
          </p:nvPr>
        </p:nvSpPr>
        <p:spPr>
          <a:xfrm>
            <a:off x="2247500" y="1790050"/>
            <a:ext cx="5160300" cy="10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Guía de los Fundamentos para la Dirección de Proyectos (GUÍA DEL PMBOK®) </a:t>
            </a:r>
            <a:r>
              <a:rPr lang="en"/>
              <a:t>Versión</a:t>
            </a:r>
            <a:r>
              <a:rPr lang="en"/>
              <a:t> 7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5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la complejidad?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713250" y="1272925"/>
            <a:ext cx="37494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“La complejidad es una característica de un programa o proyecto o de su entorno,</a:t>
            </a:r>
            <a:r>
              <a:rPr lang="en" sz="1400"/>
              <a:t> </a:t>
            </a:r>
            <a:r>
              <a:rPr lang="en" sz="1400"/>
              <a:t>que es difícil de gestionar debido al comportamiento humano, el comportamiento del sistema o la ambigüedad”.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450" y="990076"/>
            <a:ext cx="3694326" cy="357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¿Es posible controlar la complejidad?</a:t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61" y="1642973"/>
            <a:ext cx="3695475" cy="24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2286825" y="2932775"/>
            <a:ext cx="46401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Navegar en la complejidad</a:t>
            </a:r>
            <a:endParaRPr/>
          </a:p>
        </p:txBody>
      </p:sp>
      <p:sp>
        <p:nvSpPr>
          <p:cNvPr id="265" name="Google Shape;265;p37"/>
          <p:cNvSpPr txBox="1"/>
          <p:nvPr>
            <p:ph idx="1" type="subTitle"/>
          </p:nvPr>
        </p:nvSpPr>
        <p:spPr>
          <a:xfrm>
            <a:off x="1842900" y="1198931"/>
            <a:ext cx="54582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“Evaluar y navegar continuamente por la complejidad del proyecto para que los enfoques y planes permitan al equipo </a:t>
            </a:r>
            <a:r>
              <a:rPr lang="en"/>
              <a:t>navegar</a:t>
            </a:r>
            <a:r>
              <a:rPr lang="en"/>
              <a:t> con </a:t>
            </a:r>
            <a:r>
              <a:rPr lang="en"/>
              <a:t>éxito</a:t>
            </a:r>
            <a:r>
              <a:rPr lang="en"/>
              <a:t> por el ciclo de vida del proyecto”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713225" y="445025"/>
            <a:ext cx="74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 de complejidad </a:t>
            </a:r>
            <a:r>
              <a:rPr lang="en"/>
              <a:t>más</a:t>
            </a:r>
            <a:r>
              <a:rPr lang="en"/>
              <a:t> </a:t>
            </a:r>
            <a:r>
              <a:rPr lang="en"/>
              <a:t>comunes</a:t>
            </a:r>
            <a:endParaRPr/>
          </a:p>
        </p:txBody>
      </p:sp>
      <p:sp>
        <p:nvSpPr>
          <p:cNvPr id="271" name="Google Shape;271;p38"/>
          <p:cNvSpPr txBox="1"/>
          <p:nvPr>
            <p:ph idx="3" type="subTitle"/>
          </p:nvPr>
        </p:nvSpPr>
        <p:spPr>
          <a:xfrm>
            <a:off x="1655200" y="18667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Comportamiento humano</a:t>
            </a:r>
            <a:endParaRPr/>
          </a:p>
        </p:txBody>
      </p:sp>
      <p:sp>
        <p:nvSpPr>
          <p:cNvPr id="272" name="Google Shape;272;p38"/>
          <p:cNvSpPr txBox="1"/>
          <p:nvPr>
            <p:ph idx="1" type="subTitle"/>
          </p:nvPr>
        </p:nvSpPr>
        <p:spPr>
          <a:xfrm>
            <a:off x="5001000" y="18667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Comportamiento</a:t>
            </a:r>
            <a:r>
              <a:rPr lang="en"/>
              <a:t> sistema</a:t>
            </a:r>
            <a:endParaRPr/>
          </a:p>
        </p:txBody>
      </p:sp>
      <p:sp>
        <p:nvSpPr>
          <p:cNvPr id="273" name="Google Shape;273;p38"/>
          <p:cNvSpPr txBox="1"/>
          <p:nvPr>
            <p:ph idx="2" type="subTitle"/>
          </p:nvPr>
        </p:nvSpPr>
        <p:spPr>
          <a:xfrm>
            <a:off x="5001000" y="23313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emergentes o imprevisibles</a:t>
            </a:r>
            <a:endParaRPr/>
          </a:p>
        </p:txBody>
      </p:sp>
      <p:sp>
        <p:nvSpPr>
          <p:cNvPr id="274" name="Google Shape;274;p38"/>
          <p:cNvSpPr txBox="1"/>
          <p:nvPr>
            <p:ph idx="4" type="subTitle"/>
          </p:nvPr>
        </p:nvSpPr>
        <p:spPr>
          <a:xfrm>
            <a:off x="1655200" y="23313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Comportamiento, actitudes y experiencia</a:t>
            </a:r>
            <a:endParaRPr/>
          </a:p>
        </p:txBody>
      </p:sp>
      <p:sp>
        <p:nvSpPr>
          <p:cNvPr id="275" name="Google Shape;275;p38"/>
          <p:cNvSpPr txBox="1"/>
          <p:nvPr>
            <p:ph idx="5" type="subTitle"/>
          </p:nvPr>
        </p:nvSpPr>
        <p:spPr>
          <a:xfrm>
            <a:off x="4971375" y="3638488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Innovación y </a:t>
            </a:r>
            <a:r>
              <a:rPr lang="en"/>
              <a:t>tecnología</a:t>
            </a:r>
            <a:endParaRPr/>
          </a:p>
        </p:txBody>
      </p:sp>
      <p:sp>
        <p:nvSpPr>
          <p:cNvPr id="276" name="Google Shape;276;p38"/>
          <p:cNvSpPr txBox="1"/>
          <p:nvPr>
            <p:ph idx="6" type="subTitle"/>
          </p:nvPr>
        </p:nvSpPr>
        <p:spPr>
          <a:xfrm>
            <a:off x="4766075" y="4112325"/>
            <a:ext cx="29679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Interrupciones en los productos, servicios o procesos</a:t>
            </a:r>
            <a:endParaRPr/>
          </a:p>
        </p:txBody>
      </p:sp>
      <p:sp>
        <p:nvSpPr>
          <p:cNvPr id="277" name="Google Shape;277;p38"/>
          <p:cNvSpPr txBox="1"/>
          <p:nvPr>
            <p:ph idx="7" type="subTitle"/>
          </p:nvPr>
        </p:nvSpPr>
        <p:spPr>
          <a:xfrm>
            <a:off x="1655200" y="36477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Incertidumbre y </a:t>
            </a:r>
            <a:r>
              <a:rPr lang="en"/>
              <a:t>ambigüedad</a:t>
            </a:r>
            <a:endParaRPr/>
          </a:p>
        </p:txBody>
      </p:sp>
      <p:sp>
        <p:nvSpPr>
          <p:cNvPr id="278" name="Google Shape;278;p38"/>
          <p:cNvSpPr txBox="1"/>
          <p:nvPr>
            <p:ph idx="8" type="subTitle"/>
          </p:nvPr>
        </p:nvSpPr>
        <p:spPr>
          <a:xfrm>
            <a:off x="1655250" y="41123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 confusión o falta de claridad</a:t>
            </a:r>
            <a:endParaRPr/>
          </a:p>
        </p:txBody>
      </p:sp>
      <p:sp>
        <p:nvSpPr>
          <p:cNvPr id="279" name="Google Shape;279;p38"/>
          <p:cNvSpPr txBox="1"/>
          <p:nvPr>
            <p:ph idx="9" type="title"/>
          </p:nvPr>
        </p:nvSpPr>
        <p:spPr>
          <a:xfrm>
            <a:off x="2378650" y="10749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0" name="Google Shape;280;p38"/>
          <p:cNvSpPr txBox="1"/>
          <p:nvPr>
            <p:ph idx="13" type="title"/>
          </p:nvPr>
        </p:nvSpPr>
        <p:spPr>
          <a:xfrm>
            <a:off x="5724450" y="10749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1" name="Google Shape;281;p38"/>
          <p:cNvSpPr txBox="1"/>
          <p:nvPr>
            <p:ph idx="14" type="title"/>
          </p:nvPr>
        </p:nvSpPr>
        <p:spPr>
          <a:xfrm>
            <a:off x="2378700" y="28541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2" name="Google Shape;282;p38"/>
          <p:cNvSpPr txBox="1"/>
          <p:nvPr>
            <p:ph idx="15" type="title"/>
          </p:nvPr>
        </p:nvSpPr>
        <p:spPr>
          <a:xfrm>
            <a:off x="5724450" y="28541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Comportamiento humano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8" name="Google Shape;288;p39"/>
          <p:cNvSpPr txBox="1"/>
          <p:nvPr>
            <p:ph idx="1" type="subTitle"/>
          </p:nvPr>
        </p:nvSpPr>
        <p:spPr>
          <a:xfrm>
            <a:off x="4758675" y="1964613"/>
            <a:ext cx="2901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Locaciones remotas</a:t>
            </a:r>
            <a:endParaRPr/>
          </a:p>
        </p:txBody>
      </p:sp>
      <p:sp>
        <p:nvSpPr>
          <p:cNvPr id="289" name="Google Shape;289;p39"/>
          <p:cNvSpPr txBox="1"/>
          <p:nvPr>
            <p:ph idx="2" type="subTitle"/>
          </p:nvPr>
        </p:nvSpPr>
        <p:spPr>
          <a:xfrm>
            <a:off x="4979775" y="2276788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Zonas horarias, idioma, diferentes normas culturales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idx="3" type="subTitle"/>
          </p:nvPr>
        </p:nvSpPr>
        <p:spPr>
          <a:xfrm>
            <a:off x="1071525" y="1964613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Subjetividad</a:t>
            </a:r>
            <a:endParaRPr/>
          </a:p>
        </p:txBody>
      </p:sp>
      <p:sp>
        <p:nvSpPr>
          <p:cNvPr id="291" name="Google Shape;291;p39"/>
          <p:cNvSpPr txBox="1"/>
          <p:nvPr>
            <p:ph idx="4" type="subTitle"/>
          </p:nvPr>
        </p:nvSpPr>
        <p:spPr>
          <a:xfrm>
            <a:off x="1071525" y="2276788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Intereses, experiencias, agendas personales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Comportamiento del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>
            <p:ph idx="1" type="subTitle"/>
          </p:nvPr>
        </p:nvSpPr>
        <p:spPr>
          <a:xfrm>
            <a:off x="4758675" y="1964613"/>
            <a:ext cx="2901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Interacción entre componentes</a:t>
            </a:r>
            <a:endParaRPr/>
          </a:p>
        </p:txBody>
      </p:sp>
      <p:sp>
        <p:nvSpPr>
          <p:cNvPr id="298" name="Google Shape;298;p40"/>
          <p:cNvSpPr txBox="1"/>
          <p:nvPr>
            <p:ph idx="2" type="subTitle"/>
          </p:nvPr>
        </p:nvSpPr>
        <p:spPr>
          <a:xfrm>
            <a:off x="4979775" y="2429188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emergentes, relaciones causa y efecto poco claras</a:t>
            </a:r>
            <a:endParaRPr/>
          </a:p>
        </p:txBody>
      </p:sp>
      <p:sp>
        <p:nvSpPr>
          <p:cNvPr id="299" name="Google Shape;299;p40"/>
          <p:cNvSpPr txBox="1"/>
          <p:nvPr>
            <p:ph idx="3" type="subTitle"/>
          </p:nvPr>
        </p:nvSpPr>
        <p:spPr>
          <a:xfrm>
            <a:off x="636450" y="1964625"/>
            <a:ext cx="3337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Integración de sistemas tecnológicos</a:t>
            </a:r>
            <a:endParaRPr/>
          </a:p>
        </p:txBody>
      </p:sp>
      <p:sp>
        <p:nvSpPr>
          <p:cNvPr id="300" name="Google Shape;300;p40"/>
          <p:cNvSpPr txBox="1"/>
          <p:nvPr>
            <p:ph idx="4" type="subTitle"/>
          </p:nvPr>
        </p:nvSpPr>
        <p:spPr>
          <a:xfrm>
            <a:off x="1071525" y="2429188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Implementar nuevas tecnologías, migrar el sistema actual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Incertidumbre y ambigüedad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6" name="Google Shape;306;p41"/>
          <p:cNvSpPr txBox="1"/>
          <p:nvPr>
            <p:ph idx="1" type="subTitle"/>
          </p:nvPr>
        </p:nvSpPr>
        <p:spPr>
          <a:xfrm>
            <a:off x="4758675" y="1964625"/>
            <a:ext cx="3123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Falta de comprensión</a:t>
            </a:r>
            <a:endParaRPr/>
          </a:p>
        </p:txBody>
      </p:sp>
      <p:sp>
        <p:nvSpPr>
          <p:cNvPr id="307" name="Google Shape;307;p41"/>
          <p:cNvSpPr txBox="1"/>
          <p:nvPr>
            <p:ph idx="2" type="subTitle"/>
          </p:nvPr>
        </p:nvSpPr>
        <p:spPr>
          <a:xfrm>
            <a:off x="4979775" y="2276788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Incógnitas desconocidas, factores emergentes fuera del conocimiento o la experiencia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1"/>
          <p:cNvSpPr txBox="1"/>
          <p:nvPr>
            <p:ph idx="3" type="subTitle"/>
          </p:nvPr>
        </p:nvSpPr>
        <p:spPr>
          <a:xfrm>
            <a:off x="643875" y="1964625"/>
            <a:ext cx="3537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 confusión</a:t>
            </a:r>
            <a:endParaRPr/>
          </a:p>
        </p:txBody>
      </p:sp>
      <p:sp>
        <p:nvSpPr>
          <p:cNvPr id="309" name="Google Shape;309;p41"/>
          <p:cNvSpPr txBox="1"/>
          <p:nvPr>
            <p:ph idx="4" type="subTitle"/>
          </p:nvPr>
        </p:nvSpPr>
        <p:spPr>
          <a:xfrm>
            <a:off x="1071525" y="2276788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opciones, falta de claridad, eventos engañosos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713225" y="445025"/>
            <a:ext cx="707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Innovación tecnológica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5" name="Google Shape;315;p42"/>
          <p:cNvSpPr txBox="1"/>
          <p:nvPr>
            <p:ph idx="1" type="subTitle"/>
          </p:nvPr>
        </p:nvSpPr>
        <p:spPr>
          <a:xfrm>
            <a:off x="4758675" y="1964613"/>
            <a:ext cx="2901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Nuevas tecnologías</a:t>
            </a:r>
            <a:endParaRPr/>
          </a:p>
        </p:txBody>
      </p:sp>
      <p:sp>
        <p:nvSpPr>
          <p:cNvPr id="316" name="Google Shape;316;p42"/>
          <p:cNvSpPr txBox="1"/>
          <p:nvPr>
            <p:ph idx="2" type="subTitle"/>
          </p:nvPr>
        </p:nvSpPr>
        <p:spPr>
          <a:xfrm>
            <a:off x="4979775" y="2276788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usarlas, nuevos conocimientos, nuevos retos</a:t>
            </a:r>
            <a:endParaRPr/>
          </a:p>
        </p:txBody>
      </p:sp>
      <p:sp>
        <p:nvSpPr>
          <p:cNvPr id="317" name="Google Shape;317;p42"/>
          <p:cNvSpPr txBox="1"/>
          <p:nvPr>
            <p:ph idx="3" type="subTitle"/>
          </p:nvPr>
        </p:nvSpPr>
        <p:spPr>
          <a:xfrm>
            <a:off x="1071525" y="1964613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Interrupciones</a:t>
            </a:r>
            <a:endParaRPr/>
          </a:p>
        </p:txBody>
      </p:sp>
      <p:sp>
        <p:nvSpPr>
          <p:cNvPr id="318" name="Google Shape;318;p42"/>
          <p:cNvSpPr txBox="1"/>
          <p:nvPr>
            <p:ph idx="4" type="subTitle"/>
          </p:nvPr>
        </p:nvSpPr>
        <p:spPr>
          <a:xfrm>
            <a:off x="1071525" y="2276788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Productos, servicios, formas de trabajar, procesos, herramientas, técnicas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