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a5b30411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a5b30411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a5b30411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a5b30411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5b3041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a5b3041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5b30411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a5b3041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a5b30411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a5b30411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5b30411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a5b30411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a5b3041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a5b3041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5b3041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5b3041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5b30411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5b30411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5b3041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5b3041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5b3041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5b3041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5b3041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5b3041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5b3041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5b3041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a5b3041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a5b3041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quizpm.com/pmbok7-dominios-de-desempeno-del-proyecto" TargetMode="External"/><Relationship Id="rId4" Type="http://schemas.openxmlformats.org/officeDocument/2006/relationships/hyperlink" Target="https://projectical.com.co/uploads/3/4/1/0/34107542/4._dominio_ii_-_entrega_orientada_al_valor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Dominio de rendimiento (Entrega)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Hermen Esteban Theran Martinez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Descomposición del alcance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393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alcance se puede preparar utilizando un enunciado del alcance para identificar los principales entregables asociados con el proyecto y los criterios de aceptación para cada entregable.</a:t>
            </a:r>
            <a:endParaRPr sz="17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75" y="1800200"/>
            <a:ext cx="2651825" cy="2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 de entregables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90725"/>
            <a:ext cx="3878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Criterios de aceptación o finalización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Medidas de desempeño técnico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 de terminado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675" y="2066125"/>
            <a:ext cx="3370999" cy="2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móviles</a:t>
            </a:r>
            <a:r>
              <a:rPr lang="es"/>
              <a:t> de finalización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proyectos que operan en entornos inciertos y rápidamente cambiantes enfrentan la situación de que un objetivo “suficientemente bueno para ser liberado” o “terminado” puede estar sujeto a cambios.</a:t>
            </a:r>
            <a:endParaRPr sz="17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25" y="1895463"/>
            <a:ext cx="3196732" cy="263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19150" y="51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09400"/>
            <a:ext cx="7554001" cy="36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749300" rtl="0" algn="l">
              <a:spcBef>
                <a:spcPts val="0"/>
              </a:spcBef>
              <a:spcAft>
                <a:spcPts val="0"/>
              </a:spcAft>
              <a:buClr>
                <a:srgbClr val="33343D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33343D"/>
                </a:solidFill>
                <a:latin typeface="Arial"/>
                <a:ea typeface="Arial"/>
                <a:cs typeface="Arial"/>
                <a:sym typeface="Arial"/>
              </a:rPr>
              <a:t>Los proyectos contribuyen a los objetivos de negocio y al alcance de la estrategia.</a:t>
            </a:r>
            <a:endParaRPr sz="1500">
              <a:solidFill>
                <a:srgbClr val="33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749300" rtl="0" algn="l">
              <a:spcBef>
                <a:spcPts val="0"/>
              </a:spcBef>
              <a:spcAft>
                <a:spcPts val="0"/>
              </a:spcAft>
              <a:buClr>
                <a:srgbClr val="33343D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33343D"/>
                </a:solidFill>
                <a:latin typeface="Arial"/>
                <a:ea typeface="Arial"/>
                <a:cs typeface="Arial"/>
                <a:sym typeface="Arial"/>
              </a:rPr>
              <a:t>Los proyectos materializan los resultados para los que fueron iniciados.</a:t>
            </a:r>
            <a:endParaRPr sz="1500">
              <a:solidFill>
                <a:srgbClr val="33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749300" rtl="0" algn="l">
              <a:spcBef>
                <a:spcPts val="0"/>
              </a:spcBef>
              <a:spcAft>
                <a:spcPts val="0"/>
              </a:spcAft>
              <a:buClr>
                <a:srgbClr val="33343D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33343D"/>
                </a:solidFill>
                <a:latin typeface="Arial"/>
                <a:ea typeface="Arial"/>
                <a:cs typeface="Arial"/>
                <a:sym typeface="Arial"/>
              </a:rPr>
              <a:t>Los beneficios del proyecto se obtienen en el plazo en que se planificaron.</a:t>
            </a:r>
            <a:endParaRPr sz="1500">
              <a:solidFill>
                <a:srgbClr val="33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749300" rtl="0" algn="l">
              <a:spcBef>
                <a:spcPts val="0"/>
              </a:spcBef>
              <a:spcAft>
                <a:spcPts val="0"/>
              </a:spcAft>
              <a:buClr>
                <a:srgbClr val="33343D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33343D"/>
                </a:solidFill>
                <a:latin typeface="Arial"/>
                <a:ea typeface="Arial"/>
                <a:cs typeface="Arial"/>
                <a:sym typeface="Arial"/>
              </a:rPr>
              <a:t>El equipo de proyecto tiene una clara comprensión de los requisitos.</a:t>
            </a:r>
            <a:endParaRPr sz="1500">
              <a:solidFill>
                <a:srgbClr val="33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749300" rtl="0" algn="l">
              <a:spcBef>
                <a:spcPts val="0"/>
              </a:spcBef>
              <a:spcAft>
                <a:spcPts val="0"/>
              </a:spcAft>
              <a:buClr>
                <a:srgbClr val="33343D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33343D"/>
                </a:solidFill>
                <a:latin typeface="Arial"/>
                <a:ea typeface="Arial"/>
                <a:cs typeface="Arial"/>
                <a:sym typeface="Arial"/>
              </a:rPr>
              <a:t>Los interesados aceptan y están satisfechos con los entregables del proyecto.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33343D"/>
                </a:solidFill>
                <a:latin typeface="Arial"/>
                <a:ea typeface="Arial"/>
                <a:cs typeface="Arial"/>
                <a:sym typeface="Arial"/>
              </a:rPr>
              <a:t>PMBOK7: Dominios de Desempeño del Proyecto </a:t>
            </a:r>
            <a:endParaRPr b="1" sz="1500">
              <a:solidFill>
                <a:srgbClr val="33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s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https://blog.quizpm.com/pmbok7-dominios-de-desempeno-del-proyecto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b="1" lang="es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https://projectical.com.co/uploads/3/4/1/0/34107542/4._dominio_ii_-_entrega_orientada_al_valor.pdf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Desglose del Trabajo (WBS/EDT)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 de Terminado (DoD)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 de la Calidad (COQ)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del valor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3846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proyectos que utilizan un enfoque de desarrollo que apoya la liberación de entregables a lo largo del ciclo de vida del proyecto pueden comenzar a entregar valor al negocio, al cliente o a otros interesados durante el proyecto.</a:t>
            </a: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150" y="1637075"/>
            <a:ext cx="4040712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Entregables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contexto, entregable se refiere al producto, servicio o resultado, provisional o final, de un proyecto</a:t>
            </a:r>
            <a:endParaRPr sz="17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600" y="1800200"/>
            <a:ext cx="3889393" cy="25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366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requisito es una condición o capacidad que debe estar presente en un producto, servicio o resultado para satisfacer una necesidad de negocio.</a:t>
            </a:r>
            <a:endParaRPr sz="17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925" y="1630852"/>
            <a:ext cx="3264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Recolección de requisitos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849375"/>
            <a:ext cx="4639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Recolectar en este caso significa sacar, producir o evocar.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Conciso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Verificable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Trazable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600" y="1800200"/>
            <a:ext cx="2489950" cy="26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Evolución de los requisitos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404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proyectos que no tienen requisitos claramente definidos por adelantado, pueden utilizarse prototipos, demostraciones entre otros.</a:t>
            </a:r>
            <a:endParaRPr sz="17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000" y="1400225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requisitos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3965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Existe la necesidad de gestionar los requisitos, independientemente de si se documentan por adelantado, evolucionan a lo largo del camino o son descubiertos</a:t>
            </a:r>
            <a:endParaRPr sz="17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50" y="1990725"/>
            <a:ext cx="3468800" cy="21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del alcance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3878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medida que se identifican los requisitos, se define el alcance que los cumplirá. El alcance es la suma de los productos, servicios y resultados a ser proporcionados como un proyecto</a:t>
            </a:r>
            <a:endParaRPr sz="17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00" y="1865600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