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rvo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  <p:embeddedFont>
      <p:font typeface="Roboto Condensed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rvo-regular.fntdata"/><Relationship Id="rId21" Type="http://schemas.openxmlformats.org/officeDocument/2006/relationships/slide" Target="slides/slide17.xml"/><Relationship Id="rId24" Type="http://schemas.openxmlformats.org/officeDocument/2006/relationships/font" Target="fonts/Arvo-italic.fntdata"/><Relationship Id="rId23" Type="http://schemas.openxmlformats.org/officeDocument/2006/relationships/font" Target="fonts/Arv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regular.fntdata"/><Relationship Id="rId25" Type="http://schemas.openxmlformats.org/officeDocument/2006/relationships/font" Target="fonts/Arvo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bold.fntdata"/><Relationship Id="rId30" Type="http://schemas.openxmlformats.org/officeDocument/2006/relationships/font" Target="fonts/RobotoCondensedLight-regular.fntdata"/><Relationship Id="rId11" Type="http://schemas.openxmlformats.org/officeDocument/2006/relationships/slide" Target="slides/slide7.xml"/><Relationship Id="rId33" Type="http://schemas.openxmlformats.org/officeDocument/2006/relationships/font" Target="fonts/RobotoCondensed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Condensed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87e3666e_4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87e3666e_4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9753a2d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9753a2d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9753a2d9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9753a2d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9753a2d99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9753a2d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9753a2d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9753a2d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9753a2d9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9753a2d9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Poder, Actitud, Expectativas, Grado de influencia.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9753a2d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9753a2d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8f3c5ee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8f3c5ee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887e3666e_4_4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887e3666e_4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9a12ef07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9a12ef07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87e3666e_4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87e3666e_4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f6364a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f6364a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br>
              <a:rPr lang="es"/>
            </a:br>
            <a:endParaRPr sz="1200">
              <a:solidFill>
                <a:schemeClr val="dk1"/>
              </a:solidFill>
              <a:highlight>
                <a:srgbClr val="00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9a12ef07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9a12ef07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9753a2d99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9753a2d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9753a2d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9753a2d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Los interesados pueden ser personas, grupos u organizaciones que pueden afectar, 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afectados o percibirse a sí mismos como afectados por una decisión, actividad o resultado de 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portafolio, programa o proyecto. Los interesados también influyen directa o indirectamente 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un proyecto, su desempeño o resultado, ya sea de manera positiva o negativa.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9753a2d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9753a2d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interesados pueden ser personas, grupos u organizaciones que pueden afectar, 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afectados o percibirse a sí mismos como afectados por una decisión, actividad o resultado de 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portafolio, programa o proyecto. Los interesados también influyen directa o indirectamente 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proyecto, su desempeño o resultado, ya sea de manera positiva o negativa.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9753a2d99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9753a2d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Google Shape;29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30" name="Google Shape;30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" name="Google Shape;40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Google Shape;45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Google Shape;46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Google Shape;48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9" name="Google Shape;49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3" name="Google Shape;5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4" name="Google Shape;5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" name="Google Shape;5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4" name="Google Shape;64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5" name="Google Shape;65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6" name="Google Shape;66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8" name="Google Shape;68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1" name="Google Shape;71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2" name="Google Shape;72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" name="Google Shape;73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4" name="Google Shape;74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4" name="Google Shape;84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5" name="Google Shape;85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6" name="Google Shape;86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8" name="Google Shape;88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9" name="Google Shape;89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1" name="Google Shape;91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2" name="Google Shape;92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" name="Google Shape;99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2" name="Google Shape;102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5" name="Google Shape;105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6" name="Google Shape;106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9" name="Google Shape;109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2" name="Google Shape;112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3" name="Google Shape;113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8" name="Google Shape;118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" name="Google Shape;120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4" name="Google Shape;124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7" name="Google Shape;127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8" name="Google Shape;128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1" name="Google Shape;131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2" name="Google Shape;132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4" name="Google Shape;134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5" name="Google Shape;135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7" name="Google Shape;137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0" name="Google Shape;140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" name="Google Shape;142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6" name="Google Shape;146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8" name="Google Shape;148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1" name="Google Shape;151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4" name="Google Shape;154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6" name="Google Shape;156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8" name="Google Shape;158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65" name="Google Shape;165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6" name="Google Shape;166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8" name="Google Shape;168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1" name="Google Shape;171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" name="Google Shape;17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4" name="Google Shape;17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" name="Google Shape;17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6" name="Google Shape;17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9" name="Google Shape;17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ifef.es/portalempleo/rsocial/grupos_interes_rse.ph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ctrTitle"/>
          </p:nvPr>
        </p:nvSpPr>
        <p:spPr>
          <a:xfrm>
            <a:off x="454750" y="1468925"/>
            <a:ext cx="6136200" cy="27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Interesados</a:t>
            </a:r>
            <a:r>
              <a:rPr lang="es" sz="2400"/>
              <a:t>: </a:t>
            </a:r>
            <a:r>
              <a:rPr b="0" lang="es" sz="2400"/>
              <a:t>Involucrar a los interesados</a:t>
            </a:r>
            <a:endParaRPr b="0"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" sz="2400"/>
              <a:t>y entender sus intereses y necesidades.</a:t>
            </a:r>
            <a:endParaRPr b="0"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300"/>
          </a:p>
        </p:txBody>
      </p:sp>
      <p:sp>
        <p:nvSpPr>
          <p:cNvPr id="186" name="Google Shape;186;p11"/>
          <p:cNvSpPr txBox="1"/>
          <p:nvPr/>
        </p:nvSpPr>
        <p:spPr>
          <a:xfrm>
            <a:off x="3898675" y="4263450"/>
            <a:ext cx="5348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latin typeface="Roboto Condensed"/>
                <a:ea typeface="Roboto Condensed"/>
                <a:cs typeface="Roboto Condensed"/>
                <a:sym typeface="Roboto Condensed"/>
              </a:rPr>
              <a:t>Johnatan Andrés Gómez Monsalve</a:t>
            </a:r>
            <a:endParaRPr i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 b="31458" l="0" r="0" t="23185"/>
          <a:stretch/>
        </p:blipFill>
        <p:spPr>
          <a:xfrm>
            <a:off x="302225" y="51725"/>
            <a:ext cx="2222501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3898675" y="4578150"/>
            <a:ext cx="5348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latin typeface="Roboto Condensed"/>
                <a:ea typeface="Roboto Condensed"/>
                <a:cs typeface="Roboto Condensed"/>
                <a:sym typeface="Roboto Condensed"/>
              </a:rPr>
              <a:t>Estudiantes de Ingeniería de sistemas, </a:t>
            </a:r>
            <a:endParaRPr i="1" sz="1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latin typeface="Roboto Condensed"/>
                <a:ea typeface="Roboto Condensed"/>
                <a:cs typeface="Roboto Condensed"/>
                <a:sym typeface="Roboto Condensed"/>
              </a:rPr>
              <a:t>Universidad de Antioquia</a:t>
            </a:r>
            <a:endParaRPr i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3125" y="2440325"/>
            <a:ext cx="1272500" cy="157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/>
          <p:nvPr/>
        </p:nvSpPr>
        <p:spPr>
          <a:xfrm>
            <a:off x="302225" y="4263450"/>
            <a:ext cx="3146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 sz="1200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1" name="Google Shape;19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afectan los interesados?</a:t>
            </a:r>
            <a:endParaRPr/>
          </a:p>
        </p:txBody>
      </p:sp>
      <p:sp>
        <p:nvSpPr>
          <p:cNvPr id="252" name="Google Shape;252;p20"/>
          <p:cNvSpPr txBox="1"/>
          <p:nvPr>
            <p:ph idx="1" type="body"/>
          </p:nvPr>
        </p:nvSpPr>
        <p:spPr>
          <a:xfrm>
            <a:off x="814275" y="1766975"/>
            <a:ext cx="37302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▰"/>
            </a:pPr>
            <a:r>
              <a:rPr lang="es" sz="2800">
                <a:solidFill>
                  <a:schemeClr val="dk1"/>
                </a:solidFill>
              </a:rPr>
              <a:t>Alcance/requisitos.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▰"/>
            </a:pPr>
            <a:r>
              <a:rPr lang="es" sz="2800">
                <a:solidFill>
                  <a:schemeClr val="dk1"/>
                </a:solidFill>
              </a:rPr>
              <a:t>Cronograma.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▰"/>
            </a:pPr>
            <a:r>
              <a:rPr lang="es" sz="2800">
                <a:solidFill>
                  <a:schemeClr val="dk1"/>
                </a:solidFill>
              </a:rPr>
              <a:t>Costo.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▰"/>
            </a:pPr>
            <a:r>
              <a:rPr lang="es" sz="2800">
                <a:solidFill>
                  <a:schemeClr val="dk1"/>
                </a:solidFill>
              </a:rPr>
              <a:t>Equipo del proyecto.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4" name="Google Shape;254;p20"/>
          <p:cNvSpPr txBox="1"/>
          <p:nvPr>
            <p:ph idx="2" type="body"/>
          </p:nvPr>
        </p:nvSpPr>
        <p:spPr>
          <a:xfrm>
            <a:off x="4544600" y="1766975"/>
            <a:ext cx="32298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▰"/>
            </a:pPr>
            <a:r>
              <a:rPr lang="es" sz="2800">
                <a:solidFill>
                  <a:schemeClr val="dk1"/>
                </a:solidFill>
              </a:rPr>
              <a:t>Planes.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▰"/>
            </a:pPr>
            <a:r>
              <a:rPr lang="es" sz="2800">
                <a:solidFill>
                  <a:schemeClr val="dk1"/>
                </a:solidFill>
              </a:rPr>
              <a:t>Resultados.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▰"/>
            </a:pPr>
            <a:r>
              <a:rPr lang="es" sz="2800">
                <a:solidFill>
                  <a:schemeClr val="dk1"/>
                </a:solidFill>
              </a:rPr>
              <a:t>Cultura.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▰"/>
            </a:pPr>
            <a:r>
              <a:rPr lang="es" sz="2800">
                <a:solidFill>
                  <a:schemeClr val="dk1"/>
                </a:solidFill>
              </a:rPr>
              <a:t>Riesgo.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vida de un poryecto</a:t>
            </a:r>
            <a:endParaRPr/>
          </a:p>
        </p:txBody>
      </p:sp>
      <p:sp>
        <p:nvSpPr>
          <p:cNvPr id="260" name="Google Shape;260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1" name="Google Shape;2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950" y="523296"/>
            <a:ext cx="5728100" cy="365863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 txBox="1"/>
          <p:nvPr/>
        </p:nvSpPr>
        <p:spPr>
          <a:xfrm>
            <a:off x="1243725" y="4005175"/>
            <a:ext cx="69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Condensed"/>
                <a:ea typeface="Roboto Condensed"/>
                <a:cs typeface="Roboto Condensed"/>
                <a:sym typeface="Roboto Condensed"/>
              </a:rPr>
              <a:t>Imagen recuperada de https://co.pinterest.com/pin/613756255437735900/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ctrTitle"/>
          </p:nvPr>
        </p:nvSpPr>
        <p:spPr>
          <a:xfrm>
            <a:off x="463525" y="3476700"/>
            <a:ext cx="455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involucrarse eficazmente con los interesados?</a:t>
            </a:r>
            <a:endParaRPr/>
          </a:p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/>
        </p:nvSpPr>
        <p:spPr>
          <a:xfrm>
            <a:off x="1190550" y="1281000"/>
            <a:ext cx="67629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El involucramiento de los interesados depende en gran medida de las habilidades</a:t>
            </a: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interpersonales, que incluyen tomar iniciativa, integridad, honestidad, colaboración, respeto,</a:t>
            </a: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empatía y confianza. </a:t>
            </a: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Estas habilidades y actitudes pueden ayudar a todos a adaptarse al trabajo y a los demás, aumentando la probabilidad de éxito</a:t>
            </a:r>
            <a:r>
              <a:rPr lang="es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5" name="Google Shape;275;p2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nvolucrarse eficazmente</a:t>
            </a:r>
            <a:endParaRPr/>
          </a:p>
        </p:txBody>
      </p:sp>
      <p:sp>
        <p:nvSpPr>
          <p:cNvPr id="276" name="Google Shape;276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150" y="435400"/>
            <a:ext cx="5553845" cy="40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 txBox="1"/>
          <p:nvPr/>
        </p:nvSpPr>
        <p:spPr>
          <a:xfrm>
            <a:off x="0" y="158525"/>
            <a:ext cx="223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Ciclo de involucramiento</a:t>
            </a:r>
            <a:endParaRPr b="1" sz="15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/>
        </p:nvSpPr>
        <p:spPr>
          <a:xfrm>
            <a:off x="1190550" y="1281000"/>
            <a:ext cx="676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89" name="Google Shape;289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0" name="Google Shape;2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578" y="-1"/>
            <a:ext cx="2348850" cy="52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5"/>
          <p:cNvSpPr txBox="1"/>
          <p:nvPr/>
        </p:nvSpPr>
        <p:spPr>
          <a:xfrm>
            <a:off x="5953775" y="334675"/>
            <a:ext cx="288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Identificar, analizar y comprometerse desde el inicio hasta el final del proyecto ayuda a facilitar el éxito.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301525" y="1103800"/>
            <a:ext cx="28887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Involucrar a otros interesados para comprender y considerar, sus necesidades y opiniones.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140900" y="158525"/>
            <a:ext cx="170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Involucrarse</a:t>
            </a:r>
            <a:endParaRPr b="1"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5953775" y="1696350"/>
            <a:ext cx="288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Determinar cómo, cuándo, con qué frecuencia y bajo qué circunstancias los interesados quieren y deberían estar involucrados.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301525" y="2412100"/>
            <a:ext cx="288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Alienta la colaboración a través de reuniones interactivas, reuniones cara a cara, diálogo informal y el intercambio de conocimiento.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5953775" y="3207600"/>
            <a:ext cx="288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Contar con habilidades </a:t>
            </a:r>
            <a:r>
              <a:rPr lang="es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</a:t>
            </a:r>
            <a:r>
              <a:rPr lang="es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nterpersonales que permitan </a:t>
            </a:r>
            <a:r>
              <a:rPr lang="es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</a:t>
            </a:r>
            <a:r>
              <a:rPr lang="es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daptarse al trabajo, aumentando la probabilidad de éxito.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301525" y="3716225"/>
            <a:ext cx="2888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involucrar a otros interesados ayuda al equipo del proyecto a encontrar soluciones que pueden ser más aceptables para una gama más amplia de interesados.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 bibliográficas </a:t>
            </a:r>
            <a:endParaRPr/>
          </a:p>
        </p:txBody>
      </p:sp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202375" y="1386825"/>
            <a:ext cx="6942300" cy="28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i="1" lang="es" sz="1500">
                <a:solidFill>
                  <a:schemeClr val="dk1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Guía de los fundamentos para la dirección de proyectos (Guía del PMBOK)</a:t>
            </a:r>
            <a:r>
              <a:rPr lang="es" sz="1500">
                <a:solidFill>
                  <a:schemeClr val="dk1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. Project Management Institute, 2013.</a:t>
            </a:r>
            <a:endParaRPr sz="1500">
              <a:solidFill>
                <a:schemeClr val="dk1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es" sz="1400">
                <a:solidFill>
                  <a:schemeClr val="dk1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Presentaciones clase GESTIÓN DE PROYECTOS DE SISTEMAS DE INFORMACIÓN 18210, Diego Iván Oliveros Acosta 2021.</a:t>
            </a:r>
            <a:endParaRPr sz="1400">
              <a:solidFill>
                <a:schemeClr val="dk1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[3] </a:t>
            </a:r>
            <a:r>
              <a:rPr lang="es" sz="1400" u="sng">
                <a:solidFill>
                  <a:schemeClr val="dk1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https://www.ifef.es/portalempleo/rsocial/grupos_interes_rse.php</a:t>
            </a:r>
            <a:endParaRPr sz="1400">
              <a:solidFill>
                <a:schemeClr val="dk1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https://co.pinterest.com/pin/613756255437735900/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0" name="Google Shape;310;p27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9800"/>
                </a:solidFill>
              </a:rPr>
              <a:t>¡GRACIAS</a:t>
            </a:r>
            <a:r>
              <a:rPr lang="es" sz="6000">
                <a:solidFill>
                  <a:srgbClr val="FF9800"/>
                </a:solidFill>
              </a:rPr>
              <a:t>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311" name="Google Shape;311;p27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¿Alguna pregunta?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</p:txBody>
      </p:sp>
      <p:grpSp>
        <p:nvGrpSpPr>
          <p:cNvPr id="312" name="Google Shape;312;p2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13" name="Google Shape;313;p2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>
                <a:solidFill>
                  <a:schemeClr val="dk1"/>
                </a:solidFill>
              </a:rPr>
              <a:t>Definiciones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>
                <a:solidFill>
                  <a:schemeClr val="dk1"/>
                </a:solidFill>
              </a:rPr>
              <a:t>¿Quiénes son los interesados?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>
                <a:solidFill>
                  <a:schemeClr val="dk1"/>
                </a:solidFill>
              </a:rPr>
              <a:t>¿Qué afectan los interesados?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>
                <a:solidFill>
                  <a:schemeClr val="dk1"/>
                </a:solidFill>
              </a:rPr>
              <a:t>¿Cómo involucrarse eficazmente con los interesados?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1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Agenda: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Definiciones:</a:t>
            </a:r>
            <a:endParaRPr/>
          </a:p>
        </p:txBody>
      </p:sp>
      <p:sp>
        <p:nvSpPr>
          <p:cNvPr id="204" name="Google Shape;204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5" name="Google Shape;205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829775" y="1202000"/>
            <a:ext cx="60516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400">
                <a:latin typeface="Roboto Condensed"/>
                <a:ea typeface="Roboto Condensed"/>
                <a:cs typeface="Roboto Condensed"/>
                <a:sym typeface="Roboto Condensed"/>
              </a:rPr>
              <a:t>Interesado</a:t>
            </a:r>
            <a:r>
              <a:rPr lang="es" sz="3400"/>
              <a:t>:</a:t>
            </a:r>
            <a:r>
              <a:rPr lang="es" sz="2500"/>
              <a:t> Individuo, grupo u organización que puede afectar, verse afectado o percibirse</a:t>
            </a:r>
            <a:endParaRPr sz="2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/>
              <a:t>a sí mismo como afectado por una decisión, actividad o resultado de un proyecto, programa</a:t>
            </a:r>
            <a:endParaRPr sz="2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/>
              <a:t>o portafolio. [1]</a:t>
            </a:r>
            <a:endParaRPr sz="2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211" name="Google Shape;211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636675" y="1219550"/>
            <a:ext cx="6771300" cy="28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Roboto Condensed"/>
                <a:ea typeface="Roboto Condensed"/>
                <a:cs typeface="Roboto Condensed"/>
                <a:sym typeface="Roboto Condensed"/>
              </a:rPr>
              <a:t>Análisis de Interesados</a:t>
            </a:r>
            <a:r>
              <a:rPr lang="es"/>
              <a:t>: </a:t>
            </a:r>
            <a:r>
              <a:rPr lang="es" sz="2700"/>
              <a:t>Método que consiste en recopilar y analizar de manera sistemática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700"/>
              <a:t>información cuantitativa y cualitativa, a fin de determinar los intereses de quiénes deberían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700"/>
              <a:t>tenerse en cuenta a lo largo del proyecto.[1]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ctrTitle"/>
          </p:nvPr>
        </p:nvSpPr>
        <p:spPr>
          <a:xfrm>
            <a:off x="463525" y="304729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¿Quiénes son los interesados?</a:t>
            </a:r>
            <a:endParaRPr/>
          </a:p>
        </p:txBody>
      </p:sp>
      <p:sp>
        <p:nvSpPr>
          <p:cNvPr id="223" name="Google Shape;223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¿Quienes son los interesados?</a:t>
            </a:r>
            <a:r>
              <a:rPr lang="es"/>
              <a:t> </a:t>
            </a:r>
            <a:endParaRPr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1" name="Google Shape;2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500" y="1158775"/>
            <a:ext cx="5361000" cy="35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/>
          <p:nvPr/>
        </p:nvSpPr>
        <p:spPr>
          <a:xfrm>
            <a:off x="951200" y="4594200"/>
            <a:ext cx="64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Imagen tomada de https://www.ifef.es/portalempleo/rsocial/grupos_interes_rse.php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¿Quienes son los interesados?</a:t>
            </a:r>
            <a:r>
              <a:rPr lang="es"/>
              <a:t> </a:t>
            </a:r>
            <a:endParaRPr/>
          </a:p>
        </p:txBody>
      </p:sp>
      <p:sp>
        <p:nvSpPr>
          <p:cNvPr id="238" name="Google Shape;238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9" name="Google Shape;2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13" y="1293950"/>
            <a:ext cx="8336381" cy="320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ctrTitle"/>
          </p:nvPr>
        </p:nvSpPr>
        <p:spPr>
          <a:xfrm>
            <a:off x="463525" y="304729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afectan los interesados?</a:t>
            </a:r>
            <a:endParaRPr/>
          </a:p>
        </p:txBody>
      </p:sp>
      <p:sp>
        <p:nvSpPr>
          <p:cNvPr id="245" name="Google Shape;245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