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jalla One"/>
      <p:regular r:id="rId15"/>
    </p:embeddedFont>
    <p:embeddedFont>
      <p:font typeface="Barlow Semi Condensed Medium"/>
      <p:regular r:id="rId16"/>
      <p:bold r:id="rId17"/>
      <p:italic r:id="rId18"/>
      <p:boldItalic r:id="rId19"/>
    </p:embeddedFont>
    <p:embeddedFont>
      <p:font typeface="Barlow Semi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regular.fntdata"/><Relationship Id="rId22" Type="http://schemas.openxmlformats.org/officeDocument/2006/relationships/font" Target="fonts/BarlowSemiCondensed-italic.fntdata"/><Relationship Id="rId21" Type="http://schemas.openxmlformats.org/officeDocument/2006/relationships/font" Target="fonts/BarlowSemiCondensed-bold.fntdata"/><Relationship Id="rId23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jallaOne-regular.fntdata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bold.fntdata"/><Relationship Id="rId16" Type="http://schemas.openxmlformats.org/officeDocument/2006/relationships/font" Target="fonts/BarlowSemiCondensedMedium-regular.fntdata"/><Relationship Id="rId19" Type="http://schemas.openxmlformats.org/officeDocument/2006/relationships/font" Target="fonts/BarlowSemiCondensedMedium-boldItalic.fntdata"/><Relationship Id="rId18" Type="http://schemas.openxmlformats.org/officeDocument/2006/relationships/font" Target="fonts/BarlowSemi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1198d7c9ef8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1198d7c9ef8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198d7c9e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1198d7c9e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198d7c9e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198d7c9e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1198d7c9e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1198d7c9e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198d7c9ef8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198d7c9ef8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198d7c9e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198d7c9e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159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8594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Valor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0" y="3721600"/>
            <a:ext cx="38751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r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Enfocarse</a:t>
            </a:r>
            <a:endParaRPr sz="2300"/>
          </a:p>
          <a:p>
            <a:pPr indent="-374650" lvl="0" marL="457200" rtl="0" algn="r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Centrarse en el valor</a:t>
            </a:r>
            <a:endParaRPr sz="2300"/>
          </a:p>
          <a:p>
            <a:pPr indent="-374650" lvl="0" marL="457200" rtl="0" algn="r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Sistema de entrega de valor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42"/>
          <p:cNvSpPr txBox="1"/>
          <p:nvPr>
            <p:ph type="title"/>
          </p:nvPr>
        </p:nvSpPr>
        <p:spPr>
          <a:xfrm>
            <a:off x="2105425" y="1527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2468" name="Google Shape;2468;p42"/>
          <p:cNvSpPr txBox="1"/>
          <p:nvPr>
            <p:ph idx="4294967295" type="subTitle"/>
          </p:nvPr>
        </p:nvSpPr>
        <p:spPr>
          <a:xfrm>
            <a:off x="2673650" y="43094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69" name="Google Shape;2469;p42"/>
          <p:cNvGrpSpPr/>
          <p:nvPr/>
        </p:nvGrpSpPr>
        <p:grpSpPr>
          <a:xfrm>
            <a:off x="3733763" y="3297825"/>
            <a:ext cx="1681025" cy="338359"/>
            <a:chOff x="3733763" y="3183525"/>
            <a:chExt cx="1681025" cy="338359"/>
          </a:xfrm>
        </p:grpSpPr>
        <p:sp>
          <p:nvSpPr>
            <p:cNvPr id="2470" name="Google Shape;2470;p42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1" name="Google Shape;2471;p42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2472" name="Google Shape;2472;p42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42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42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42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6" name="Google Shape;2476;p42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2477" name="Google Shape;2477;p42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2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2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2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1" name="Google Shape;2481;p42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971800" y="25359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El Valor</a:t>
            </a:r>
            <a:endParaRPr sz="7000"/>
          </a:p>
        </p:txBody>
      </p:sp>
      <p:sp>
        <p:nvSpPr>
          <p:cNvPr id="1887" name="Google Shape;1887;p3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8" name="Google Shape;1888;p34"/>
          <p:cNvSpPr txBox="1"/>
          <p:nvPr>
            <p:ph idx="1" type="subTitle"/>
          </p:nvPr>
        </p:nvSpPr>
        <p:spPr>
          <a:xfrm>
            <a:off x="2973225" y="3380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Cualidad, importancia o utilidad de algo.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5"/>
          <p:cNvSpPr txBox="1"/>
          <p:nvPr>
            <p:ph idx="1" type="subTitle"/>
          </p:nvPr>
        </p:nvSpPr>
        <p:spPr>
          <a:xfrm>
            <a:off x="2167203" y="435071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 valor </a:t>
            </a:r>
            <a:r>
              <a:rPr lang="en" sz="1600">
                <a:solidFill>
                  <a:schemeClr val="accent1"/>
                </a:solidFill>
              </a:rPr>
              <a:t>es subjetivo</a:t>
            </a:r>
            <a:r>
              <a:rPr lang="en" sz="1600"/>
              <a:t>, en el sentido de que el mismo concepto puede tener diversas interpretaciones.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 los </a:t>
            </a:r>
            <a:r>
              <a:rPr b="1" lang="en" sz="1600">
                <a:solidFill>
                  <a:schemeClr val="accent1"/>
                </a:solidFill>
              </a:rPr>
              <a:t>Clientes:</a:t>
            </a:r>
            <a:r>
              <a:rPr lang="en" sz="1600"/>
              <a:t> La capacidad de usar características o funciones específicas de un producto.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 las </a:t>
            </a:r>
            <a:r>
              <a:rPr b="1" lang="en" sz="1600">
                <a:solidFill>
                  <a:schemeClr val="accent1"/>
                </a:solidFill>
              </a:rPr>
              <a:t>Organizaciones: </a:t>
            </a:r>
            <a:r>
              <a:rPr lang="en" sz="1600">
                <a:solidFill>
                  <a:schemeClr val="dk1"/>
                </a:solidFill>
              </a:rPr>
              <a:t>Pueden centrarse en el valor de negocio según lo determinado utilizando métricas financieras, tales como los beneficios menos el costo de lograr esos beneficios.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Para la </a:t>
            </a:r>
            <a:r>
              <a:rPr b="1" lang="en" sz="1600">
                <a:solidFill>
                  <a:schemeClr val="accent1"/>
                </a:solidFill>
              </a:rPr>
              <a:t>Sociedad: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Puede incluir la contribución a grupos de personas, comunidades o al medio ambiente. (valor </a:t>
            </a:r>
            <a:r>
              <a:rPr lang="en" sz="1600">
                <a:solidFill>
                  <a:schemeClr val="accent1"/>
                </a:solidFill>
              </a:rPr>
              <a:t>social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 txBox="1"/>
          <p:nvPr>
            <p:ph idx="1" type="subTitle"/>
          </p:nvPr>
        </p:nvSpPr>
        <p:spPr>
          <a:xfrm>
            <a:off x="232203" y="1286671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1212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Los diferentes valores generados para cada grupo de interesados deben considerarse y equilibrarse con la totalidad, al tiempo que se da prioridad a la perspectiva del cliente.</a:t>
            </a:r>
            <a:endParaRPr i="1" sz="1600">
              <a:solidFill>
                <a:srgbClr val="21212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899" name="Google Shape;1899;p36"/>
          <p:cNvGrpSpPr/>
          <p:nvPr/>
        </p:nvGrpSpPr>
        <p:grpSpPr>
          <a:xfrm>
            <a:off x="5194192" y="1374536"/>
            <a:ext cx="3843274" cy="3508786"/>
            <a:chOff x="1338075" y="463925"/>
            <a:chExt cx="5022575" cy="4585450"/>
          </a:xfrm>
        </p:grpSpPr>
        <p:sp>
          <p:nvSpPr>
            <p:cNvPr id="1900" name="Google Shape;1900;p36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36"/>
          <p:cNvSpPr/>
          <p:nvPr/>
        </p:nvSpPr>
        <p:spPr>
          <a:xfrm>
            <a:off x="1830550" y="2814541"/>
            <a:ext cx="1612902" cy="1485939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5" name="Google Shape;2165;p36"/>
          <p:cNvSpPr txBox="1"/>
          <p:nvPr>
            <p:ph idx="4294967295" type="title"/>
          </p:nvPr>
        </p:nvSpPr>
        <p:spPr>
          <a:xfrm>
            <a:off x="1823550" y="186103"/>
            <a:ext cx="549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El Equilibrio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37"/>
          <p:cNvSpPr txBox="1"/>
          <p:nvPr>
            <p:ph type="title"/>
          </p:nvPr>
        </p:nvSpPr>
        <p:spPr>
          <a:xfrm>
            <a:off x="1989400" y="2282813"/>
            <a:ext cx="5008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Enfocarse/Centrarse</a:t>
            </a:r>
            <a:endParaRPr sz="4000"/>
          </a:p>
        </p:txBody>
      </p:sp>
      <p:sp>
        <p:nvSpPr>
          <p:cNvPr id="2171" name="Google Shape;2171;p3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2" name="Google Shape;2172;p37"/>
          <p:cNvSpPr txBox="1"/>
          <p:nvPr>
            <p:ph idx="1" type="subTitle"/>
          </p:nvPr>
        </p:nvSpPr>
        <p:spPr>
          <a:xfrm>
            <a:off x="2893450" y="322158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VALOR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7" name="Google Shape;2177;p38"/>
          <p:cNvGrpSpPr/>
          <p:nvPr/>
        </p:nvGrpSpPr>
        <p:grpSpPr>
          <a:xfrm>
            <a:off x="381039" y="1065095"/>
            <a:ext cx="3528055" cy="3773497"/>
            <a:chOff x="1744400" y="429725"/>
            <a:chExt cx="4623925" cy="4948200"/>
          </a:xfrm>
        </p:grpSpPr>
        <p:sp>
          <p:nvSpPr>
            <p:cNvPr id="2178" name="Google Shape;2178;p38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38"/>
          <p:cNvSpPr txBox="1"/>
          <p:nvPr>
            <p:ph idx="1" type="subTitle"/>
          </p:nvPr>
        </p:nvSpPr>
        <p:spPr>
          <a:xfrm>
            <a:off x="3308725" y="-51125"/>
            <a:ext cx="55830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“Evaluar y ajustar continuamente la alineación del proyecto con los objetivos de negocio y con los beneficios y el valor previstos.”</a:t>
            </a:r>
            <a:endParaRPr i="1" sz="1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00" name="Google Shape;2400;p38"/>
          <p:cNvSpPr txBox="1"/>
          <p:nvPr>
            <p:ph idx="4294967295" type="subTitle"/>
          </p:nvPr>
        </p:nvSpPr>
        <p:spPr>
          <a:xfrm>
            <a:off x="3985300" y="1463800"/>
            <a:ext cx="49827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/>
              <a:t>El valor es el indicador definitivo del éxito del proyecto.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/>
              <a:t>El valor se puede obtener a lo largo del proyecto, al final del mismo o después de que el proyecto se haya completado.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/>
              <a:t>El valor y los beneficios que contribuyen al valor pueden definirse en términos cuantitativos y/o cualitativos.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/>
              <a:t>Un enfoque en los resultados permite que los equipos de proyecto apoyen los beneficios previstos que conduzcan a la creación de valor.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❏"/>
            </a:pPr>
            <a:r>
              <a:rPr lang="en" sz="1500"/>
              <a:t>Los equipos de proyecto evalúan el progreso y se adaptan para maximizar el valor esperado.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5" name="Google Shape;2405;p39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406" name="Google Shape;2406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7" name="Google Shape;2407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8" name="Google Shape;2408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09" name="Google Shape;2409;p39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410" name="Google Shape;2410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11" name="Google Shape;2411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12" name="Google Shape;2412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3" name="Google Shape;2413;p39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414" name="Google Shape;2414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15" name="Google Shape;2415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16" name="Google Shape;2416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17" name="Google Shape;2417;p39"/>
          <p:cNvSpPr txBox="1"/>
          <p:nvPr>
            <p:ph type="title"/>
          </p:nvPr>
        </p:nvSpPr>
        <p:spPr>
          <a:xfrm>
            <a:off x="1787672" y="31930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caso de negocio</a:t>
            </a:r>
            <a:endParaRPr/>
          </a:p>
        </p:txBody>
      </p:sp>
      <p:sp>
        <p:nvSpPr>
          <p:cNvPr id="2418" name="Google Shape;2418;p39"/>
          <p:cNvSpPr txBox="1"/>
          <p:nvPr>
            <p:ph idx="1" type="subTitle"/>
          </p:nvPr>
        </p:nvSpPr>
        <p:spPr>
          <a:xfrm>
            <a:off x="3694176" y="18806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 del proyecto</a:t>
            </a:r>
            <a:endParaRPr/>
          </a:p>
        </p:txBody>
      </p:sp>
      <p:sp>
        <p:nvSpPr>
          <p:cNvPr id="2419" name="Google Shape;2419;p39"/>
          <p:cNvSpPr txBox="1"/>
          <p:nvPr>
            <p:ph idx="2" type="subTitle"/>
          </p:nvPr>
        </p:nvSpPr>
        <p:spPr>
          <a:xfrm>
            <a:off x="1024128" y="18806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Necesidad del negocio</a:t>
            </a:r>
            <a:endParaRPr/>
          </a:p>
        </p:txBody>
      </p:sp>
      <p:sp>
        <p:nvSpPr>
          <p:cNvPr id="2420" name="Google Shape;2420;p39"/>
          <p:cNvSpPr txBox="1"/>
          <p:nvPr>
            <p:ph idx="3" type="subTitle"/>
          </p:nvPr>
        </p:nvSpPr>
        <p:spPr>
          <a:xfrm>
            <a:off x="6355080" y="18806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 de negocio</a:t>
            </a:r>
            <a:endParaRPr/>
          </a:p>
        </p:txBody>
      </p:sp>
      <p:sp>
        <p:nvSpPr>
          <p:cNvPr id="2421" name="Google Shape;2421;p39"/>
          <p:cNvSpPr txBox="1"/>
          <p:nvPr>
            <p:ph idx="4" type="subTitle"/>
          </p:nvPr>
        </p:nvSpPr>
        <p:spPr>
          <a:xfrm>
            <a:off x="3694176" y="25968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¿Vale la pena la inversión?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Costo/Beneficio</a:t>
            </a:r>
            <a:endParaRPr/>
          </a:p>
        </p:txBody>
      </p:sp>
      <p:sp>
        <p:nvSpPr>
          <p:cNvPr id="2422" name="Google Shape;2422;p39"/>
          <p:cNvSpPr txBox="1"/>
          <p:nvPr>
            <p:ph idx="5" type="subTitle"/>
          </p:nvPr>
        </p:nvSpPr>
        <p:spPr>
          <a:xfrm>
            <a:off x="1024128" y="25968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se emprende el proyecto?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23" name="Google Shape;2423;p39"/>
          <p:cNvSpPr txBox="1"/>
          <p:nvPr>
            <p:ph idx="6" type="subTitle"/>
          </p:nvPr>
        </p:nvSpPr>
        <p:spPr>
          <a:xfrm>
            <a:off x="6355080" y="25968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Razón del proyecto; de la estrategia </a:t>
            </a:r>
            <a:r>
              <a:rPr b="1" lang="en"/>
              <a:t>depende</a:t>
            </a:r>
            <a:r>
              <a:rPr lang="en"/>
              <a:t> la obtención del valor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24" name="Google Shape;2424;p39"/>
          <p:cNvGrpSpPr/>
          <p:nvPr/>
        </p:nvGrpSpPr>
        <p:grpSpPr>
          <a:xfrm>
            <a:off x="1695000" y="1504114"/>
            <a:ext cx="421912" cy="420394"/>
            <a:chOff x="-63666550" y="2278975"/>
            <a:chExt cx="319800" cy="318625"/>
          </a:xfrm>
        </p:grpSpPr>
        <p:sp>
          <p:nvSpPr>
            <p:cNvPr id="2425" name="Google Shape;2425;p39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9"/>
            <p:cNvSpPr/>
            <p:nvPr/>
          </p:nvSpPr>
          <p:spPr>
            <a:xfrm>
              <a:off x="-63666550" y="2278975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7" name="Google Shape;2427;p39"/>
          <p:cNvGrpSpPr/>
          <p:nvPr/>
        </p:nvGrpSpPr>
        <p:grpSpPr>
          <a:xfrm>
            <a:off x="4361043" y="1503501"/>
            <a:ext cx="421917" cy="421620"/>
            <a:chOff x="6479471" y="2079003"/>
            <a:chExt cx="348923" cy="348706"/>
          </a:xfrm>
        </p:grpSpPr>
        <p:sp>
          <p:nvSpPr>
            <p:cNvPr id="2428" name="Google Shape;2428;p39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9" name="Google Shape;2429;p39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2430" name="Google Shape;2430;p39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9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9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9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9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9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9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7" name="Google Shape;2437;p39"/>
          <p:cNvSpPr/>
          <p:nvPr/>
        </p:nvSpPr>
        <p:spPr>
          <a:xfrm>
            <a:off x="7027112" y="1539914"/>
            <a:ext cx="421915" cy="416902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0"/>
          <p:cNvSpPr txBox="1"/>
          <p:nvPr>
            <p:ph type="title"/>
          </p:nvPr>
        </p:nvSpPr>
        <p:spPr>
          <a:xfrm>
            <a:off x="2065600" y="2663813"/>
            <a:ext cx="5008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Sistema de Entrega de Valor</a:t>
            </a:r>
            <a:endParaRPr sz="3800"/>
          </a:p>
        </p:txBody>
      </p:sp>
      <p:sp>
        <p:nvSpPr>
          <p:cNvPr id="2443" name="Google Shape;2443;p40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8" name="Google Shape;2448;p41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449" name="Google Shape;2449;p41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1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1" name="Google Shape;2451;p41"/>
          <p:cNvGrpSpPr/>
          <p:nvPr/>
        </p:nvGrpSpPr>
        <p:grpSpPr>
          <a:xfrm>
            <a:off x="4198731" y="993736"/>
            <a:ext cx="746522" cy="745492"/>
            <a:chOff x="1190625" y="238125"/>
            <a:chExt cx="5238750" cy="5231525"/>
          </a:xfrm>
        </p:grpSpPr>
        <p:sp>
          <p:nvSpPr>
            <p:cNvPr id="2452" name="Google Shape;2452;p41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53" name="Google Shape;2453;p41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54" name="Google Shape;2454;p41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55" name="Google Shape;2455;p41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56" name="Google Shape;2456;p41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57" name="Google Shape;2457;p41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58" name="Google Shape;2458;p41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59" name="Google Shape;2459;p41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60" name="Google Shape;2460;p41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61" name="Google Shape;2461;p41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62" name="Google Shape;2462;p41"/>
          <p:cNvSpPr txBox="1"/>
          <p:nvPr>
            <p:ph idx="1" type="subTitle"/>
          </p:nvPr>
        </p:nvSpPr>
        <p:spPr>
          <a:xfrm>
            <a:off x="1629950" y="2673100"/>
            <a:ext cx="5904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Conjunto de </a:t>
            </a:r>
            <a:r>
              <a:rPr b="1" lang="en" sz="1600"/>
              <a:t>actividades estratégicas</a:t>
            </a:r>
            <a:r>
              <a:rPr lang="en" sz="1600"/>
              <a:t> de negocio dirigidas a la </a:t>
            </a:r>
            <a:r>
              <a:rPr lang="en" sz="1600">
                <a:solidFill>
                  <a:schemeClr val="accent1"/>
                </a:solidFill>
              </a:rPr>
              <a:t>construcción</a:t>
            </a:r>
            <a:r>
              <a:rPr lang="en" sz="1600"/>
              <a:t>, </a:t>
            </a:r>
            <a:r>
              <a:rPr lang="en" sz="1600">
                <a:solidFill>
                  <a:schemeClr val="accent1"/>
                </a:solidFill>
              </a:rPr>
              <a:t>sostenimiento</a:t>
            </a:r>
            <a:r>
              <a:rPr lang="en" sz="1600"/>
              <a:t> y/o </a:t>
            </a:r>
            <a:r>
              <a:rPr lang="en" sz="1600">
                <a:solidFill>
                  <a:schemeClr val="accent1"/>
                </a:solidFill>
              </a:rPr>
              <a:t>avance</a:t>
            </a:r>
            <a:r>
              <a:rPr lang="en" sz="1600"/>
              <a:t> de una organización. Los portafolios, programas, proyectos, productos y operaciones pueden formar parte del sistema de entrega de valor de una organización.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