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tamaran"/>
      <p:regular r:id="rId30"/>
      <p:bold r:id="rId31"/>
    </p:embeddedFont>
    <p:embeddedFont>
      <p:font typeface="Montserrat Black"/>
      <p:bold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Open Sans ExtraBold"/>
      <p:bold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5A87A4-8C73-4644-B9E0-180771BB1F47}">
  <a:tblStyle styleId="{055A87A4-8C73-4644-B9E0-180771BB1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ExtraBold-bold.fntdata"/><Relationship Id="rId41" Type="http://schemas.openxmlformats.org/officeDocument/2006/relationships/font" Target="fonts/FiraSansExtraCondensed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OpenSansExtraBold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bold.fntdata"/><Relationship Id="rId30" Type="http://schemas.openxmlformats.org/officeDocument/2006/relationships/font" Target="fonts/Catamaran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c463442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c463442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98750b2c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98750b2c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98750b2c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98750b2c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98750b2c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198750b2c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c4634428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c4634428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198750b2c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198750b2c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98750b2c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198750b2c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98750b2cb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198750b2c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98750b2c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98750b2c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98750b2c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98750b2c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c4634428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c4634428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46eb17aa6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46eb17aa6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198750b2c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198750b2c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b140346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b140346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46eb17aa6_0_1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46eb17aa6_0_1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98750b2c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98750b2c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b14034664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b14034664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b1403466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b1403466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98750b2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98750b2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98750b2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98750b2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98750b2c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98750b2c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98750b2c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98750b2c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b14034664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b1403466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34699" y="-972068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713225" y="1487125"/>
            <a:ext cx="771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608750" y="3228425"/>
            <a:ext cx="5926500" cy="4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494C5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 rot="10800000">
            <a:off x="-2363" y="14229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flipH="1" rot="-5400000">
            <a:off x="7974582" y="3990689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10800000">
            <a:off x="-535772" y="-43568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10800000">
            <a:off x="-871929" y="3861685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94C50"/>
                </a:solidFill>
              </a:defRPr>
            </a:lvl1pPr>
            <a:lvl2pPr lvl="1">
              <a:buNone/>
              <a:defRPr>
                <a:solidFill>
                  <a:srgbClr val="494C50"/>
                </a:solidFill>
              </a:defRPr>
            </a:lvl2pPr>
            <a:lvl3pPr lvl="2">
              <a:buNone/>
              <a:defRPr>
                <a:solidFill>
                  <a:srgbClr val="494C50"/>
                </a:solidFill>
              </a:defRPr>
            </a:lvl3pPr>
            <a:lvl4pPr lvl="3">
              <a:buNone/>
              <a:defRPr>
                <a:solidFill>
                  <a:srgbClr val="494C50"/>
                </a:solidFill>
              </a:defRPr>
            </a:lvl4pPr>
            <a:lvl5pPr lvl="4">
              <a:buNone/>
              <a:defRPr>
                <a:solidFill>
                  <a:srgbClr val="494C50"/>
                </a:solidFill>
              </a:defRPr>
            </a:lvl5pPr>
            <a:lvl6pPr lvl="5">
              <a:buNone/>
              <a:defRPr>
                <a:solidFill>
                  <a:srgbClr val="494C50"/>
                </a:solidFill>
              </a:defRPr>
            </a:lvl6pPr>
            <a:lvl7pPr lvl="6">
              <a:buNone/>
              <a:defRPr>
                <a:solidFill>
                  <a:srgbClr val="494C50"/>
                </a:solidFill>
              </a:defRPr>
            </a:lvl7pPr>
            <a:lvl8pPr lvl="7">
              <a:buNone/>
              <a:defRPr>
                <a:solidFill>
                  <a:srgbClr val="494C50"/>
                </a:solidFill>
              </a:defRPr>
            </a:lvl8pPr>
            <a:lvl9pPr lvl="8">
              <a:buNone/>
              <a:defRPr>
                <a:solidFill>
                  <a:srgbClr val="494C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hasCustomPrompt="1"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2" type="title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3" type="title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4" type="title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b="1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5" type="subTitle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3"/>
          <p:cNvSpPr txBox="1"/>
          <p:nvPr>
            <p:ph idx="6" type="subTitle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7" type="subTitle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3"/>
          <p:cNvSpPr txBox="1"/>
          <p:nvPr>
            <p:ph idx="8" type="subTitle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4" type="subTitle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p13"/>
          <p:cNvSpPr txBox="1"/>
          <p:nvPr>
            <p:ph idx="15" type="title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3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APTION_ONL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APTION_ONLY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5"/>
          <p:cNvSpPr/>
          <p:nvPr/>
        </p:nvSpPr>
        <p:spPr>
          <a:xfrm rot="10800000">
            <a:off x="-297734" y="-114863"/>
            <a:ext cx="1671684" cy="918013"/>
          </a:xfrm>
          <a:custGeom>
            <a:rect b="b" l="l" r="r" t="t"/>
            <a:pathLst>
              <a:path extrusionOk="0" h="28360" w="51643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7200014">
            <a:off x="8207285" y="4148923"/>
            <a:ext cx="1601609" cy="1175554"/>
          </a:xfrm>
          <a:custGeom>
            <a:rect b="b" l="l" r="r" t="t"/>
            <a:pathLst>
              <a:path extrusionOk="0" h="30944" w="42159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8806938" y="3138475"/>
            <a:ext cx="674119" cy="670504"/>
          </a:xfrm>
          <a:custGeom>
            <a:rect b="b" l="l" r="r" t="t"/>
            <a:pathLst>
              <a:path extrusionOk="0" h="5564" w="5594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566175" y="297550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APTION_ONLY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APTION_ONLY_1_1_1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1033698" y="3284644"/>
            <a:ext cx="11520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2" type="subTitle"/>
          </p:nvPr>
        </p:nvSpPr>
        <p:spPr>
          <a:xfrm>
            <a:off x="893298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3" type="subTitle"/>
          </p:nvPr>
        </p:nvSpPr>
        <p:spPr>
          <a:xfrm>
            <a:off x="3004651" y="3284644"/>
            <a:ext cx="11520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4" type="subTitle"/>
          </p:nvPr>
        </p:nvSpPr>
        <p:spPr>
          <a:xfrm>
            <a:off x="2864251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5" type="subTitle"/>
          </p:nvPr>
        </p:nvSpPr>
        <p:spPr>
          <a:xfrm>
            <a:off x="4976396" y="3284644"/>
            <a:ext cx="11544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6" type="subTitle"/>
          </p:nvPr>
        </p:nvSpPr>
        <p:spPr>
          <a:xfrm>
            <a:off x="4837196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7" type="subTitle"/>
          </p:nvPr>
        </p:nvSpPr>
        <p:spPr>
          <a:xfrm>
            <a:off x="6947353" y="3284644"/>
            <a:ext cx="1152000" cy="3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8" type="subTitle"/>
          </p:nvPr>
        </p:nvSpPr>
        <p:spPr>
          <a:xfrm>
            <a:off x="6806953" y="3655875"/>
            <a:ext cx="1432800" cy="63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8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1206674" y="1385744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2" type="subTitle"/>
          </p:nvPr>
        </p:nvSpPr>
        <p:spPr>
          <a:xfrm>
            <a:off x="1206674" y="1681000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1206674" y="2498632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1206674" y="2793882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1206674" y="3605581"/>
            <a:ext cx="1903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1206674" y="3900826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5544526" y="1383225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5438926" y="1680985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9" type="subTitle"/>
          </p:nvPr>
        </p:nvSpPr>
        <p:spPr>
          <a:xfrm>
            <a:off x="5544526" y="2501133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3" type="subTitle"/>
          </p:nvPr>
        </p:nvSpPr>
        <p:spPr>
          <a:xfrm>
            <a:off x="5438926" y="2793874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4" type="subTitle"/>
          </p:nvPr>
        </p:nvSpPr>
        <p:spPr>
          <a:xfrm>
            <a:off x="5544526" y="3608083"/>
            <a:ext cx="23928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5" type="subTitle"/>
          </p:nvPr>
        </p:nvSpPr>
        <p:spPr>
          <a:xfrm>
            <a:off x="5438926" y="3900824"/>
            <a:ext cx="249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APTION_ONLY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APTION_ONLY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0"/>
          <p:cNvSpPr/>
          <p:nvPr/>
        </p:nvSpPr>
        <p:spPr>
          <a:xfrm rot="3600024">
            <a:off x="-567834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flipH="1">
            <a:off x="645613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flipH="1">
            <a:off x="88579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flipH="1">
            <a:off x="861397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789200" y="2777991"/>
            <a:ext cx="55656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64700" y="3526850"/>
            <a:ext cx="46146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APTION_ONLY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 rot="10800000">
            <a:off x="7229478" y="4684795"/>
            <a:ext cx="1914522" cy="458705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10800000">
            <a:off x="-254150" y="-191362"/>
            <a:ext cx="1243225" cy="933175"/>
          </a:xfrm>
          <a:custGeom>
            <a:rect b="b" l="l" r="r" t="t"/>
            <a:pathLst>
              <a:path extrusionOk="0" h="37327" w="49729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8622700" y="4261675"/>
            <a:ext cx="429350" cy="429350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-605050" y="4467225"/>
            <a:ext cx="1318276" cy="1318233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9030025" y="3971325"/>
            <a:ext cx="227942" cy="227942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APTION_ONLY_1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2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945120" y="17357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945108" y="2439868"/>
            <a:ext cx="3325800" cy="9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0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562766" y="17357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1562754" y="2439868"/>
            <a:ext cx="3325800" cy="9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/>
          <p:nvPr/>
        </p:nvSpPr>
        <p:spPr>
          <a:xfrm flipH="1" rot="7199976">
            <a:off x="-683147" y="-33096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6081564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0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4572000" y="1757172"/>
            <a:ext cx="403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4586400" y="2441450"/>
            <a:ext cx="3231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BODY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9" name="Google Shape;229;p26"/>
          <p:cNvSpPr txBox="1"/>
          <p:nvPr>
            <p:ph idx="1" type="subTitle"/>
          </p:nvPr>
        </p:nvSpPr>
        <p:spPr>
          <a:xfrm>
            <a:off x="770600" y="3566777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0" name="Google Shape;230;p26"/>
          <p:cNvSpPr txBox="1"/>
          <p:nvPr>
            <p:ph idx="2" type="title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6"/>
          <p:cNvSpPr txBox="1"/>
          <p:nvPr>
            <p:ph idx="3" type="subTitle"/>
          </p:nvPr>
        </p:nvSpPr>
        <p:spPr>
          <a:xfrm>
            <a:off x="3442651" y="3566785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26"/>
          <p:cNvSpPr txBox="1"/>
          <p:nvPr>
            <p:ph idx="4" type="title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3" name="Google Shape;233;p26"/>
          <p:cNvSpPr txBox="1"/>
          <p:nvPr>
            <p:ph idx="5" type="subTitle"/>
          </p:nvPr>
        </p:nvSpPr>
        <p:spPr>
          <a:xfrm>
            <a:off x="6114701" y="3566785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26"/>
          <p:cNvSpPr txBox="1"/>
          <p:nvPr>
            <p:ph idx="6"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APTION_ONLY_1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646000" y="1042024"/>
            <a:ext cx="32025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645999" y="2926321"/>
            <a:ext cx="35967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39" name="Google Shape;239;p27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/>
        </p:nvSpPr>
        <p:spPr>
          <a:xfrm>
            <a:off x="2642550" y="3438525"/>
            <a:ext cx="385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8"/>
          <p:cNvSpPr txBox="1"/>
          <p:nvPr>
            <p:ph idx="1" type="subTitle"/>
          </p:nvPr>
        </p:nvSpPr>
        <p:spPr>
          <a:xfrm>
            <a:off x="2642550" y="1669883"/>
            <a:ext cx="38589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2642550" y="629275"/>
            <a:ext cx="38589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28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0" y="0"/>
            <a:ext cx="2704870" cy="648066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236200" y="648075"/>
            <a:ext cx="66900" cy="67650"/>
          </a:xfrm>
          <a:custGeom>
            <a:rect b="b" l="l" r="r" t="t"/>
            <a:pathLst>
              <a:path extrusionOk="0" h="2706" w="2676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 flipH="1" rot="-3600024">
            <a:off x="7775832" y="4404962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252925" y="801575"/>
            <a:ext cx="294100" cy="294100"/>
          </a:xfrm>
          <a:custGeom>
            <a:rect b="b" l="l" r="r" t="t"/>
            <a:pathLst>
              <a:path extrusionOk="0" h="11764" w="11764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125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flipH="1">
            <a:off x="114278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6067329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32032" y="1256186"/>
            <a:ext cx="7951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5355050" y="4295050"/>
            <a:ext cx="3788947" cy="848458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5400000">
            <a:off x="-814628" y="814623"/>
            <a:ext cx="1981680" cy="352425"/>
          </a:xfrm>
          <a:custGeom>
            <a:rect b="b" l="l" r="r" t="t"/>
            <a:pathLst>
              <a:path extrusionOk="0" h="3973" w="22342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369749" y="4009299"/>
            <a:ext cx="1307656" cy="1192006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7912551" y="-619128"/>
            <a:ext cx="2101011" cy="1915180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BODY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APTION_ONLY_1_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 flipH="1" rot="10800000">
            <a:off x="-138400" y="-102292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-5400000">
            <a:off x="7563290" y="3563172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flipH="1" rot="10800000">
            <a:off x="-956576" y="43004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10800000">
            <a:off x="8541204" y="-1529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470600" y="1527925"/>
            <a:ext cx="6202800" cy="23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 flipH="1">
            <a:off x="6753751" y="0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8499150" y="467150"/>
            <a:ext cx="528444" cy="528444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0" y="445500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 rot="10800000">
            <a:off x="6753751" y="4570793"/>
            <a:ext cx="2390246" cy="572709"/>
          </a:xfrm>
          <a:custGeom>
            <a:rect b="b" l="l" r="r" t="t"/>
            <a:pathLst>
              <a:path extrusionOk="0" h="9686" w="40427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flipH="1" rot="10800000">
            <a:off x="8480100" y="3238509"/>
            <a:ext cx="1171138" cy="1171138"/>
          </a:xfrm>
          <a:custGeom>
            <a:rect b="b" l="l" r="r" t="t"/>
            <a:pathLst>
              <a:path extrusionOk="0" h="17174" w="17174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rot="10800000">
            <a:off x="0" y="0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10800000">
            <a:off x="-878425" y="117001"/>
            <a:ext cx="1383300" cy="1383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10100" y="11695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0100" y="2739475"/>
            <a:ext cx="3837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59632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-109825" y="4039800"/>
            <a:ext cx="1987184" cy="1213853"/>
          </a:xfrm>
          <a:custGeom>
            <a:rect b="b" l="l" r="r" t="t"/>
            <a:pathLst>
              <a:path extrusionOk="0" h="12098" w="19805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7591865" y="51283"/>
            <a:ext cx="1838276" cy="1536906"/>
          </a:xfrm>
          <a:custGeom>
            <a:rect b="b" l="l" r="r" t="t"/>
            <a:pathLst>
              <a:path extrusionOk="0" h="19685" w="23545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-928001" y="-505343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569779" y="4346120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 rot="10800000">
            <a:off x="-16852" y="-32604"/>
            <a:ext cx="3074544" cy="688502"/>
          </a:xfrm>
          <a:custGeom>
            <a:rect b="b" l="l" r="r" t="t"/>
            <a:pathLst>
              <a:path extrusionOk="0" h="8379" w="37418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 flipH="1" rot="-3600024">
            <a:off x="7811165" y="4280621"/>
            <a:ext cx="1953002" cy="1038942"/>
          </a:xfrm>
          <a:custGeom>
            <a:rect b="b" l="l" r="r" t="t"/>
            <a:pathLst>
              <a:path extrusionOk="0" h="14925" w="28056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 rot="10800000">
            <a:off x="8693271" y="4148087"/>
            <a:ext cx="1356217" cy="1356217"/>
          </a:xfrm>
          <a:custGeom>
            <a:rect b="b" l="l" r="r" t="t"/>
            <a:pathLst>
              <a:path extrusionOk="0" fill="none" h="15971" w="15971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 rot="10800000">
            <a:off x="-499376" y="-305318"/>
            <a:ext cx="1051084" cy="958159"/>
          </a:xfrm>
          <a:custGeom>
            <a:rect b="b" l="l" r="r" t="t"/>
            <a:pathLst>
              <a:path extrusionOk="0" h="16869" w="18505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433775" y="3815800"/>
            <a:ext cx="41634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ctrTitle"/>
          </p:nvPr>
        </p:nvSpPr>
        <p:spPr>
          <a:xfrm>
            <a:off x="1791950" y="1905900"/>
            <a:ext cx="72252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Dominio de desempeño:</a:t>
            </a:r>
            <a:endParaRPr sz="3000">
              <a:solidFill>
                <a:schemeClr val="accent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Enfoque de desarrollo y ciclo de vida</a:t>
            </a:r>
            <a:endParaRPr sz="3000"/>
          </a:p>
        </p:txBody>
      </p:sp>
      <p:sp>
        <p:nvSpPr>
          <p:cNvPr id="283" name="Google Shape;283;p33"/>
          <p:cNvSpPr txBox="1"/>
          <p:nvPr>
            <p:ph idx="1" type="subTitle"/>
          </p:nvPr>
        </p:nvSpPr>
        <p:spPr>
          <a:xfrm>
            <a:off x="3259763" y="4031112"/>
            <a:ext cx="5193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Fernando Ríos Franco</a:t>
            </a:r>
            <a:endParaRPr/>
          </a:p>
        </p:txBody>
      </p:sp>
      <p:grpSp>
        <p:nvGrpSpPr>
          <p:cNvPr id="284" name="Google Shape;284;p33"/>
          <p:cNvGrpSpPr/>
          <p:nvPr/>
        </p:nvGrpSpPr>
        <p:grpSpPr>
          <a:xfrm>
            <a:off x="1791950" y="676699"/>
            <a:ext cx="3230805" cy="1532909"/>
            <a:chOff x="1791950" y="676699"/>
            <a:chExt cx="3230805" cy="1532909"/>
          </a:xfrm>
        </p:grpSpPr>
        <p:sp>
          <p:nvSpPr>
            <p:cNvPr id="285" name="Google Shape;285;p33"/>
            <p:cNvSpPr/>
            <p:nvPr/>
          </p:nvSpPr>
          <p:spPr>
            <a:xfrm>
              <a:off x="1791950" y="676699"/>
              <a:ext cx="2870260" cy="735100"/>
            </a:xfrm>
            <a:custGeom>
              <a:rect b="b" l="l" r="r" t="t"/>
              <a:pathLst>
                <a:path extrusionOk="0" h="29404" w="125861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6" name="Google Shape;286;p33"/>
            <p:cNvSpPr/>
            <p:nvPr/>
          </p:nvSpPr>
          <p:spPr>
            <a:xfrm flipH="1" rot="10800000">
              <a:off x="4266200" y="1308576"/>
              <a:ext cx="756555" cy="901033"/>
            </a:xfrm>
            <a:custGeom>
              <a:rect b="b" l="l" r="r" t="t"/>
              <a:pathLst>
                <a:path extrusionOk="0" h="11076" w="930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 rot="10800000">
              <a:off x="4479904" y="1179069"/>
              <a:ext cx="329142" cy="143583"/>
            </a:xfrm>
            <a:custGeom>
              <a:rect b="b" l="l" r="r" t="t"/>
              <a:pathLst>
                <a:path extrusionOk="0" h="1765" w="4046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 rot="10800000">
              <a:off x="4458266" y="1431578"/>
              <a:ext cx="373478" cy="452143"/>
            </a:xfrm>
            <a:custGeom>
              <a:rect b="b" l="l" r="r" t="t"/>
              <a:pathLst>
                <a:path extrusionOk="0" h="5558" w="4591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 rot="10800000">
              <a:off x="4458266" y="1007503"/>
              <a:ext cx="373478" cy="227780"/>
            </a:xfrm>
            <a:custGeom>
              <a:rect b="b" l="l" r="r" t="t"/>
              <a:pathLst>
                <a:path extrusionOk="0" h="2800" w="4591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3"/>
          <p:cNvSpPr/>
          <p:nvPr/>
        </p:nvSpPr>
        <p:spPr>
          <a:xfrm flipH="1" rot="10800000">
            <a:off x="4553282" y="1039880"/>
            <a:ext cx="164083" cy="81"/>
          </a:xfrm>
          <a:custGeom>
            <a:rect b="b" l="l" r="r" t="t"/>
            <a:pathLst>
              <a:path extrusionOk="0" fill="none" h="1" w="2017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cap="flat" cmpd="sng" w="1650">
            <a:solidFill>
              <a:schemeClr val="dk2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 flipH="1">
            <a:off x="713223" y="1031064"/>
            <a:ext cx="2233684" cy="3434247"/>
            <a:chOff x="2653224" y="645065"/>
            <a:chExt cx="1759915" cy="2706262"/>
          </a:xfrm>
        </p:grpSpPr>
        <p:sp>
          <p:nvSpPr>
            <p:cNvPr id="292" name="Google Shape;292;p33"/>
            <p:cNvSpPr/>
            <p:nvPr/>
          </p:nvSpPr>
          <p:spPr>
            <a:xfrm>
              <a:off x="2879782" y="647181"/>
              <a:ext cx="1299241" cy="1299241"/>
            </a:xfrm>
            <a:custGeom>
              <a:rect b="b" l="l" r="r" t="t"/>
              <a:pathLst>
                <a:path extrusionOk="0" fill="none" h="15971" w="15971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71429" y="645065"/>
              <a:ext cx="541710" cy="700342"/>
            </a:xfrm>
            <a:custGeom>
              <a:rect b="b" l="l" r="r" t="t"/>
              <a:pathLst>
                <a:path extrusionOk="0" h="8609" w="6659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3925364" y="708681"/>
              <a:ext cx="252592" cy="51901"/>
            </a:xfrm>
            <a:custGeom>
              <a:rect b="b" l="l" r="r" t="t"/>
              <a:pathLst>
                <a:path extrusionOk="0" fill="none" h="638" w="3105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925364" y="826313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925364" y="91051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925364" y="995764"/>
              <a:ext cx="433840" cy="31320"/>
            </a:xfrm>
            <a:custGeom>
              <a:rect b="b" l="l" r="r" t="t"/>
              <a:pathLst>
                <a:path extrusionOk="0" fill="none" h="385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3925364" y="1079880"/>
              <a:ext cx="433840" cy="31401"/>
            </a:xfrm>
            <a:custGeom>
              <a:rect b="b" l="l" r="r" t="t"/>
              <a:pathLst>
                <a:path extrusionOk="0" fill="none" h="386" w="5333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222126" y="1229889"/>
              <a:ext cx="119829" cy="229895"/>
            </a:xfrm>
            <a:custGeom>
              <a:rect b="b" l="l" r="r" t="t"/>
              <a:pathLst>
                <a:path extrusionOk="0" h="2826" w="1473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220987" y="1229889"/>
              <a:ext cx="120967" cy="104779"/>
            </a:xfrm>
            <a:custGeom>
              <a:rect b="b" l="l" r="r" t="t"/>
              <a:pathLst>
                <a:path extrusionOk="0" h="1288" w="1487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4204798" y="1152200"/>
              <a:ext cx="154402" cy="155460"/>
            </a:xfrm>
            <a:custGeom>
              <a:rect b="b" l="l" r="r" t="t"/>
              <a:pathLst>
                <a:path extrusionOk="0" h="1911" w="1898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232864" y="1181323"/>
              <a:ext cx="98271" cy="98271"/>
            </a:xfrm>
            <a:custGeom>
              <a:rect b="b" l="l" r="r" t="t"/>
              <a:pathLst>
                <a:path extrusionOk="0" fill="none" h="1208" w="1208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187282" y="3226130"/>
              <a:ext cx="323854" cy="125198"/>
            </a:xfrm>
            <a:custGeom>
              <a:rect b="b" l="l" r="r" t="t"/>
              <a:pathLst>
                <a:path extrusionOk="0" h="1539" w="3981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719306" y="3226130"/>
              <a:ext cx="328085" cy="125198"/>
            </a:xfrm>
            <a:custGeom>
              <a:rect b="b" l="l" r="r" t="t"/>
              <a:pathLst>
                <a:path extrusionOk="0" h="1539" w="4033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273593" y="1881663"/>
              <a:ext cx="621677" cy="1367168"/>
            </a:xfrm>
            <a:custGeom>
              <a:rect b="b" l="l" r="r" t="t"/>
              <a:pathLst>
                <a:path extrusionOk="0" h="16806" w="7642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13856" y="2270108"/>
              <a:ext cx="321658" cy="81025"/>
            </a:xfrm>
            <a:custGeom>
              <a:rect b="b" l="l" r="r" t="t"/>
              <a:pathLst>
                <a:path extrusionOk="0" fill="none" h="996" w="3954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cap="flat" cmpd="sng" w="4300">
              <a:solidFill>
                <a:schemeClr val="dk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812044" y="2154591"/>
              <a:ext cx="130648" cy="154809"/>
            </a:xfrm>
            <a:custGeom>
              <a:rect b="b" l="l" r="r" t="t"/>
              <a:pathLst>
                <a:path extrusionOk="0" h="1903" w="1606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14609" y="2342346"/>
              <a:ext cx="520152" cy="358347"/>
            </a:xfrm>
            <a:custGeom>
              <a:rect b="b" l="l" r="r" t="t"/>
              <a:pathLst>
                <a:path extrusionOk="0" h="4405" w="6394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3614609" y="2342346"/>
              <a:ext cx="520152" cy="26032"/>
            </a:xfrm>
            <a:custGeom>
              <a:rect b="b" l="l" r="r" t="t"/>
              <a:pathLst>
                <a:path extrusionOk="0" h="320" w="6394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677167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3665290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042995" y="2485929"/>
              <a:ext cx="29205" cy="160829"/>
            </a:xfrm>
            <a:custGeom>
              <a:rect b="b" l="l" r="r" t="t"/>
              <a:pathLst>
                <a:path extrusionOk="0" h="1977" w="359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031118" y="2543118"/>
              <a:ext cx="52959" cy="52878"/>
            </a:xfrm>
            <a:custGeom>
              <a:rect b="b" l="l" r="r" t="t"/>
              <a:pathLst>
                <a:path extrusionOk="0" fill="none" h="650" w="651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614609" y="2342346"/>
              <a:ext cx="520152" cy="143664"/>
            </a:xfrm>
            <a:custGeom>
              <a:rect b="b" l="l" r="r" t="t"/>
              <a:pathLst>
                <a:path extrusionOk="0" fill="none" h="1766" w="6394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3273593" y="1881663"/>
              <a:ext cx="577422" cy="394954"/>
            </a:xfrm>
            <a:custGeom>
              <a:rect b="b" l="l" r="r" t="t"/>
              <a:pathLst>
                <a:path extrusionOk="0" h="4855" w="7098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2751413" y="1284800"/>
              <a:ext cx="186698" cy="134227"/>
            </a:xfrm>
            <a:custGeom>
              <a:rect b="b" l="l" r="r" t="t"/>
              <a:pathLst>
                <a:path extrusionOk="0" h="1650" w="2295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2653224" y="1140323"/>
              <a:ext cx="286027" cy="280658"/>
            </a:xfrm>
            <a:custGeom>
              <a:rect b="b" l="l" r="r" t="t"/>
              <a:pathLst>
                <a:path extrusionOk="0" h="3450" w="3516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2675839" y="1160823"/>
              <a:ext cx="77771" cy="43278"/>
            </a:xfrm>
            <a:custGeom>
              <a:rect b="b" l="l" r="r" t="t"/>
              <a:pathLst>
                <a:path extrusionOk="0" fill="none" h="532" w="956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663962" y="1175954"/>
              <a:ext cx="82082" cy="42139"/>
            </a:xfrm>
            <a:custGeom>
              <a:rect b="b" l="l" r="r" t="t"/>
              <a:pathLst>
                <a:path extrusionOk="0" fill="none" h="518" w="1009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2665020" y="1201823"/>
              <a:ext cx="75656" cy="32459"/>
            </a:xfrm>
            <a:custGeom>
              <a:rect b="b" l="l" r="r" t="t"/>
              <a:pathLst>
                <a:path extrusionOk="0" fill="none" h="399" w="93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2755724" y="1188888"/>
              <a:ext cx="86394" cy="47590"/>
            </a:xfrm>
            <a:custGeom>
              <a:rect b="b" l="l" r="r" t="t"/>
              <a:pathLst>
                <a:path extrusionOk="0" fill="none" h="585" w="1062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cap="flat" cmpd="sng" w="100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2762151" y="1101519"/>
              <a:ext cx="1271175" cy="1088788"/>
            </a:xfrm>
            <a:custGeom>
              <a:rect b="b" l="l" r="r" t="t"/>
              <a:pathLst>
                <a:path extrusionOk="0" h="13384" w="15626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3698806" y="1308635"/>
              <a:ext cx="101443" cy="675612"/>
            </a:xfrm>
            <a:custGeom>
              <a:rect b="b" l="l" r="r" t="t"/>
              <a:pathLst>
                <a:path extrusionOk="0" h="8305" w="1247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0167" y="1128446"/>
              <a:ext cx="126337" cy="163025"/>
            </a:xfrm>
            <a:custGeom>
              <a:rect b="b" l="l" r="r" t="t"/>
              <a:pathLst>
                <a:path extrusionOk="0" fill="none" h="2004" w="1553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936183" y="1582703"/>
              <a:ext cx="92820" cy="175960"/>
            </a:xfrm>
            <a:custGeom>
              <a:rect b="b" l="l" r="r" t="t"/>
              <a:pathLst>
                <a:path extrusionOk="0" h="2163" w="1141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24339" y="1671211"/>
              <a:ext cx="196460" cy="109660"/>
            </a:xfrm>
            <a:custGeom>
              <a:rect b="b" l="l" r="r" t="t"/>
              <a:pathLst>
                <a:path extrusionOk="0" h="1348" w="2415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091290" y="1376644"/>
              <a:ext cx="61257" cy="165710"/>
            </a:xfrm>
            <a:custGeom>
              <a:rect b="b" l="l" r="r" t="t"/>
              <a:pathLst>
                <a:path extrusionOk="0" h="2037" w="753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291978" y="1220208"/>
              <a:ext cx="81" cy="343216"/>
            </a:xfrm>
            <a:custGeom>
              <a:rect b="b" l="l" r="r" t="t"/>
              <a:pathLst>
                <a:path extrusionOk="0" fill="none" h="4219" w="1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30413" y="1634522"/>
              <a:ext cx="8704" cy="349724"/>
            </a:xfrm>
            <a:custGeom>
              <a:rect b="b" l="l" r="r" t="t"/>
              <a:pathLst>
                <a:path extrusionOk="0" fill="none" h="4299" w="107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384798" y="1101519"/>
              <a:ext cx="355093" cy="637784"/>
            </a:xfrm>
            <a:custGeom>
              <a:rect b="b" l="l" r="r" t="t"/>
              <a:pathLst>
                <a:path extrusionOk="0" h="7840" w="4365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334036" y="1739219"/>
              <a:ext cx="125279" cy="19443"/>
            </a:xfrm>
            <a:custGeom>
              <a:rect b="b" l="l" r="r" t="t"/>
              <a:pathLst>
                <a:path extrusionOk="0" fill="none" h="239" w="154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605986" y="1739219"/>
              <a:ext cx="125198" cy="19443"/>
            </a:xfrm>
            <a:custGeom>
              <a:rect b="b" l="l" r="r" t="t"/>
              <a:pathLst>
                <a:path extrusionOk="0" fill="none" h="239" w="1539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494863" y="1061576"/>
              <a:ext cx="173764" cy="573029"/>
            </a:xfrm>
            <a:custGeom>
              <a:rect b="b" l="l" r="r" t="t"/>
              <a:pathLst>
                <a:path extrusionOk="0" h="7044" w="2136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3462486" y="822001"/>
              <a:ext cx="183526" cy="155460"/>
            </a:xfrm>
            <a:custGeom>
              <a:rect b="b" l="l" r="r" t="t"/>
              <a:pathLst>
                <a:path extrusionOk="0" h="1911" w="2256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3463544" y="868452"/>
              <a:ext cx="180272" cy="277322"/>
            </a:xfrm>
            <a:custGeom>
              <a:rect b="b" l="l" r="r" t="t"/>
              <a:pathLst>
                <a:path extrusionOk="0" h="3409" w="2216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516421" y="992347"/>
              <a:ext cx="83872" cy="97376"/>
            </a:xfrm>
            <a:custGeom>
              <a:rect b="b" l="l" r="r" t="t"/>
              <a:pathLst>
                <a:path extrusionOk="0" h="1197" w="1031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3602732" y="924502"/>
              <a:ext cx="20582" cy="10901"/>
            </a:xfrm>
            <a:custGeom>
              <a:rect b="b" l="l" r="r" t="t"/>
              <a:pathLst>
                <a:path extrusionOk="0" fill="none" h="134" w="253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2"/>
          <p:cNvSpPr/>
          <p:nvPr/>
        </p:nvSpPr>
        <p:spPr>
          <a:xfrm>
            <a:off x="791075" y="8519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 txBox="1"/>
          <p:nvPr/>
        </p:nvSpPr>
        <p:spPr>
          <a:xfrm>
            <a:off x="923100" y="9827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Grado de innovación</a:t>
            </a:r>
            <a:endParaRPr b="1"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42"/>
          <p:cNvSpPr txBox="1"/>
          <p:nvPr>
            <p:ph type="title"/>
          </p:nvPr>
        </p:nvSpPr>
        <p:spPr>
          <a:xfrm>
            <a:off x="989975" y="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Según Producto, servicio o resultado</a:t>
            </a:r>
            <a:endParaRPr sz="2000"/>
          </a:p>
        </p:txBody>
      </p:sp>
      <p:sp>
        <p:nvSpPr>
          <p:cNvPr id="618" name="Google Shape;618;p42"/>
          <p:cNvSpPr/>
          <p:nvPr/>
        </p:nvSpPr>
        <p:spPr>
          <a:xfrm>
            <a:off x="3998275" y="7872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4676550" y="13027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2"/>
          <p:cNvSpPr txBox="1"/>
          <p:nvPr/>
        </p:nvSpPr>
        <p:spPr>
          <a:xfrm>
            <a:off x="5251250" y="1422175"/>
            <a:ext cx="3295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Certidumbre en los requisitos</a:t>
            </a:r>
            <a:endParaRPr b="1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4500550" y="12380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791075" y="16901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2"/>
          <p:cNvSpPr txBox="1"/>
          <p:nvPr/>
        </p:nvSpPr>
        <p:spPr>
          <a:xfrm>
            <a:off x="923100" y="18209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4D79"/>
                </a:solidFill>
                <a:latin typeface="Open Sans"/>
                <a:ea typeface="Open Sans"/>
                <a:cs typeface="Open Sans"/>
                <a:sym typeface="Open Sans"/>
              </a:rPr>
              <a:t>Estabilidad del alcance</a:t>
            </a:r>
            <a:endParaRPr b="1" sz="1800">
              <a:solidFill>
                <a:srgbClr val="A64D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3998275" y="16254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4676550" y="21409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"/>
          <p:cNvSpPr txBox="1"/>
          <p:nvPr/>
        </p:nvSpPr>
        <p:spPr>
          <a:xfrm>
            <a:off x="5251250" y="22660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Facilidad de cambio</a:t>
            </a:r>
            <a:endParaRPr b="1"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42"/>
          <p:cNvSpPr/>
          <p:nvPr/>
        </p:nvSpPr>
        <p:spPr>
          <a:xfrm>
            <a:off x="4500550" y="20762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791075" y="25283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2"/>
          <p:cNvSpPr txBox="1"/>
          <p:nvPr/>
        </p:nvSpPr>
        <p:spPr>
          <a:xfrm>
            <a:off x="923100" y="26591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Opciones de entrega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3998275" y="24636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05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4676550" y="29791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"/>
          <p:cNvSpPr txBox="1"/>
          <p:nvPr/>
        </p:nvSpPr>
        <p:spPr>
          <a:xfrm>
            <a:off x="5251250" y="31042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Riesgo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4500550" y="29144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06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791075" y="33665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2"/>
          <p:cNvSpPr txBox="1"/>
          <p:nvPr/>
        </p:nvSpPr>
        <p:spPr>
          <a:xfrm>
            <a:off x="923100" y="34973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Requisitos de seguridad</a:t>
            </a:r>
            <a:endParaRPr b="1" sz="1800">
              <a:solidFill>
                <a:srgbClr val="00C3B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3998275" y="33018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07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4676550" y="38173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2"/>
          <p:cNvSpPr txBox="1"/>
          <p:nvPr/>
        </p:nvSpPr>
        <p:spPr>
          <a:xfrm>
            <a:off x="5251250" y="39424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Regulaciones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00550" y="37526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08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40" name="Google Shape;64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/>
          <p:nvPr/>
        </p:nvSpPr>
        <p:spPr>
          <a:xfrm>
            <a:off x="791075" y="16901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3"/>
          <p:cNvSpPr txBox="1"/>
          <p:nvPr/>
        </p:nvSpPr>
        <p:spPr>
          <a:xfrm>
            <a:off x="923100" y="18209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Interesados</a:t>
            </a:r>
            <a:endParaRPr b="1"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43"/>
          <p:cNvSpPr txBox="1"/>
          <p:nvPr>
            <p:ph type="title"/>
          </p:nvPr>
        </p:nvSpPr>
        <p:spPr>
          <a:xfrm>
            <a:off x="4357600" y="228600"/>
            <a:ext cx="439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Según proyecto</a:t>
            </a:r>
            <a:endParaRPr sz="2400"/>
          </a:p>
        </p:txBody>
      </p:sp>
      <p:sp>
        <p:nvSpPr>
          <p:cNvPr id="648" name="Google Shape;648;p43"/>
          <p:cNvSpPr/>
          <p:nvPr/>
        </p:nvSpPr>
        <p:spPr>
          <a:xfrm>
            <a:off x="3998275" y="16254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49" name="Google Shape;649;p43"/>
          <p:cNvSpPr/>
          <p:nvPr/>
        </p:nvSpPr>
        <p:spPr>
          <a:xfrm>
            <a:off x="4676550" y="21409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3"/>
          <p:cNvSpPr txBox="1"/>
          <p:nvPr/>
        </p:nvSpPr>
        <p:spPr>
          <a:xfrm>
            <a:off x="5251250" y="2260375"/>
            <a:ext cx="3295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Restricciones del Cronograma</a:t>
            </a:r>
            <a:endParaRPr b="1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43"/>
          <p:cNvSpPr/>
          <p:nvPr/>
        </p:nvSpPr>
        <p:spPr>
          <a:xfrm>
            <a:off x="4500550" y="20762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52" name="Google Shape;652;p43"/>
          <p:cNvSpPr/>
          <p:nvPr/>
        </p:nvSpPr>
        <p:spPr>
          <a:xfrm>
            <a:off x="791075" y="25283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3"/>
          <p:cNvSpPr txBox="1"/>
          <p:nvPr/>
        </p:nvSpPr>
        <p:spPr>
          <a:xfrm>
            <a:off x="828000" y="2659175"/>
            <a:ext cx="3141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Disponibilidad de financiamiento</a:t>
            </a:r>
            <a:endParaRPr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43"/>
          <p:cNvSpPr/>
          <p:nvPr/>
        </p:nvSpPr>
        <p:spPr>
          <a:xfrm>
            <a:off x="3998275" y="24636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55" name="Google Shape;65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4"/>
          <p:cNvSpPr/>
          <p:nvPr/>
        </p:nvSpPr>
        <p:spPr>
          <a:xfrm>
            <a:off x="791075" y="16901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4"/>
          <p:cNvSpPr txBox="1"/>
          <p:nvPr/>
        </p:nvSpPr>
        <p:spPr>
          <a:xfrm>
            <a:off x="923100" y="1820975"/>
            <a:ext cx="304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Estructura organizacional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44"/>
          <p:cNvSpPr txBox="1"/>
          <p:nvPr>
            <p:ph type="title"/>
          </p:nvPr>
        </p:nvSpPr>
        <p:spPr>
          <a:xfrm>
            <a:off x="4357600" y="228600"/>
            <a:ext cx="439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Según la organización</a:t>
            </a:r>
            <a:endParaRPr sz="2400"/>
          </a:p>
        </p:txBody>
      </p:sp>
      <p:sp>
        <p:nvSpPr>
          <p:cNvPr id="663" name="Google Shape;663;p44"/>
          <p:cNvSpPr/>
          <p:nvPr/>
        </p:nvSpPr>
        <p:spPr>
          <a:xfrm>
            <a:off x="3998275" y="16254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4676550" y="21409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4"/>
          <p:cNvSpPr txBox="1"/>
          <p:nvPr/>
        </p:nvSpPr>
        <p:spPr>
          <a:xfrm>
            <a:off x="5251250" y="2260375"/>
            <a:ext cx="3295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Cultura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4500550" y="20762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791075" y="25283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4"/>
          <p:cNvSpPr txBox="1"/>
          <p:nvPr/>
        </p:nvSpPr>
        <p:spPr>
          <a:xfrm>
            <a:off x="828000" y="2659175"/>
            <a:ext cx="3141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Capacidad organizacional</a:t>
            </a:r>
            <a:endParaRPr b="1" sz="17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44"/>
          <p:cNvSpPr/>
          <p:nvPr/>
        </p:nvSpPr>
        <p:spPr>
          <a:xfrm>
            <a:off x="3998275" y="24636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70" name="Google Shape;670;p44"/>
          <p:cNvSpPr/>
          <p:nvPr/>
        </p:nvSpPr>
        <p:spPr>
          <a:xfrm>
            <a:off x="4676550" y="2979175"/>
            <a:ext cx="3814200" cy="61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4"/>
          <p:cNvSpPr txBox="1"/>
          <p:nvPr/>
        </p:nvSpPr>
        <p:spPr>
          <a:xfrm>
            <a:off x="5251250" y="3104275"/>
            <a:ext cx="3393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Tamaño y ubicación del equipo de proyecto</a:t>
            </a:r>
            <a:endParaRPr b="1" sz="1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4500550" y="2914475"/>
            <a:ext cx="750697" cy="744111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 sz="22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73" name="Google Shape;67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5"/>
          <p:cNvSpPr txBox="1"/>
          <p:nvPr>
            <p:ph idx="2" type="title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9" name="Google Shape;679;p45"/>
          <p:cNvSpPr txBox="1"/>
          <p:nvPr>
            <p:ph type="title"/>
          </p:nvPr>
        </p:nvSpPr>
        <p:spPr>
          <a:xfrm>
            <a:off x="399975" y="2778000"/>
            <a:ext cx="84135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</a:t>
            </a:r>
            <a:endParaRPr/>
          </a:p>
        </p:txBody>
      </p:sp>
      <p:sp>
        <p:nvSpPr>
          <p:cNvPr id="680" name="Google Shape;68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"/>
          <p:cNvSpPr/>
          <p:nvPr/>
        </p:nvSpPr>
        <p:spPr>
          <a:xfrm>
            <a:off x="2645425" y="3966725"/>
            <a:ext cx="1649000" cy="416675"/>
          </a:xfrm>
          <a:custGeom>
            <a:rect b="b" l="l" r="r" t="t"/>
            <a:pathLst>
              <a:path extrusionOk="0" h="16667" w="65960">
                <a:moveTo>
                  <a:pt x="0" y="0"/>
                </a:moveTo>
                <a:cubicBezTo>
                  <a:pt x="1263" y="2573"/>
                  <a:pt x="-3414" y="12817"/>
                  <a:pt x="7579" y="15437"/>
                </a:cubicBezTo>
                <a:cubicBezTo>
                  <a:pt x="18572" y="18057"/>
                  <a:pt x="56230" y="15671"/>
                  <a:pt x="65960" y="15718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Google Shape;686;p46"/>
          <p:cNvSpPr/>
          <p:nvPr/>
        </p:nvSpPr>
        <p:spPr>
          <a:xfrm>
            <a:off x="4184875" y="3956025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46"/>
          <p:cNvCxnSpPr/>
          <p:nvPr/>
        </p:nvCxnSpPr>
        <p:spPr>
          <a:xfrm flipH="1" rot="10800000">
            <a:off x="2961200" y="1798550"/>
            <a:ext cx="1284000" cy="6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46"/>
          <p:cNvSpPr/>
          <p:nvPr/>
        </p:nvSpPr>
        <p:spPr>
          <a:xfrm>
            <a:off x="4813700" y="1757638"/>
            <a:ext cx="1627950" cy="412700"/>
          </a:xfrm>
          <a:custGeom>
            <a:rect b="b" l="l" r="r" t="t"/>
            <a:pathLst>
              <a:path extrusionOk="0" h="16508" w="65118">
                <a:moveTo>
                  <a:pt x="0" y="228"/>
                </a:moveTo>
                <a:cubicBezTo>
                  <a:pt x="9450" y="462"/>
                  <a:pt x="45845" y="-1081"/>
                  <a:pt x="56698" y="1632"/>
                </a:cubicBezTo>
                <a:cubicBezTo>
                  <a:pt x="67551" y="4345"/>
                  <a:pt x="63715" y="14029"/>
                  <a:pt x="65118" y="16508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9" name="Google Shape;689;p46"/>
          <p:cNvSpPr/>
          <p:nvPr/>
        </p:nvSpPr>
        <p:spPr>
          <a:xfrm>
            <a:off x="4184875" y="1478100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"/>
          <p:cNvSpPr/>
          <p:nvPr/>
        </p:nvSpPr>
        <p:spPr>
          <a:xfrm>
            <a:off x="2306275" y="1478100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6"/>
          <p:cNvSpPr txBox="1"/>
          <p:nvPr>
            <p:ph type="title"/>
          </p:nvPr>
        </p:nvSpPr>
        <p:spPr>
          <a:xfrm>
            <a:off x="713100" y="4649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Fases de un proyecto</a:t>
            </a:r>
            <a:endParaRPr/>
          </a:p>
        </p:txBody>
      </p:sp>
      <p:grpSp>
        <p:nvGrpSpPr>
          <p:cNvPr id="692" name="Google Shape;692;p46"/>
          <p:cNvGrpSpPr/>
          <p:nvPr/>
        </p:nvGrpSpPr>
        <p:grpSpPr>
          <a:xfrm>
            <a:off x="2476823" y="1616186"/>
            <a:ext cx="351609" cy="351635"/>
            <a:chOff x="6479471" y="2079003"/>
            <a:chExt cx="348923" cy="348706"/>
          </a:xfrm>
        </p:grpSpPr>
        <p:sp>
          <p:nvSpPr>
            <p:cNvPr id="693" name="Google Shape;693;p46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46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695" name="Google Shape;695;p46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6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6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6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6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2" name="Google Shape;702;p46"/>
          <p:cNvSpPr/>
          <p:nvPr/>
        </p:nvSpPr>
        <p:spPr>
          <a:xfrm>
            <a:off x="4377963" y="1621903"/>
            <a:ext cx="302974" cy="340204"/>
          </a:xfrm>
          <a:custGeom>
            <a:rect b="b" l="l" r="r" t="t"/>
            <a:pathLst>
              <a:path extrusionOk="0" h="19327" w="17212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03" name="Google Shape;703;p46"/>
          <p:cNvGrpSpPr/>
          <p:nvPr/>
        </p:nvGrpSpPr>
        <p:grpSpPr>
          <a:xfrm>
            <a:off x="4359784" y="4099831"/>
            <a:ext cx="340221" cy="340168"/>
            <a:chOff x="5648375" y="1427025"/>
            <a:chExt cx="483200" cy="483125"/>
          </a:xfrm>
        </p:grpSpPr>
        <p:sp>
          <p:nvSpPr>
            <p:cNvPr id="704" name="Google Shape;704;p46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6" name="Google Shape;706;p46"/>
          <p:cNvSpPr/>
          <p:nvPr/>
        </p:nvSpPr>
        <p:spPr>
          <a:xfrm>
            <a:off x="4827725" y="2703650"/>
            <a:ext cx="1621475" cy="375425"/>
          </a:xfrm>
          <a:custGeom>
            <a:rect b="b" l="l" r="r" t="t"/>
            <a:pathLst>
              <a:path extrusionOk="0" h="15017" w="64859">
                <a:moveTo>
                  <a:pt x="0" y="14876"/>
                </a:moveTo>
                <a:cubicBezTo>
                  <a:pt x="9590" y="14642"/>
                  <a:pt x="46734" y="15952"/>
                  <a:pt x="57540" y="13473"/>
                </a:cubicBezTo>
                <a:cubicBezTo>
                  <a:pt x="68346" y="10994"/>
                  <a:pt x="63622" y="2246"/>
                  <a:pt x="64838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7" name="Google Shape;707;p46"/>
          <p:cNvSpPr/>
          <p:nvPr/>
        </p:nvSpPr>
        <p:spPr>
          <a:xfrm>
            <a:off x="6056475" y="2105925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6"/>
          <p:cNvSpPr/>
          <p:nvPr/>
        </p:nvSpPr>
        <p:spPr>
          <a:xfrm>
            <a:off x="2635500" y="3020470"/>
            <a:ext cx="1757175" cy="391925"/>
          </a:xfrm>
          <a:custGeom>
            <a:rect b="b" l="l" r="r" t="t"/>
            <a:pathLst>
              <a:path extrusionOk="0" h="15677" w="70287">
                <a:moveTo>
                  <a:pt x="70287" y="1081"/>
                </a:moveTo>
                <a:cubicBezTo>
                  <a:pt x="59929" y="1081"/>
                  <a:pt x="19854" y="-1352"/>
                  <a:pt x="8139" y="1081"/>
                </a:cubicBezTo>
                <a:cubicBezTo>
                  <a:pt x="-3575" y="3514"/>
                  <a:pt x="1357" y="13244"/>
                  <a:pt x="0" y="15677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9" name="Google Shape;709;p46"/>
          <p:cNvSpPr/>
          <p:nvPr/>
        </p:nvSpPr>
        <p:spPr>
          <a:xfrm>
            <a:off x="4184875" y="2733750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6"/>
          <p:cNvSpPr/>
          <p:nvPr/>
        </p:nvSpPr>
        <p:spPr>
          <a:xfrm>
            <a:off x="2306275" y="3361575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6"/>
          <p:cNvSpPr/>
          <p:nvPr/>
        </p:nvSpPr>
        <p:spPr>
          <a:xfrm>
            <a:off x="6246051" y="2223736"/>
            <a:ext cx="351605" cy="351564"/>
          </a:xfrm>
          <a:custGeom>
            <a:rect b="b" l="l" r="r" t="t"/>
            <a:pathLst>
              <a:path extrusionOk="0" h="11758" w="11689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6"/>
          <p:cNvSpPr/>
          <p:nvPr/>
        </p:nvSpPr>
        <p:spPr>
          <a:xfrm>
            <a:off x="4354097" y="2867436"/>
            <a:ext cx="351588" cy="327075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2475512" y="3470025"/>
            <a:ext cx="351553" cy="342998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14" name="Google Shape;714;p46"/>
          <p:cNvSpPr txBox="1"/>
          <p:nvPr/>
        </p:nvSpPr>
        <p:spPr>
          <a:xfrm>
            <a:off x="764600" y="1614700"/>
            <a:ext cx="134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Viabilidad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46"/>
          <p:cNvSpPr txBox="1"/>
          <p:nvPr/>
        </p:nvSpPr>
        <p:spPr>
          <a:xfrm>
            <a:off x="3855650" y="2155575"/>
            <a:ext cx="134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Diseño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46"/>
          <p:cNvSpPr txBox="1"/>
          <p:nvPr/>
        </p:nvSpPr>
        <p:spPr>
          <a:xfrm>
            <a:off x="6828900" y="2242550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Construcción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46"/>
          <p:cNvSpPr txBox="1"/>
          <p:nvPr/>
        </p:nvSpPr>
        <p:spPr>
          <a:xfrm>
            <a:off x="3684938" y="3403313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Prueba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46"/>
          <p:cNvSpPr txBox="1"/>
          <p:nvPr/>
        </p:nvSpPr>
        <p:spPr>
          <a:xfrm>
            <a:off x="593438" y="3498175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Despliegue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46"/>
          <p:cNvSpPr txBox="1"/>
          <p:nvPr/>
        </p:nvSpPr>
        <p:spPr>
          <a:xfrm>
            <a:off x="3727038" y="4651075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Cierre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/>
          <p:nvPr/>
        </p:nvSpPr>
        <p:spPr>
          <a:xfrm>
            <a:off x="1537650" y="980600"/>
            <a:ext cx="6068700" cy="3136200"/>
          </a:xfrm>
          <a:prstGeom prst="roundRect">
            <a:avLst>
              <a:gd fmla="val 1238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7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Tipos de ciclo de vida</a:t>
            </a:r>
            <a:endParaRPr sz="5000"/>
          </a:p>
        </p:txBody>
      </p:sp>
      <p:sp>
        <p:nvSpPr>
          <p:cNvPr id="727" name="Google Shape;72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8"/>
          <p:cNvSpPr txBox="1"/>
          <p:nvPr>
            <p:ph type="title"/>
          </p:nvPr>
        </p:nvSpPr>
        <p:spPr>
          <a:xfrm>
            <a:off x="1771200" y="385050"/>
            <a:ext cx="605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Ciclo de vida predictivo</a:t>
            </a:r>
            <a:endParaRPr sz="3600"/>
          </a:p>
        </p:txBody>
      </p:sp>
      <p:sp>
        <p:nvSpPr>
          <p:cNvPr id="733" name="Google Shape;733;p48"/>
          <p:cNvSpPr/>
          <p:nvPr/>
        </p:nvSpPr>
        <p:spPr>
          <a:xfrm>
            <a:off x="1506925" y="1549750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Viabilidad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34" name="Google Shape;734;p48"/>
          <p:cNvSpPr/>
          <p:nvPr/>
        </p:nvSpPr>
        <p:spPr>
          <a:xfrm>
            <a:off x="2708725" y="204092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Diseño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35" name="Google Shape;735;p48"/>
          <p:cNvSpPr/>
          <p:nvPr/>
        </p:nvSpPr>
        <p:spPr>
          <a:xfrm>
            <a:off x="3910525" y="256522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Construcción</a:t>
            </a:r>
            <a:endParaRPr b="1" sz="1100">
              <a:solidFill>
                <a:schemeClr val="accent5"/>
              </a:solidFill>
            </a:endParaRPr>
          </a:p>
        </p:txBody>
      </p:sp>
      <p:sp>
        <p:nvSpPr>
          <p:cNvPr id="736" name="Google Shape;736;p48"/>
          <p:cNvSpPr/>
          <p:nvPr/>
        </p:nvSpPr>
        <p:spPr>
          <a:xfrm>
            <a:off x="5112325" y="302657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Prueba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37" name="Google Shape;737;p48"/>
          <p:cNvSpPr/>
          <p:nvPr/>
        </p:nvSpPr>
        <p:spPr>
          <a:xfrm>
            <a:off x="6314125" y="3488550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</a:rPr>
              <a:t>Despliegue</a:t>
            </a:r>
            <a:endParaRPr b="1" sz="1300">
              <a:solidFill>
                <a:schemeClr val="accent5"/>
              </a:solidFill>
            </a:endParaRPr>
          </a:p>
        </p:txBody>
      </p:sp>
      <p:sp>
        <p:nvSpPr>
          <p:cNvPr id="738" name="Google Shape;738;p48"/>
          <p:cNvSpPr/>
          <p:nvPr/>
        </p:nvSpPr>
        <p:spPr>
          <a:xfrm flipH="1" rot="10800000">
            <a:off x="2785775" y="1719125"/>
            <a:ext cx="610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8"/>
          <p:cNvSpPr/>
          <p:nvPr/>
        </p:nvSpPr>
        <p:spPr>
          <a:xfrm flipH="1" rot="10800000">
            <a:off x="3983700" y="2208350"/>
            <a:ext cx="610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8"/>
          <p:cNvSpPr/>
          <p:nvPr/>
        </p:nvSpPr>
        <p:spPr>
          <a:xfrm flipH="1" rot="10800000">
            <a:off x="5167625" y="2725650"/>
            <a:ext cx="610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8"/>
          <p:cNvSpPr/>
          <p:nvPr/>
        </p:nvSpPr>
        <p:spPr>
          <a:xfrm flipH="1" rot="10800000">
            <a:off x="6407650" y="3187800"/>
            <a:ext cx="610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"/>
          <p:cNvSpPr txBox="1"/>
          <p:nvPr>
            <p:ph type="title"/>
          </p:nvPr>
        </p:nvSpPr>
        <p:spPr>
          <a:xfrm>
            <a:off x="996425" y="385050"/>
            <a:ext cx="778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con un enfoque de desarrollo incremental</a:t>
            </a:r>
            <a:endParaRPr/>
          </a:p>
        </p:txBody>
      </p:sp>
      <p:sp>
        <p:nvSpPr>
          <p:cNvPr id="748" name="Google Shape;748;p49"/>
          <p:cNvSpPr/>
          <p:nvPr/>
        </p:nvSpPr>
        <p:spPr>
          <a:xfrm>
            <a:off x="145525" y="132192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Concepto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7202600" y="4323600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</a:rPr>
              <a:t>Cierre</a:t>
            </a:r>
            <a:endParaRPr b="1" sz="1300">
              <a:solidFill>
                <a:schemeClr val="accent5"/>
              </a:solidFill>
            </a:endParaRPr>
          </a:p>
        </p:txBody>
      </p:sp>
      <p:sp>
        <p:nvSpPr>
          <p:cNvPr id="750" name="Google Shape;750;p49"/>
          <p:cNvSpPr/>
          <p:nvPr/>
        </p:nvSpPr>
        <p:spPr>
          <a:xfrm rot="5400000">
            <a:off x="514600" y="1893650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9"/>
          <p:cNvSpPr/>
          <p:nvPr/>
        </p:nvSpPr>
        <p:spPr>
          <a:xfrm>
            <a:off x="1482375" y="2788788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Diseño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2019450" y="3536663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Construcción</a:t>
            </a:r>
            <a:endParaRPr b="1" sz="1100">
              <a:solidFill>
                <a:schemeClr val="accent5"/>
              </a:solidFill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1042200" y="204092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Plan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54" name="Google Shape;754;p49"/>
          <p:cNvSpPr/>
          <p:nvPr/>
        </p:nvSpPr>
        <p:spPr>
          <a:xfrm>
            <a:off x="3270375" y="2475075"/>
            <a:ext cx="301200" cy="1303200"/>
          </a:xfrm>
          <a:prstGeom prst="bentUpArrow">
            <a:avLst>
              <a:gd fmla="val 25000" name="adj1"/>
              <a:gd fmla="val 21032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9"/>
          <p:cNvSpPr/>
          <p:nvPr/>
        </p:nvSpPr>
        <p:spPr>
          <a:xfrm rot="5400000">
            <a:off x="1024875" y="2630475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9"/>
          <p:cNvSpPr/>
          <p:nvPr/>
        </p:nvSpPr>
        <p:spPr>
          <a:xfrm rot="5400000">
            <a:off x="1548225" y="3394475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9"/>
          <p:cNvSpPr/>
          <p:nvPr/>
        </p:nvSpPr>
        <p:spPr>
          <a:xfrm>
            <a:off x="4039650" y="2772488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Diseño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58" name="Google Shape;758;p49"/>
          <p:cNvSpPr/>
          <p:nvPr/>
        </p:nvSpPr>
        <p:spPr>
          <a:xfrm>
            <a:off x="4576725" y="3520363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Construcción</a:t>
            </a:r>
            <a:endParaRPr b="1" sz="1100">
              <a:solidFill>
                <a:schemeClr val="accent5"/>
              </a:solidFill>
            </a:endParaRPr>
          </a:p>
        </p:txBody>
      </p:sp>
      <p:sp>
        <p:nvSpPr>
          <p:cNvPr id="759" name="Google Shape;759;p49"/>
          <p:cNvSpPr/>
          <p:nvPr/>
        </p:nvSpPr>
        <p:spPr>
          <a:xfrm>
            <a:off x="3218475" y="202462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Plan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60" name="Google Shape;760;p49"/>
          <p:cNvSpPr/>
          <p:nvPr/>
        </p:nvSpPr>
        <p:spPr>
          <a:xfrm rot="5400000">
            <a:off x="3582150" y="2614175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9"/>
          <p:cNvSpPr/>
          <p:nvPr/>
        </p:nvSpPr>
        <p:spPr>
          <a:xfrm rot="5400000">
            <a:off x="4105500" y="3378175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5861175" y="2475075"/>
            <a:ext cx="301200" cy="1303200"/>
          </a:xfrm>
          <a:prstGeom prst="bentUpArrow">
            <a:avLst>
              <a:gd fmla="val 25000" name="adj1"/>
              <a:gd fmla="val 21032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6630450" y="2772488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Diseño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64" name="Google Shape;764;p49"/>
          <p:cNvSpPr/>
          <p:nvPr/>
        </p:nvSpPr>
        <p:spPr>
          <a:xfrm>
            <a:off x="7167525" y="3520363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Construcción</a:t>
            </a:r>
            <a:endParaRPr b="1" sz="1100">
              <a:solidFill>
                <a:schemeClr val="accent5"/>
              </a:solidFill>
            </a:endParaRPr>
          </a:p>
        </p:txBody>
      </p:sp>
      <p:sp>
        <p:nvSpPr>
          <p:cNvPr id="765" name="Google Shape;765;p49"/>
          <p:cNvSpPr/>
          <p:nvPr/>
        </p:nvSpPr>
        <p:spPr>
          <a:xfrm>
            <a:off x="5809275" y="2024625"/>
            <a:ext cx="1201800" cy="39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Plan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66" name="Google Shape;766;p49"/>
          <p:cNvSpPr/>
          <p:nvPr/>
        </p:nvSpPr>
        <p:spPr>
          <a:xfrm rot="5400000">
            <a:off x="6172950" y="2614175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"/>
          <p:cNvSpPr/>
          <p:nvPr/>
        </p:nvSpPr>
        <p:spPr>
          <a:xfrm rot="5400000">
            <a:off x="6696300" y="3378175"/>
            <a:ext cx="577500" cy="266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9"/>
          <p:cNvSpPr/>
          <p:nvPr/>
        </p:nvSpPr>
        <p:spPr>
          <a:xfrm>
            <a:off x="7758875" y="3929550"/>
            <a:ext cx="98400" cy="39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type="title"/>
          </p:nvPr>
        </p:nvSpPr>
        <p:spPr>
          <a:xfrm>
            <a:off x="996425" y="385050"/>
            <a:ext cx="778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con un enfoque de desarrollo adaptativo</a:t>
            </a:r>
            <a:endParaRPr/>
          </a:p>
        </p:txBody>
      </p:sp>
      <p:sp>
        <p:nvSpPr>
          <p:cNvPr id="775" name="Google Shape;775;p50"/>
          <p:cNvSpPr/>
          <p:nvPr/>
        </p:nvSpPr>
        <p:spPr>
          <a:xfrm>
            <a:off x="1322075" y="2378775"/>
            <a:ext cx="1691100" cy="743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0"/>
          <p:cNvSpPr/>
          <p:nvPr/>
        </p:nvSpPr>
        <p:spPr>
          <a:xfrm>
            <a:off x="3770150" y="2378775"/>
            <a:ext cx="1691100" cy="743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0"/>
          <p:cNvSpPr/>
          <p:nvPr/>
        </p:nvSpPr>
        <p:spPr>
          <a:xfrm>
            <a:off x="6142025" y="2378775"/>
            <a:ext cx="1691100" cy="743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0"/>
          <p:cNvSpPr txBox="1"/>
          <p:nvPr/>
        </p:nvSpPr>
        <p:spPr>
          <a:xfrm>
            <a:off x="1430675" y="2681300"/>
            <a:ext cx="134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Iteración 1</a:t>
            </a:r>
            <a:endParaRPr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50"/>
          <p:cNvSpPr txBox="1"/>
          <p:nvPr/>
        </p:nvSpPr>
        <p:spPr>
          <a:xfrm>
            <a:off x="3903800" y="2681300"/>
            <a:ext cx="134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Iteración 2</a:t>
            </a:r>
            <a:endParaRPr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50"/>
          <p:cNvSpPr txBox="1"/>
          <p:nvPr/>
        </p:nvSpPr>
        <p:spPr>
          <a:xfrm>
            <a:off x="6259550" y="2681300"/>
            <a:ext cx="134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Iteración 3</a:t>
            </a:r>
            <a:endParaRPr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50"/>
          <p:cNvSpPr/>
          <p:nvPr/>
        </p:nvSpPr>
        <p:spPr>
          <a:xfrm>
            <a:off x="2935975" y="3122475"/>
            <a:ext cx="7017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0"/>
          <p:cNvSpPr/>
          <p:nvPr/>
        </p:nvSpPr>
        <p:spPr>
          <a:xfrm>
            <a:off x="5396975" y="3122475"/>
            <a:ext cx="7017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0"/>
          <p:cNvSpPr/>
          <p:nvPr/>
        </p:nvSpPr>
        <p:spPr>
          <a:xfrm rot="10800000">
            <a:off x="2290075" y="3606800"/>
            <a:ext cx="1347600" cy="572700"/>
          </a:xfrm>
          <a:prstGeom prst="wedgeRoundRectCallout">
            <a:avLst>
              <a:gd fmla="val -21336" name="adj1"/>
              <a:gd fmla="val 102689" name="adj2"/>
              <a:gd fmla="val 0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0"/>
          <p:cNvSpPr txBox="1"/>
          <p:nvPr/>
        </p:nvSpPr>
        <p:spPr>
          <a:xfrm>
            <a:off x="2290075" y="3645350"/>
            <a:ext cx="1613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Retroalimentación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Trabajo pendiente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Priorización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5" name="Google Shape;785;p50"/>
          <p:cNvSpPr/>
          <p:nvPr/>
        </p:nvSpPr>
        <p:spPr>
          <a:xfrm rot="10800000">
            <a:off x="4749100" y="3645350"/>
            <a:ext cx="1347600" cy="572700"/>
          </a:xfrm>
          <a:prstGeom prst="wedgeRoundRectCallout">
            <a:avLst>
              <a:gd fmla="val -21336" name="adj1"/>
              <a:gd fmla="val 102689" name="adj2"/>
              <a:gd fmla="val 0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0"/>
          <p:cNvSpPr txBox="1"/>
          <p:nvPr/>
        </p:nvSpPr>
        <p:spPr>
          <a:xfrm>
            <a:off x="4749100" y="3683900"/>
            <a:ext cx="1613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Retroalimentación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Trabajo pendiente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Priorización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50"/>
          <p:cNvSpPr/>
          <p:nvPr/>
        </p:nvSpPr>
        <p:spPr>
          <a:xfrm>
            <a:off x="7833125" y="3122475"/>
            <a:ext cx="701700" cy="1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0"/>
          <p:cNvSpPr/>
          <p:nvPr/>
        </p:nvSpPr>
        <p:spPr>
          <a:xfrm>
            <a:off x="687675" y="1157800"/>
            <a:ext cx="1284000" cy="63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0"/>
          <p:cNvSpPr txBox="1"/>
          <p:nvPr/>
        </p:nvSpPr>
        <p:spPr>
          <a:xfrm>
            <a:off x="715725" y="1225750"/>
            <a:ext cx="12279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Definir visión de proyecto y de producto</a:t>
            </a:r>
            <a:endParaRPr b="1" sz="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1"/>
          <p:cNvSpPr txBox="1"/>
          <p:nvPr>
            <p:ph idx="2" type="title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6" name="Google Shape;796;p51"/>
          <p:cNvSpPr txBox="1"/>
          <p:nvPr>
            <p:ph type="title"/>
          </p:nvPr>
        </p:nvSpPr>
        <p:spPr>
          <a:xfrm>
            <a:off x="399975" y="2778000"/>
            <a:ext cx="8413500" cy="13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Alineación de cadencia de entrega, enfoque de desarrollo y ciclo de vida</a:t>
            </a:r>
            <a:endParaRPr sz="3400"/>
          </a:p>
        </p:txBody>
      </p:sp>
      <p:sp>
        <p:nvSpPr>
          <p:cNvPr id="797" name="Google Shape;79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4435500" y="2192769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4435500" y="3727319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4435500" y="625382"/>
            <a:ext cx="3995400" cy="790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>
            <p:ph idx="15" type="title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área abarca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2300739" y="1273517"/>
            <a:ext cx="1299012" cy="2597543"/>
          </a:xfrm>
          <a:custGeom>
            <a:rect b="b" l="l" r="r" t="t"/>
            <a:pathLst>
              <a:path extrusionOk="0" fill="none" h="31782" w="15892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cap="flat" cmpd="sng" w="33150">
            <a:solidFill>
              <a:schemeClr val="dk1"/>
            </a:solidFill>
            <a:prstDash val="solid"/>
            <a:miter lim="1326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4"/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348" name="Google Shape;348;p34"/>
            <p:cNvSpPr/>
            <p:nvPr/>
          </p:nvSpPr>
          <p:spPr>
            <a:xfrm>
              <a:off x="4231600" y="3683071"/>
              <a:ext cx="900156" cy="879296"/>
            </a:xfrm>
            <a:custGeom>
              <a:rect b="b" l="l" r="r" t="t"/>
              <a:pathLst>
                <a:path extrusionOk="0" h="26599" w="2723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49" name="Google Shape;349;p34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fmla="val 41330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34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3545575" y="2148521"/>
            <a:ext cx="1586181" cy="879296"/>
            <a:chOff x="3545575" y="1615121"/>
            <a:chExt cx="1586181" cy="879296"/>
          </a:xfrm>
        </p:grpSpPr>
        <p:sp>
          <p:nvSpPr>
            <p:cNvPr id="352" name="Google Shape;352;p34"/>
            <p:cNvSpPr/>
            <p:nvPr/>
          </p:nvSpPr>
          <p:spPr>
            <a:xfrm>
              <a:off x="4231600" y="1615121"/>
              <a:ext cx="900156" cy="879296"/>
            </a:xfrm>
            <a:custGeom>
              <a:rect b="b" l="l" r="r" t="t"/>
              <a:pathLst>
                <a:path extrusionOk="0" h="26599" w="2723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53" name="Google Shape;353;p34"/>
            <p:cNvCxnSpPr>
              <a:endCxn id="354" idx="6"/>
            </p:cNvCxnSpPr>
            <p:nvPr/>
          </p:nvCxnSpPr>
          <p:spPr>
            <a:xfrm flipH="1">
              <a:off x="3732175" y="2052663"/>
              <a:ext cx="695700" cy="2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4" name="Google Shape;354;p34"/>
            <p:cNvSpPr/>
            <p:nvPr/>
          </p:nvSpPr>
          <p:spPr>
            <a:xfrm>
              <a:off x="35455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4"/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356" name="Google Shape;356;p34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357" name="Google Shape;357;p34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rect b="b" l="l" r="r" t="t"/>
                <a:pathLst>
                  <a:path extrusionOk="0" h="26599" w="2723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58" name="Google Shape;358;p34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fmla="val 38959" name="adj1"/>
                </a:avLst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9" name="Google Shape;359;p34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4"/>
          <p:cNvSpPr txBox="1"/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34"/>
          <p:cNvSpPr txBox="1"/>
          <p:nvPr>
            <p:ph idx="2" type="title"/>
          </p:nvPr>
        </p:nvSpPr>
        <p:spPr>
          <a:xfrm>
            <a:off x="4231600" y="2189585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34"/>
          <p:cNvSpPr txBox="1"/>
          <p:nvPr>
            <p:ph idx="4" type="title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34"/>
          <p:cNvSpPr txBox="1"/>
          <p:nvPr>
            <p:ph idx="1" type="subTitle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Cadencia de entrega</a:t>
            </a:r>
            <a:endParaRPr/>
          </a:p>
        </p:txBody>
      </p:sp>
      <p:sp>
        <p:nvSpPr>
          <p:cNvPr id="364" name="Google Shape;364;p34"/>
          <p:cNvSpPr txBox="1"/>
          <p:nvPr>
            <p:ph idx="5" type="subTitle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Ritmo de las actividades</a:t>
            </a:r>
            <a:endParaRPr/>
          </a:p>
        </p:txBody>
      </p:sp>
      <p:sp>
        <p:nvSpPr>
          <p:cNvPr id="365" name="Google Shape;365;p34"/>
          <p:cNvSpPr txBox="1"/>
          <p:nvPr>
            <p:ph idx="6" type="subTitle"/>
          </p:nvPr>
        </p:nvSpPr>
        <p:spPr>
          <a:xfrm>
            <a:off x="5177225" y="2244717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Enfoques de desarrollo</a:t>
            </a:r>
            <a:endParaRPr/>
          </a:p>
        </p:txBody>
      </p:sp>
      <p:sp>
        <p:nvSpPr>
          <p:cNvPr id="366" name="Google Shape;366;p34"/>
          <p:cNvSpPr txBox="1"/>
          <p:nvPr>
            <p:ph idx="7" type="subTitle"/>
          </p:nvPr>
        </p:nvSpPr>
        <p:spPr>
          <a:xfrm>
            <a:off x="5177225" y="2529456"/>
            <a:ext cx="30468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utilizado para crear el producto</a:t>
            </a:r>
            <a:endParaRPr/>
          </a:p>
        </p:txBody>
      </p:sp>
      <p:sp>
        <p:nvSpPr>
          <p:cNvPr id="367" name="Google Shape;367;p34"/>
          <p:cNvSpPr txBox="1"/>
          <p:nvPr>
            <p:ph idx="13" type="subTitle"/>
          </p:nvPr>
        </p:nvSpPr>
        <p:spPr>
          <a:xfrm>
            <a:off x="5177225" y="3789392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</a:t>
            </a:r>
            <a:endParaRPr/>
          </a:p>
        </p:txBody>
      </p:sp>
      <p:sp>
        <p:nvSpPr>
          <p:cNvPr id="368" name="Google Shape;368;p34"/>
          <p:cNvSpPr txBox="1"/>
          <p:nvPr>
            <p:ph idx="14" type="subTitle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 de fases que atraviesa un proyecto</a:t>
            </a:r>
            <a:endParaRPr/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2"/>
          <p:cNvSpPr txBox="1"/>
          <p:nvPr>
            <p:ph type="title"/>
          </p:nvPr>
        </p:nvSpPr>
        <p:spPr>
          <a:xfrm>
            <a:off x="713225" y="445025"/>
            <a:ext cx="80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Tomando el ejemplo de centros comunitarios</a:t>
            </a:r>
            <a:endParaRPr sz="2400"/>
          </a:p>
        </p:txBody>
      </p:sp>
      <p:graphicFrame>
        <p:nvGraphicFramePr>
          <p:cNvPr id="803" name="Google Shape;803;p52"/>
          <p:cNvGraphicFramePr/>
          <p:nvPr/>
        </p:nvGraphicFramePr>
        <p:xfrm>
          <a:off x="10115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{055A87A4-8C73-4644-B9E0-180771BB1F47}</a:tableStyleId>
              </a:tblPr>
              <a:tblGrid>
                <a:gridCol w="1896875"/>
                <a:gridCol w="2434925"/>
                <a:gridCol w="2518725"/>
              </a:tblGrid>
              <a:tr h="52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Entregable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Prioritization</a:t>
                      </a:r>
                      <a:endParaRPr b="1" sz="1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Lead</a:t>
                      </a:r>
                      <a:endParaRPr b="1" sz="1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Edificio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Entrega única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Predictivo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Servicios para adultos mayores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Entregas múltiples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Iterativo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Sitio Web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Entregas periódicas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Adaptativo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Capacitación de patrullas de acción comunitaria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Entregas múltiples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Incremental</a:t>
                      </a:r>
                      <a:endParaRPr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4" name="Google Shape;80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3"/>
          <p:cNvSpPr/>
          <p:nvPr/>
        </p:nvSpPr>
        <p:spPr>
          <a:xfrm>
            <a:off x="2645425" y="3966725"/>
            <a:ext cx="1649000" cy="416675"/>
          </a:xfrm>
          <a:custGeom>
            <a:rect b="b" l="l" r="r" t="t"/>
            <a:pathLst>
              <a:path extrusionOk="0" h="16667" w="65960">
                <a:moveTo>
                  <a:pt x="0" y="0"/>
                </a:moveTo>
                <a:cubicBezTo>
                  <a:pt x="1263" y="2573"/>
                  <a:pt x="-3414" y="12817"/>
                  <a:pt x="7579" y="15437"/>
                </a:cubicBezTo>
                <a:cubicBezTo>
                  <a:pt x="18572" y="18057"/>
                  <a:pt x="56230" y="15671"/>
                  <a:pt x="65960" y="15718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0" name="Google Shape;810;p53"/>
          <p:cNvSpPr/>
          <p:nvPr/>
        </p:nvSpPr>
        <p:spPr>
          <a:xfrm>
            <a:off x="4184875" y="3956025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1" name="Google Shape;811;p53"/>
          <p:cNvCxnSpPr/>
          <p:nvPr/>
        </p:nvCxnSpPr>
        <p:spPr>
          <a:xfrm flipH="1" rot="10800000">
            <a:off x="2961200" y="1798550"/>
            <a:ext cx="1284000" cy="6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53"/>
          <p:cNvSpPr/>
          <p:nvPr/>
        </p:nvSpPr>
        <p:spPr>
          <a:xfrm>
            <a:off x="4813700" y="1757638"/>
            <a:ext cx="1627950" cy="412700"/>
          </a:xfrm>
          <a:custGeom>
            <a:rect b="b" l="l" r="r" t="t"/>
            <a:pathLst>
              <a:path extrusionOk="0" h="16508" w="65118">
                <a:moveTo>
                  <a:pt x="0" y="228"/>
                </a:moveTo>
                <a:cubicBezTo>
                  <a:pt x="9450" y="462"/>
                  <a:pt x="45845" y="-1081"/>
                  <a:pt x="56698" y="1632"/>
                </a:cubicBezTo>
                <a:cubicBezTo>
                  <a:pt x="67551" y="4345"/>
                  <a:pt x="63715" y="14029"/>
                  <a:pt x="65118" y="16508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3" name="Google Shape;813;p53"/>
          <p:cNvSpPr/>
          <p:nvPr/>
        </p:nvSpPr>
        <p:spPr>
          <a:xfrm>
            <a:off x="4184875" y="1478100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3"/>
          <p:cNvSpPr/>
          <p:nvPr/>
        </p:nvSpPr>
        <p:spPr>
          <a:xfrm>
            <a:off x="2306275" y="1478100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3"/>
          <p:cNvSpPr txBox="1"/>
          <p:nvPr>
            <p:ph type="title"/>
          </p:nvPr>
        </p:nvSpPr>
        <p:spPr>
          <a:xfrm>
            <a:off x="713100" y="4649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 potencial</a:t>
            </a:r>
            <a:endParaRPr/>
          </a:p>
        </p:txBody>
      </p:sp>
      <p:grpSp>
        <p:nvGrpSpPr>
          <p:cNvPr id="816" name="Google Shape;816;p53"/>
          <p:cNvGrpSpPr/>
          <p:nvPr/>
        </p:nvGrpSpPr>
        <p:grpSpPr>
          <a:xfrm>
            <a:off x="2476823" y="1616186"/>
            <a:ext cx="351609" cy="351635"/>
            <a:chOff x="6479471" y="2079003"/>
            <a:chExt cx="348923" cy="348706"/>
          </a:xfrm>
        </p:grpSpPr>
        <p:sp>
          <p:nvSpPr>
            <p:cNvPr id="817" name="Google Shape;817;p53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53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819" name="Google Shape;819;p53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3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3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3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3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3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3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53"/>
          <p:cNvSpPr/>
          <p:nvPr/>
        </p:nvSpPr>
        <p:spPr>
          <a:xfrm>
            <a:off x="4377963" y="1621903"/>
            <a:ext cx="302974" cy="340204"/>
          </a:xfrm>
          <a:custGeom>
            <a:rect b="b" l="l" r="r" t="t"/>
            <a:pathLst>
              <a:path extrusionOk="0" h="19327" w="17212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827" name="Google Shape;827;p53"/>
          <p:cNvGrpSpPr/>
          <p:nvPr/>
        </p:nvGrpSpPr>
        <p:grpSpPr>
          <a:xfrm>
            <a:off x="4359784" y="4099831"/>
            <a:ext cx="340221" cy="340168"/>
            <a:chOff x="5648375" y="1427025"/>
            <a:chExt cx="483200" cy="483125"/>
          </a:xfrm>
        </p:grpSpPr>
        <p:sp>
          <p:nvSpPr>
            <p:cNvPr id="828" name="Google Shape;828;p53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30" name="Google Shape;830;p53"/>
          <p:cNvSpPr/>
          <p:nvPr/>
        </p:nvSpPr>
        <p:spPr>
          <a:xfrm>
            <a:off x="4827725" y="2703650"/>
            <a:ext cx="1621475" cy="375425"/>
          </a:xfrm>
          <a:custGeom>
            <a:rect b="b" l="l" r="r" t="t"/>
            <a:pathLst>
              <a:path extrusionOk="0" h="15017" w="64859">
                <a:moveTo>
                  <a:pt x="0" y="14876"/>
                </a:moveTo>
                <a:cubicBezTo>
                  <a:pt x="9590" y="14642"/>
                  <a:pt x="46734" y="15952"/>
                  <a:pt x="57540" y="13473"/>
                </a:cubicBezTo>
                <a:cubicBezTo>
                  <a:pt x="68346" y="10994"/>
                  <a:pt x="63622" y="2246"/>
                  <a:pt x="64838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1" name="Google Shape;831;p53"/>
          <p:cNvSpPr/>
          <p:nvPr/>
        </p:nvSpPr>
        <p:spPr>
          <a:xfrm>
            <a:off x="6056475" y="2105925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3"/>
          <p:cNvSpPr/>
          <p:nvPr/>
        </p:nvSpPr>
        <p:spPr>
          <a:xfrm>
            <a:off x="2635500" y="3020470"/>
            <a:ext cx="1757175" cy="391925"/>
          </a:xfrm>
          <a:custGeom>
            <a:rect b="b" l="l" r="r" t="t"/>
            <a:pathLst>
              <a:path extrusionOk="0" h="15677" w="70287">
                <a:moveTo>
                  <a:pt x="70287" y="1081"/>
                </a:moveTo>
                <a:cubicBezTo>
                  <a:pt x="59929" y="1081"/>
                  <a:pt x="19854" y="-1352"/>
                  <a:pt x="8139" y="1081"/>
                </a:cubicBezTo>
                <a:cubicBezTo>
                  <a:pt x="-3575" y="3514"/>
                  <a:pt x="1357" y="13244"/>
                  <a:pt x="0" y="15677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3" name="Google Shape;833;p53"/>
          <p:cNvSpPr/>
          <p:nvPr/>
        </p:nvSpPr>
        <p:spPr>
          <a:xfrm>
            <a:off x="4184875" y="2733750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306275" y="3361575"/>
            <a:ext cx="690022" cy="627817"/>
          </a:xfrm>
          <a:custGeom>
            <a:rect b="b" l="l" r="r" t="t"/>
            <a:pathLst>
              <a:path extrusionOk="0" h="19019" w="20905">
                <a:moveTo>
                  <a:pt x="10445" y="0"/>
                </a:moveTo>
                <a:cubicBezTo>
                  <a:pt x="6123" y="0"/>
                  <a:pt x="2218" y="2966"/>
                  <a:pt x="1194" y="7347"/>
                </a:cubicBezTo>
                <a:cubicBezTo>
                  <a:pt x="0" y="12467"/>
                  <a:pt x="3184" y="17574"/>
                  <a:pt x="8290" y="18768"/>
                </a:cubicBezTo>
                <a:cubicBezTo>
                  <a:pt x="9018" y="18937"/>
                  <a:pt x="9744" y="19019"/>
                  <a:pt x="10460" y="19019"/>
                </a:cubicBezTo>
                <a:cubicBezTo>
                  <a:pt x="14782" y="19019"/>
                  <a:pt x="18687" y="16053"/>
                  <a:pt x="19711" y="11671"/>
                </a:cubicBezTo>
                <a:cubicBezTo>
                  <a:pt x="20905" y="6551"/>
                  <a:pt x="17721" y="1445"/>
                  <a:pt x="12615" y="251"/>
                </a:cubicBezTo>
                <a:cubicBezTo>
                  <a:pt x="11887" y="81"/>
                  <a:pt x="11161" y="0"/>
                  <a:pt x="104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6246051" y="2223736"/>
            <a:ext cx="351605" cy="351564"/>
          </a:xfrm>
          <a:custGeom>
            <a:rect b="b" l="l" r="r" t="t"/>
            <a:pathLst>
              <a:path extrusionOk="0" h="11758" w="11689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3"/>
          <p:cNvSpPr/>
          <p:nvPr/>
        </p:nvSpPr>
        <p:spPr>
          <a:xfrm>
            <a:off x="4354097" y="2867436"/>
            <a:ext cx="351588" cy="327075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37" name="Google Shape;837;p53"/>
          <p:cNvSpPr/>
          <p:nvPr/>
        </p:nvSpPr>
        <p:spPr>
          <a:xfrm>
            <a:off x="2475512" y="3470025"/>
            <a:ext cx="351553" cy="342998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838" name="Google Shape;838;p53"/>
          <p:cNvSpPr txBox="1"/>
          <p:nvPr/>
        </p:nvSpPr>
        <p:spPr>
          <a:xfrm>
            <a:off x="764600" y="1614700"/>
            <a:ext cx="1347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53"/>
          <p:cNvSpPr txBox="1"/>
          <p:nvPr/>
        </p:nvSpPr>
        <p:spPr>
          <a:xfrm>
            <a:off x="3726950" y="2155575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Planificación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53"/>
          <p:cNvSpPr txBox="1"/>
          <p:nvPr/>
        </p:nvSpPr>
        <p:spPr>
          <a:xfrm>
            <a:off x="6828900" y="2242550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53"/>
          <p:cNvSpPr txBox="1"/>
          <p:nvPr/>
        </p:nvSpPr>
        <p:spPr>
          <a:xfrm>
            <a:off x="3684938" y="3403313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Prueba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53"/>
          <p:cNvSpPr txBox="1"/>
          <p:nvPr/>
        </p:nvSpPr>
        <p:spPr>
          <a:xfrm>
            <a:off x="593438" y="3498175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Despliegue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53"/>
          <p:cNvSpPr txBox="1"/>
          <p:nvPr/>
        </p:nvSpPr>
        <p:spPr>
          <a:xfrm>
            <a:off x="3727038" y="4651075"/>
            <a:ext cx="168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Cierre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4"/>
          <p:cNvSpPr txBox="1"/>
          <p:nvPr>
            <p:ph type="title"/>
          </p:nvPr>
        </p:nvSpPr>
        <p:spPr>
          <a:xfrm>
            <a:off x="4572000" y="1757172"/>
            <a:ext cx="403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850" name="Google Shape;850;p54"/>
          <p:cNvSpPr txBox="1"/>
          <p:nvPr>
            <p:ph idx="1" type="subTitle"/>
          </p:nvPr>
        </p:nvSpPr>
        <p:spPr>
          <a:xfrm>
            <a:off x="3779800" y="2441450"/>
            <a:ext cx="4430100" cy="17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enfoque de desarrollo y la cadencia de entrega son una manera de reducir la incertidumbre en los proyectos.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ciclo de vida seleccionado afecta a la forma en que se lleva a cabo la planificación. </a:t>
            </a:r>
            <a:endParaRPr/>
          </a:p>
        </p:txBody>
      </p:sp>
      <p:pic>
        <p:nvPicPr>
          <p:cNvPr id="851" name="Google Shape;851;p54"/>
          <p:cNvPicPr preferRelativeResize="0"/>
          <p:nvPr/>
        </p:nvPicPr>
        <p:blipFill rotWithShape="1">
          <a:blip r:embed="rId3">
            <a:alphaModFix/>
          </a:blip>
          <a:srcRect b="11008" l="7108" r="64826" t="7809"/>
          <a:stretch/>
        </p:blipFill>
        <p:spPr>
          <a:xfrm>
            <a:off x="1354300" y="512325"/>
            <a:ext cx="2425500" cy="3964500"/>
          </a:xfrm>
          <a:prstGeom prst="roundRect">
            <a:avLst>
              <a:gd fmla="val 4601" name="adj"/>
            </a:avLst>
          </a:prstGeom>
          <a:noFill/>
          <a:ln>
            <a:noFill/>
          </a:ln>
        </p:spPr>
      </p:pic>
      <p:sp>
        <p:nvSpPr>
          <p:cNvPr id="852" name="Google Shape;85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/>
          <p:nvPr>
            <p:ph type="title"/>
          </p:nvPr>
        </p:nvSpPr>
        <p:spPr>
          <a:xfrm>
            <a:off x="2900100" y="1541600"/>
            <a:ext cx="55464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¡Gracias</a:t>
            </a:r>
            <a:r>
              <a:rPr lang="en" sz="8700"/>
              <a:t>!</a:t>
            </a:r>
            <a:endParaRPr sz="8700"/>
          </a:p>
        </p:txBody>
      </p:sp>
      <p:grpSp>
        <p:nvGrpSpPr>
          <p:cNvPr id="858" name="Google Shape;858;p55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859" name="Google Shape;859;p55"/>
            <p:cNvSpPr/>
            <p:nvPr/>
          </p:nvSpPr>
          <p:spPr>
            <a:xfrm>
              <a:off x="1215998" y="1932178"/>
              <a:ext cx="1505382" cy="1372293"/>
            </a:xfrm>
            <a:custGeom>
              <a:rect b="b" l="l" r="r" t="t"/>
              <a:pathLst>
                <a:path extrusionOk="0" h="16869" w="18505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1990734" y="3465554"/>
              <a:ext cx="350781" cy="328085"/>
            </a:xfrm>
            <a:custGeom>
              <a:rect b="b" l="l" r="r" t="t"/>
              <a:pathLst>
                <a:path extrusionOk="0" h="4033" w="4312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2010177" y="3672670"/>
              <a:ext cx="330281" cy="120967"/>
            </a:xfrm>
            <a:custGeom>
              <a:rect b="b" l="l" r="r" t="t"/>
              <a:pathLst>
                <a:path extrusionOk="0" h="1487" w="406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1245169" y="3364111"/>
              <a:ext cx="304330" cy="429528"/>
            </a:xfrm>
            <a:custGeom>
              <a:rect b="b" l="l" r="r" t="t"/>
              <a:pathLst>
                <a:path extrusionOk="0" h="5280" w="3741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5"/>
            <p:cNvSpPr/>
            <p:nvPr/>
          </p:nvSpPr>
          <p:spPr>
            <a:xfrm>
              <a:off x="1245169" y="3565858"/>
              <a:ext cx="304330" cy="227780"/>
            </a:xfrm>
            <a:custGeom>
              <a:rect b="b" l="l" r="r" t="t"/>
              <a:pathLst>
                <a:path extrusionOk="0" h="2800" w="3741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5"/>
            <p:cNvSpPr/>
            <p:nvPr/>
          </p:nvSpPr>
          <p:spPr>
            <a:xfrm>
              <a:off x="1319603" y="2163144"/>
              <a:ext cx="833105" cy="1420046"/>
            </a:xfrm>
            <a:custGeom>
              <a:rect b="b" l="l" r="r" t="t"/>
              <a:pathLst>
                <a:path extrusionOk="0" h="17456" w="10241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5"/>
            <p:cNvSpPr/>
            <p:nvPr/>
          </p:nvSpPr>
          <p:spPr>
            <a:xfrm>
              <a:off x="1538677" y="2163144"/>
              <a:ext cx="522267" cy="109009"/>
            </a:xfrm>
            <a:custGeom>
              <a:rect b="b" l="l" r="r" t="t"/>
              <a:pathLst>
                <a:path extrusionOk="0" h="1340" w="642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5"/>
            <p:cNvSpPr/>
            <p:nvPr/>
          </p:nvSpPr>
          <p:spPr>
            <a:xfrm>
              <a:off x="1843980" y="2172825"/>
              <a:ext cx="15212" cy="286027"/>
            </a:xfrm>
            <a:custGeom>
              <a:rect b="b" l="l" r="r" t="t"/>
              <a:pathLst>
                <a:path extrusionOk="0" fill="none" h="3516" w="187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cap="flat" cmpd="sng" w="1325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5"/>
            <p:cNvSpPr/>
            <p:nvPr/>
          </p:nvSpPr>
          <p:spPr>
            <a:xfrm>
              <a:off x="1850488" y="2182506"/>
              <a:ext cx="45393" cy="165222"/>
            </a:xfrm>
            <a:custGeom>
              <a:rect b="b" l="l" r="r" t="t"/>
              <a:pathLst>
                <a:path extrusionOk="0" fill="none" h="2031" w="558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cap="flat" cmpd="sng" w="1325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5"/>
            <p:cNvSpPr/>
            <p:nvPr/>
          </p:nvSpPr>
          <p:spPr>
            <a:xfrm>
              <a:off x="1742619" y="2380023"/>
              <a:ext cx="186698" cy="81"/>
            </a:xfrm>
            <a:custGeom>
              <a:rect b="b" l="l" r="r" t="t"/>
              <a:pathLst>
                <a:path extrusionOk="0" fill="none" h="1" w="2295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325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5"/>
            <p:cNvSpPr/>
            <p:nvPr/>
          </p:nvSpPr>
          <p:spPr>
            <a:xfrm>
              <a:off x="1754415" y="2413458"/>
              <a:ext cx="192149" cy="23836"/>
            </a:xfrm>
            <a:custGeom>
              <a:rect b="b" l="l" r="r" t="t"/>
              <a:pathLst>
                <a:path extrusionOk="0" fill="none" h="293" w="2362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cap="flat" cmpd="sng" w="1325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5"/>
            <p:cNvSpPr/>
            <p:nvPr/>
          </p:nvSpPr>
          <p:spPr>
            <a:xfrm>
              <a:off x="2004808" y="1858815"/>
              <a:ext cx="708965" cy="369410"/>
            </a:xfrm>
            <a:custGeom>
              <a:rect b="b" l="l" r="r" t="t"/>
              <a:pathLst>
                <a:path extrusionOk="0" h="4541" w="8715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5"/>
            <p:cNvSpPr/>
            <p:nvPr/>
          </p:nvSpPr>
          <p:spPr>
            <a:xfrm>
              <a:off x="2004808" y="1858815"/>
              <a:ext cx="218018" cy="118771"/>
            </a:xfrm>
            <a:custGeom>
              <a:rect b="b" l="l" r="r" t="t"/>
              <a:pathLst>
                <a:path extrusionOk="0" h="1460" w="268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1235407" y="1431566"/>
              <a:ext cx="989623" cy="758589"/>
            </a:xfrm>
            <a:custGeom>
              <a:rect b="b" l="l" r="r" t="t"/>
              <a:pathLst>
                <a:path extrusionOk="0" h="9325" w="12165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5"/>
            <p:cNvSpPr/>
            <p:nvPr/>
          </p:nvSpPr>
          <p:spPr>
            <a:xfrm>
              <a:off x="1740423" y="1467116"/>
              <a:ext cx="63778" cy="69148"/>
            </a:xfrm>
            <a:custGeom>
              <a:rect b="b" l="l" r="r" t="t"/>
              <a:pathLst>
                <a:path extrusionOk="0" fill="none" h="850" w="784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1846177" y="1457435"/>
              <a:ext cx="65894" cy="125279"/>
            </a:xfrm>
            <a:custGeom>
              <a:rect b="b" l="l" r="r" t="t"/>
              <a:pathLst>
                <a:path extrusionOk="0" fill="none" h="1540" w="81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5"/>
            <p:cNvSpPr/>
            <p:nvPr/>
          </p:nvSpPr>
          <p:spPr>
            <a:xfrm>
              <a:off x="1922808" y="1484443"/>
              <a:ext cx="81" cy="30262"/>
            </a:xfrm>
            <a:custGeom>
              <a:rect b="b" l="l" r="r" t="t"/>
              <a:pathLst>
                <a:path extrusionOk="0" fill="none" h="372" w="1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5"/>
            <p:cNvSpPr/>
            <p:nvPr/>
          </p:nvSpPr>
          <p:spPr>
            <a:xfrm>
              <a:off x="1532169" y="1700915"/>
              <a:ext cx="115110" cy="489239"/>
            </a:xfrm>
            <a:custGeom>
              <a:rect b="b" l="l" r="r" t="t"/>
              <a:pathLst>
                <a:path extrusionOk="0" h="6014" w="1415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5"/>
            <p:cNvSpPr/>
            <p:nvPr/>
          </p:nvSpPr>
          <p:spPr>
            <a:xfrm>
              <a:off x="1546161" y="1499493"/>
              <a:ext cx="119910" cy="182468"/>
            </a:xfrm>
            <a:custGeom>
              <a:rect b="b" l="l" r="r" t="t"/>
              <a:pathLst>
                <a:path extrusionOk="0" fill="none" h="2243" w="1474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5"/>
            <p:cNvSpPr/>
            <p:nvPr/>
          </p:nvSpPr>
          <p:spPr>
            <a:xfrm>
              <a:off x="1235407" y="1832946"/>
              <a:ext cx="322715" cy="46451"/>
            </a:xfrm>
            <a:custGeom>
              <a:rect b="b" l="l" r="r" t="t"/>
              <a:pathLst>
                <a:path extrusionOk="0" h="571" w="3967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5"/>
            <p:cNvSpPr/>
            <p:nvPr/>
          </p:nvSpPr>
          <p:spPr>
            <a:xfrm>
              <a:off x="1846177" y="1590117"/>
              <a:ext cx="25951" cy="582791"/>
            </a:xfrm>
            <a:custGeom>
              <a:rect b="b" l="l" r="r" t="t"/>
              <a:pathLst>
                <a:path extrusionOk="0" fill="none" h="7164" w="319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2023518" y="1690096"/>
              <a:ext cx="117307" cy="186047"/>
            </a:xfrm>
            <a:custGeom>
              <a:rect b="b" l="l" r="r" t="t"/>
              <a:pathLst>
                <a:path extrusionOk="0" h="2287" w="1442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2039300" y="1840511"/>
              <a:ext cx="185722" cy="35631"/>
            </a:xfrm>
            <a:custGeom>
              <a:rect b="b" l="l" r="r" t="t"/>
              <a:pathLst>
                <a:path extrusionOk="0" h="438" w="2283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1907677" y="1717510"/>
              <a:ext cx="97213" cy="15131"/>
            </a:xfrm>
            <a:custGeom>
              <a:rect b="b" l="l" r="r" t="t"/>
              <a:pathLst>
                <a:path extrusionOk="0" fill="none" h="186" w="1195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1802980" y="1681879"/>
              <a:ext cx="23836" cy="23836"/>
            </a:xfrm>
            <a:custGeom>
              <a:rect b="b" l="l" r="r" t="t"/>
              <a:pathLst>
                <a:path extrusionOk="0" fill="none" h="293" w="293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1810546" y="1807077"/>
              <a:ext cx="23836" cy="23754"/>
            </a:xfrm>
            <a:custGeom>
              <a:rect b="b" l="l" r="r" t="t"/>
              <a:pathLst>
                <a:path extrusionOk="0" fill="none" h="292" w="293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1817054" y="1932192"/>
              <a:ext cx="23836" cy="23836"/>
            </a:xfrm>
            <a:custGeom>
              <a:rect b="b" l="l" r="r" t="t"/>
              <a:pathLst>
                <a:path extrusionOk="0" fill="none" h="293" w="293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1824619" y="2057390"/>
              <a:ext cx="23754" cy="23836"/>
            </a:xfrm>
            <a:custGeom>
              <a:rect b="b" l="l" r="r" t="t"/>
              <a:pathLst>
                <a:path extrusionOk="0" fill="none" h="293" w="292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cap="flat" cmpd="sng" w="1000">
              <a:solidFill>
                <a:schemeClr val="lt1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5"/>
            <p:cNvSpPr/>
            <p:nvPr/>
          </p:nvSpPr>
          <p:spPr>
            <a:xfrm>
              <a:off x="1148038" y="1879315"/>
              <a:ext cx="508275" cy="438151"/>
            </a:xfrm>
            <a:custGeom>
              <a:rect b="b" l="l" r="r" t="t"/>
              <a:pathLst>
                <a:path extrusionOk="0" h="5386" w="6248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1372480" y="1977504"/>
              <a:ext cx="62640" cy="60524"/>
            </a:xfrm>
            <a:custGeom>
              <a:rect b="b" l="l" r="r" t="t"/>
              <a:pathLst>
                <a:path extrusionOk="0" fill="none" h="744" w="77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cap="flat" cmpd="sng" w="1325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5"/>
            <p:cNvSpPr/>
            <p:nvPr/>
          </p:nvSpPr>
          <p:spPr>
            <a:xfrm>
              <a:off x="1211734" y="1879315"/>
              <a:ext cx="320519" cy="69473"/>
            </a:xfrm>
            <a:custGeom>
              <a:rect b="b" l="l" r="r" t="t"/>
              <a:pathLst>
                <a:path extrusionOk="0" h="854" w="394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5"/>
            <p:cNvSpPr/>
            <p:nvPr/>
          </p:nvSpPr>
          <p:spPr>
            <a:xfrm>
              <a:off x="1572111" y="2190071"/>
              <a:ext cx="93959" cy="143583"/>
            </a:xfrm>
            <a:custGeom>
              <a:rect b="b" l="l" r="r" t="t"/>
              <a:pathLst>
                <a:path extrusionOk="0" fill="none" h="1765" w="1155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cap="flat" cmpd="sng" w="1325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1629300" y="2941092"/>
              <a:ext cx="36770" cy="49705"/>
            </a:xfrm>
            <a:custGeom>
              <a:rect b="b" l="l" r="r" t="t"/>
              <a:pathLst>
                <a:path extrusionOk="0" h="611" w="452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1946480" y="2917338"/>
              <a:ext cx="72401" cy="38967"/>
            </a:xfrm>
            <a:custGeom>
              <a:rect b="b" l="l" r="r" t="t"/>
              <a:pathLst>
                <a:path extrusionOk="0" h="479" w="89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1969177" y="3551866"/>
              <a:ext cx="183526" cy="31320"/>
            </a:xfrm>
            <a:custGeom>
              <a:rect b="b" l="l" r="r" t="t"/>
              <a:pathLst>
                <a:path extrusionOk="0" h="385" w="2256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1319603" y="3418045"/>
              <a:ext cx="172706" cy="113402"/>
            </a:xfrm>
            <a:custGeom>
              <a:rect b="b" l="l" r="r" t="t"/>
              <a:pathLst>
                <a:path extrusionOk="0" h="1394" w="2123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5"/>
            <p:cNvSpPr/>
            <p:nvPr/>
          </p:nvSpPr>
          <p:spPr>
            <a:xfrm>
              <a:off x="1742619" y="1194838"/>
              <a:ext cx="231441" cy="127801"/>
            </a:xfrm>
            <a:custGeom>
              <a:rect b="b" l="l" r="r" t="t"/>
              <a:pathLst>
                <a:path extrusionOk="0" h="1571" w="2845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1757669" y="1264311"/>
              <a:ext cx="171649" cy="312953"/>
            </a:xfrm>
            <a:custGeom>
              <a:rect b="b" l="l" r="r" t="t"/>
              <a:pathLst>
                <a:path extrusionOk="0" h="3847" w="211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1795252" y="1382431"/>
              <a:ext cx="84441" cy="89078"/>
            </a:xfrm>
            <a:custGeom>
              <a:rect b="b" l="l" r="r" t="t"/>
              <a:pathLst>
                <a:path extrusionOk="0" h="1095" w="1038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1770603" y="1307426"/>
              <a:ext cx="24974" cy="13016"/>
            </a:xfrm>
            <a:custGeom>
              <a:rect b="b" l="l" r="r" t="t"/>
              <a:pathLst>
                <a:path extrusionOk="0" fill="none" h="160" w="307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cap="flat" cmpd="sng" w="1650">
              <a:solidFill>
                <a:schemeClr val="dk2"/>
              </a:solidFill>
              <a:prstDash val="solid"/>
              <a:miter lim="132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2582062" y="2169571"/>
              <a:ext cx="145779" cy="47590"/>
            </a:xfrm>
            <a:custGeom>
              <a:rect b="b" l="l" r="r" t="t"/>
              <a:pathLst>
                <a:path extrusionOk="0" h="585" w="1792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6"/>
          <p:cNvSpPr txBox="1"/>
          <p:nvPr>
            <p:ph type="title"/>
          </p:nvPr>
        </p:nvSpPr>
        <p:spPr>
          <a:xfrm>
            <a:off x="4572000" y="1757172"/>
            <a:ext cx="403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906" name="Google Shape;906;p56"/>
          <p:cNvSpPr txBox="1"/>
          <p:nvPr>
            <p:ph idx="1" type="subTitle"/>
          </p:nvPr>
        </p:nvSpPr>
        <p:spPr>
          <a:xfrm>
            <a:off x="3676925" y="2441450"/>
            <a:ext cx="4927800" cy="13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Guía de los Fundamentos para la Dirección de Proyectos (Guía PMBOK®) Séptima Edición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 go para la presentación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56"/>
          <p:cNvPicPr preferRelativeResize="0"/>
          <p:nvPr/>
        </p:nvPicPr>
        <p:blipFill rotWithShape="1">
          <a:blip r:embed="rId3">
            <a:alphaModFix/>
          </a:blip>
          <a:srcRect b="11008" l="7108" r="64826" t="7809"/>
          <a:stretch/>
        </p:blipFill>
        <p:spPr>
          <a:xfrm>
            <a:off x="1354300" y="512325"/>
            <a:ext cx="2425500" cy="3964500"/>
          </a:xfrm>
          <a:prstGeom prst="roundRect">
            <a:avLst>
              <a:gd fmla="val 4601" name="adj"/>
            </a:avLst>
          </a:prstGeom>
          <a:noFill/>
          <a:ln>
            <a:noFill/>
          </a:ln>
        </p:spPr>
      </p:pic>
      <p:sp>
        <p:nvSpPr>
          <p:cNvPr id="908" name="Google Shape;90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idx="2" type="title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5" name="Google Shape;375;p35"/>
          <p:cNvSpPr txBox="1"/>
          <p:nvPr>
            <p:ph type="title"/>
          </p:nvPr>
        </p:nvSpPr>
        <p:spPr>
          <a:xfrm>
            <a:off x="399975" y="2778000"/>
            <a:ext cx="84135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Cadencia de entrega</a:t>
            </a:r>
            <a:endParaRPr/>
          </a:p>
        </p:txBody>
      </p:sp>
      <p:sp>
        <p:nvSpPr>
          <p:cNvPr id="376" name="Google Shape;376;p35"/>
          <p:cNvSpPr txBox="1"/>
          <p:nvPr>
            <p:ph idx="1" type="subTitle"/>
          </p:nvPr>
        </p:nvSpPr>
        <p:spPr>
          <a:xfrm>
            <a:off x="2264700" y="3526850"/>
            <a:ext cx="46146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refiere al momento y a la frecuencia de los entregables del proyecto.</a:t>
            </a:r>
            <a:endParaRPr/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6"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entregas</a:t>
            </a:r>
            <a:endParaRPr/>
          </a:p>
        </p:txBody>
      </p:sp>
      <p:sp>
        <p:nvSpPr>
          <p:cNvPr id="383" name="Google Shape;383;p36"/>
          <p:cNvSpPr txBox="1"/>
          <p:nvPr>
            <p:ph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Entrega única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4" name="Google Shape;384;p36"/>
          <p:cNvSpPr txBox="1"/>
          <p:nvPr>
            <p:ph idx="1" type="subTitle"/>
          </p:nvPr>
        </p:nvSpPr>
        <p:spPr>
          <a:xfrm>
            <a:off x="770600" y="3566777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hace una sola entregas al final del proyecto.</a:t>
            </a:r>
            <a:endParaRPr/>
          </a:p>
        </p:txBody>
      </p:sp>
      <p:sp>
        <p:nvSpPr>
          <p:cNvPr id="385" name="Google Shape;385;p36"/>
          <p:cNvSpPr txBox="1"/>
          <p:nvPr>
            <p:ph idx="2" type="title"/>
          </p:nvPr>
        </p:nvSpPr>
        <p:spPr>
          <a:xfrm>
            <a:off x="3144125" y="3117600"/>
            <a:ext cx="28764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Entregas múltiples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86" name="Google Shape;386;p36"/>
          <p:cNvSpPr txBox="1"/>
          <p:nvPr>
            <p:ph idx="3" type="subTitle"/>
          </p:nvPr>
        </p:nvSpPr>
        <p:spPr>
          <a:xfrm>
            <a:off x="3442651" y="3566785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Múltiples componentes que se entregan en diferentes momentos.</a:t>
            </a:r>
            <a:endParaRPr/>
          </a:p>
        </p:txBody>
      </p:sp>
      <p:sp>
        <p:nvSpPr>
          <p:cNvPr id="387" name="Google Shape;387;p36"/>
          <p:cNvSpPr txBox="1"/>
          <p:nvPr>
            <p:ph idx="4" type="title"/>
          </p:nvPr>
        </p:nvSpPr>
        <p:spPr>
          <a:xfrm>
            <a:off x="5894325" y="3117600"/>
            <a:ext cx="27018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Entregas periódicas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8" name="Google Shape;388;p36"/>
          <p:cNvSpPr txBox="1"/>
          <p:nvPr>
            <p:ph idx="5" type="subTitle"/>
          </p:nvPr>
        </p:nvSpPr>
        <p:spPr>
          <a:xfrm>
            <a:off x="6114701" y="3566785"/>
            <a:ext cx="22587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Similares a las entregas múltiples, pero están en un cronograma fijo.</a:t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1255260" y="1657472"/>
            <a:ext cx="1289380" cy="126956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1564747" y="1969725"/>
            <a:ext cx="670500" cy="6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3927310" y="1667972"/>
            <a:ext cx="1289380" cy="126956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4236797" y="1980225"/>
            <a:ext cx="670500" cy="6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6599360" y="1678472"/>
            <a:ext cx="1289380" cy="1269569"/>
          </a:xfrm>
          <a:custGeom>
            <a:rect b="b" l="l" r="r" t="t"/>
            <a:pathLst>
              <a:path extrusionOk="0" h="28808" w="29063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6908847" y="1990725"/>
            <a:ext cx="670500" cy="6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7093156" y="2157122"/>
            <a:ext cx="291689" cy="301744"/>
            <a:chOff x="-59475600" y="2658625"/>
            <a:chExt cx="309550" cy="316625"/>
          </a:xfrm>
        </p:grpSpPr>
        <p:sp>
          <p:nvSpPr>
            <p:cNvPr id="396" name="Google Shape;396;p36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6"/>
          <p:cNvGrpSpPr/>
          <p:nvPr/>
        </p:nvGrpSpPr>
        <p:grpSpPr>
          <a:xfrm>
            <a:off x="1749075" y="2157121"/>
            <a:ext cx="301767" cy="301747"/>
            <a:chOff x="-61782550" y="2664925"/>
            <a:chExt cx="316650" cy="319275"/>
          </a:xfrm>
        </p:grpSpPr>
        <p:sp>
          <p:nvSpPr>
            <p:cNvPr id="404" name="Google Shape;404;p36"/>
            <p:cNvSpPr/>
            <p:nvPr/>
          </p:nvSpPr>
          <p:spPr>
            <a:xfrm>
              <a:off x="-61782550" y="2664925"/>
              <a:ext cx="316650" cy="319275"/>
            </a:xfrm>
            <a:custGeom>
              <a:rect b="b" l="l" r="r" t="t"/>
              <a:pathLst>
                <a:path extrusionOk="0" h="12771" w="12666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-61701425" y="2705875"/>
              <a:ext cx="151250" cy="21275"/>
            </a:xfrm>
            <a:custGeom>
              <a:rect b="b" l="l" r="r" t="t"/>
              <a:pathLst>
                <a:path extrusionOk="0" h="851" w="605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-61742375" y="2747625"/>
              <a:ext cx="233925" cy="22075"/>
            </a:xfrm>
            <a:custGeom>
              <a:rect b="b" l="l" r="r" t="t"/>
              <a:pathLst>
                <a:path extrusionOk="0" h="883" w="9357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6"/>
          <p:cNvGrpSpPr/>
          <p:nvPr/>
        </p:nvGrpSpPr>
        <p:grpSpPr>
          <a:xfrm>
            <a:off x="4421131" y="2157112"/>
            <a:ext cx="301742" cy="301764"/>
            <a:chOff x="-59889100" y="2671925"/>
            <a:chExt cx="319000" cy="315950"/>
          </a:xfrm>
        </p:grpSpPr>
        <p:sp>
          <p:nvSpPr>
            <p:cNvPr id="408" name="Google Shape;408;p36"/>
            <p:cNvSpPr/>
            <p:nvPr/>
          </p:nvSpPr>
          <p:spPr>
            <a:xfrm>
              <a:off x="-59889100" y="2672000"/>
              <a:ext cx="149675" cy="256025"/>
            </a:xfrm>
            <a:custGeom>
              <a:rect b="b" l="l" r="r" t="t"/>
              <a:pathLst>
                <a:path extrusionOk="0" h="10241" w="5987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59830825" y="2892525"/>
              <a:ext cx="201650" cy="95350"/>
            </a:xfrm>
            <a:custGeom>
              <a:rect b="b" l="l" r="r" t="t"/>
              <a:pathLst>
                <a:path extrusionOk="0" h="3814" w="8066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59719775" y="2671925"/>
              <a:ext cx="149675" cy="256425"/>
            </a:xfrm>
            <a:custGeom>
              <a:rect b="b" l="l" r="r" t="t"/>
              <a:pathLst>
                <a:path extrusionOk="0" h="10257" w="5987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-59762300" y="2757075"/>
              <a:ext cx="63025" cy="145725"/>
            </a:xfrm>
            <a:custGeom>
              <a:rect b="b" l="l" r="r" t="t"/>
              <a:pathLst>
                <a:path extrusionOk="0" h="5829" w="2521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idx="2" type="title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8" name="Google Shape;418;p37"/>
          <p:cNvSpPr txBox="1"/>
          <p:nvPr>
            <p:ph type="title"/>
          </p:nvPr>
        </p:nvSpPr>
        <p:spPr>
          <a:xfrm>
            <a:off x="399975" y="2778000"/>
            <a:ext cx="84135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Enfoques de desarrollo</a:t>
            </a:r>
            <a:endParaRPr/>
          </a:p>
        </p:txBody>
      </p:sp>
      <p:sp>
        <p:nvSpPr>
          <p:cNvPr id="419" name="Google Shape;419;p37"/>
          <p:cNvSpPr txBox="1"/>
          <p:nvPr>
            <p:ph idx="1" type="subTitle"/>
          </p:nvPr>
        </p:nvSpPr>
        <p:spPr>
          <a:xfrm>
            <a:off x="1880575" y="3603050"/>
            <a:ext cx="5599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el método utilizado para crear y desarrollar el producto, servicio o resultado durante el ciclo de vida del proyecto.</a:t>
            </a:r>
            <a:endParaRPr/>
          </a:p>
        </p:txBody>
      </p:sp>
      <p:sp>
        <p:nvSpPr>
          <p:cNvPr id="420" name="Google Shape;42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2372275" y="1130825"/>
            <a:ext cx="605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Enfoque predictivo</a:t>
            </a:r>
            <a:endParaRPr sz="3600"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799489" y="1123179"/>
            <a:ext cx="1572792" cy="3460479"/>
            <a:chOff x="1724625" y="1695000"/>
            <a:chExt cx="690275" cy="1531050"/>
          </a:xfrm>
        </p:grpSpPr>
        <p:sp>
          <p:nvSpPr>
            <p:cNvPr id="427" name="Google Shape;427;p38"/>
            <p:cNvSpPr/>
            <p:nvPr/>
          </p:nvSpPr>
          <p:spPr>
            <a:xfrm>
              <a:off x="1724625" y="1695000"/>
              <a:ext cx="461300" cy="245625"/>
            </a:xfrm>
            <a:custGeom>
              <a:rect b="b" l="l" r="r" t="t"/>
              <a:pathLst>
                <a:path extrusionOk="0" h="9825" w="18452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759850" y="1742875"/>
              <a:ext cx="390850" cy="161850"/>
            </a:xfrm>
            <a:custGeom>
              <a:rect b="b" l="l" r="r" t="t"/>
              <a:pathLst>
                <a:path extrusionOk="0" h="6474" w="15634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759850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837950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916050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1994475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072575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2150675" y="1742875"/>
              <a:ext cx="25" cy="161850"/>
            </a:xfrm>
            <a:custGeom>
              <a:rect b="b" l="l" r="r" t="t"/>
              <a:pathLst>
                <a:path extrusionOk="0" fill="none" h="6474" w="1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cap="flat" cmpd="sng" w="265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971875" y="3155250"/>
              <a:ext cx="133300" cy="70800"/>
            </a:xfrm>
            <a:custGeom>
              <a:rect b="b" l="l" r="r" t="t"/>
              <a:pathLst>
                <a:path extrusionOk="0" h="2832" w="5332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2248050" y="3155250"/>
              <a:ext cx="133600" cy="70800"/>
            </a:xfrm>
            <a:custGeom>
              <a:rect b="b" l="l" r="r" t="t"/>
              <a:pathLst>
                <a:path extrusionOk="0" h="2832" w="5344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1945300" y="2340400"/>
              <a:ext cx="404450" cy="821850"/>
            </a:xfrm>
            <a:custGeom>
              <a:rect b="b" l="l" r="r" t="t"/>
              <a:pathLst>
                <a:path extrusionOk="0" h="32874" w="16178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104150" y="2350350"/>
              <a:ext cx="12650" cy="60850"/>
            </a:xfrm>
            <a:custGeom>
              <a:rect b="b" l="l" r="r" t="t"/>
              <a:pathLst>
                <a:path extrusionOk="0" fill="none" h="2434" w="506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cap="flat" cmpd="sng" w="2325">
              <a:solidFill>
                <a:schemeClr val="dk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116775" y="2350350"/>
              <a:ext cx="25" cy="113025"/>
            </a:xfrm>
            <a:custGeom>
              <a:rect b="b" l="l" r="r" t="t"/>
              <a:pathLst>
                <a:path extrusionOk="0" fill="none" h="4521" w="1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cap="flat" cmpd="sng" w="2325">
              <a:solidFill>
                <a:schemeClr val="dk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2049975" y="2440425"/>
              <a:ext cx="119650" cy="13650"/>
            </a:xfrm>
            <a:custGeom>
              <a:rect b="b" l="l" r="r" t="t"/>
              <a:pathLst>
                <a:path extrusionOk="0" fill="none" h="546" w="4786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cap="flat" cmpd="sng" w="2325">
              <a:solidFill>
                <a:schemeClr val="dk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968875" y="2340400"/>
              <a:ext cx="339000" cy="310075"/>
            </a:xfrm>
            <a:custGeom>
              <a:rect b="b" l="l" r="r" t="t"/>
              <a:pathLst>
                <a:path extrusionOk="0" h="12403" w="1356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2060600" y="1807525"/>
              <a:ext cx="99425" cy="85575"/>
            </a:xfrm>
            <a:custGeom>
              <a:rect b="b" l="l" r="r" t="t"/>
              <a:pathLst>
                <a:path extrusionOk="0" h="3423" w="3977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2060950" y="1844550"/>
              <a:ext cx="79100" cy="120325"/>
            </a:xfrm>
            <a:custGeom>
              <a:rect b="b" l="l" r="r" t="t"/>
              <a:pathLst>
                <a:path extrusionOk="0" h="4813" w="3164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080875" y="1904700"/>
              <a:ext cx="50200" cy="17850"/>
            </a:xfrm>
            <a:custGeom>
              <a:rect b="b" l="l" r="r" t="t"/>
              <a:pathLst>
                <a:path extrusionOk="0" h="714" w="2008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2101150" y="1863825"/>
              <a:ext cx="5350" cy="9325"/>
            </a:xfrm>
            <a:custGeom>
              <a:rect b="b" l="l" r="r" t="t"/>
              <a:pathLst>
                <a:path extrusionOk="0" h="373" w="214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19425" y="1863825"/>
              <a:ext cx="5350" cy="9325"/>
            </a:xfrm>
            <a:custGeom>
              <a:rect b="b" l="l" r="r" t="t"/>
              <a:pathLst>
                <a:path extrusionOk="0" h="373" w="214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098500" y="1857525"/>
              <a:ext cx="11975" cy="1025"/>
            </a:xfrm>
            <a:custGeom>
              <a:rect b="b" l="l" r="r" t="t"/>
              <a:pathLst>
                <a:path extrusionOk="0" fill="none" h="41" w="479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cap="flat" cmpd="sng" w="2325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117100" y="1857525"/>
              <a:ext cx="12000" cy="1025"/>
            </a:xfrm>
            <a:custGeom>
              <a:rect b="b" l="l" r="r" t="t"/>
              <a:pathLst>
                <a:path extrusionOk="0" fill="none" h="41" w="48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cap="flat" cmpd="sng" w="2325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10800" y="1868475"/>
              <a:ext cx="6325" cy="13650"/>
            </a:xfrm>
            <a:custGeom>
              <a:rect b="b" l="l" r="r" t="t"/>
              <a:pathLst>
                <a:path extrusionOk="0" fill="none" h="546" w="253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cap="flat" cmpd="sng" w="2325">
              <a:solidFill>
                <a:schemeClr val="accen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2099500" y="1886425"/>
              <a:ext cx="22600" cy="6000"/>
            </a:xfrm>
            <a:custGeom>
              <a:rect b="b" l="l" r="r" t="t"/>
              <a:pathLst>
                <a:path extrusionOk="0" fill="none" h="240" w="904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cap="flat" cmpd="sng" w="2325">
              <a:solidFill>
                <a:schemeClr val="accen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011425" y="1931300"/>
              <a:ext cx="188125" cy="424725"/>
            </a:xfrm>
            <a:custGeom>
              <a:rect b="b" l="l" r="r" t="t"/>
              <a:pathLst>
                <a:path extrusionOk="0" h="16989" w="7525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2149350" y="1946925"/>
              <a:ext cx="128625" cy="453300"/>
            </a:xfrm>
            <a:custGeom>
              <a:rect b="b" l="l" r="r" t="t"/>
              <a:pathLst>
                <a:path extrusionOk="0" h="18132" w="5145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65300" y="2340400"/>
              <a:ext cx="196100" cy="155875"/>
            </a:xfrm>
            <a:custGeom>
              <a:rect b="b" l="l" r="r" t="t"/>
              <a:pathLst>
                <a:path extrusionOk="0" h="6235" w="7844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2199525" y="2379925"/>
              <a:ext cx="12325" cy="101400"/>
            </a:xfrm>
            <a:custGeom>
              <a:rect b="b" l="l" r="r" t="t"/>
              <a:pathLst>
                <a:path extrusionOk="0" fill="none" h="4056" w="493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94200" y="2432100"/>
              <a:ext cx="21625" cy="21975"/>
            </a:xfrm>
            <a:custGeom>
              <a:rect b="b" l="l" r="r" t="t"/>
              <a:pathLst>
                <a:path extrusionOk="0" h="879" w="865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2179250" y="2340400"/>
              <a:ext cx="182150" cy="50850"/>
            </a:xfrm>
            <a:custGeom>
              <a:rect b="b" l="l" r="r" t="t"/>
              <a:pathLst>
                <a:path extrusionOk="0" h="2034" w="7286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2179250" y="2379925"/>
              <a:ext cx="25" cy="104725"/>
            </a:xfrm>
            <a:custGeom>
              <a:rect b="b" l="l" r="r" t="t"/>
              <a:pathLst>
                <a:path extrusionOk="0" fill="none" h="4189" w="1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cap="flat" cmpd="sng" w="265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2249375" y="2322775"/>
              <a:ext cx="41900" cy="22950"/>
            </a:xfrm>
            <a:custGeom>
              <a:rect b="b" l="l" r="r" t="t"/>
              <a:pathLst>
                <a:path extrusionOk="0" fill="none" h="918" w="1676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cap="flat" cmpd="sng" w="2650">
              <a:solidFill>
                <a:schemeClr val="accent4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2236400" y="2450050"/>
              <a:ext cx="92425" cy="52900"/>
            </a:xfrm>
            <a:custGeom>
              <a:rect b="b" l="l" r="r" t="t"/>
              <a:pathLst>
                <a:path extrusionOk="0" h="2116" w="3697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2239075" y="1985475"/>
              <a:ext cx="175825" cy="504825"/>
            </a:xfrm>
            <a:custGeom>
              <a:rect b="b" l="l" r="r" t="t"/>
              <a:pathLst>
                <a:path extrusionOk="0" h="20193" w="7033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2328475" y="2437500"/>
              <a:ext cx="6650" cy="5975"/>
            </a:xfrm>
            <a:custGeom>
              <a:rect b="b" l="l" r="r" t="t"/>
              <a:pathLst>
                <a:path extrusionOk="0" h="239" w="266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2322475" y="2457450"/>
              <a:ext cx="6675" cy="5850"/>
            </a:xfrm>
            <a:custGeom>
              <a:rect b="b" l="l" r="r" t="t"/>
              <a:pathLst>
                <a:path extrusionOk="0" h="234" w="267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2307850" y="2403200"/>
              <a:ext cx="32600" cy="78125"/>
            </a:xfrm>
            <a:custGeom>
              <a:rect b="b" l="l" r="r" t="t"/>
              <a:pathLst>
                <a:path extrusionOk="0" fill="none" h="3125" w="1304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cap="flat" cmpd="sng" w="2325">
              <a:solidFill>
                <a:schemeClr val="dk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2268300" y="2090800"/>
              <a:ext cx="13325" cy="99075"/>
            </a:xfrm>
            <a:custGeom>
              <a:rect b="b" l="l" r="r" t="t"/>
              <a:pathLst>
                <a:path extrusionOk="0" fill="none" h="3963" w="533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cap="flat" cmpd="sng" w="2325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2142025" y="1964850"/>
              <a:ext cx="139275" cy="167525"/>
            </a:xfrm>
            <a:custGeom>
              <a:rect b="b" l="l" r="r" t="t"/>
              <a:pathLst>
                <a:path extrusionOk="0" h="6701" w="5571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2179925" y="1986800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2177575" y="2007400"/>
              <a:ext cx="84125" cy="25"/>
            </a:xfrm>
            <a:custGeom>
              <a:rect b="b" l="l" r="r" t="t"/>
              <a:pathLst>
                <a:path extrusionOk="0" fill="none" h="1" w="3365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74925" y="2028000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172275" y="2048275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169950" y="2068875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167275" y="2089475"/>
              <a:ext cx="84125" cy="25"/>
            </a:xfrm>
            <a:custGeom>
              <a:rect b="b" l="l" r="r" t="t"/>
              <a:pathLst>
                <a:path extrusionOk="0" fill="none" h="1" w="3365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2164625" y="2110075"/>
              <a:ext cx="84100" cy="25"/>
            </a:xfrm>
            <a:custGeom>
              <a:rect b="b" l="l" r="r" t="t"/>
              <a:pathLst>
                <a:path extrusionOk="0" fill="none" h="1" w="3364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111775" y="2027675"/>
              <a:ext cx="82450" cy="114350"/>
            </a:xfrm>
            <a:custGeom>
              <a:rect b="b" l="l" r="r" t="t"/>
              <a:pathLst>
                <a:path extrusionOk="0" h="4574" w="3298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164300" y="2055575"/>
              <a:ext cx="23950" cy="5350"/>
            </a:xfrm>
            <a:custGeom>
              <a:rect b="b" l="l" r="r" t="t"/>
              <a:pathLst>
                <a:path extrusionOk="0" fill="none" h="214" w="958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cap="flat" cmpd="sng" w="2325">
              <a:solidFill>
                <a:schemeClr val="accen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060275" y="1950225"/>
              <a:ext cx="88425" cy="35275"/>
            </a:xfrm>
            <a:custGeom>
              <a:rect b="b" l="l" r="r" t="t"/>
              <a:pathLst>
                <a:path extrusionOk="0" fill="none" h="1411" w="3537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2101150" y="1979150"/>
              <a:ext cx="12650" cy="366575"/>
            </a:xfrm>
            <a:custGeom>
              <a:rect b="b" l="l" r="r" t="t"/>
              <a:pathLst>
                <a:path extrusionOk="0" fill="none" h="14663" w="506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54925" y="1949900"/>
              <a:ext cx="134275" cy="456325"/>
            </a:xfrm>
            <a:custGeom>
              <a:rect b="b" l="l" r="r" t="t"/>
              <a:pathLst>
                <a:path extrusionOk="0" h="18253" w="5371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013075" y="1956550"/>
              <a:ext cx="56525" cy="246950"/>
            </a:xfrm>
            <a:custGeom>
              <a:rect b="b" l="l" r="r" t="t"/>
              <a:pathLst>
                <a:path extrusionOk="0" fill="none" h="9878" w="2261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cap="flat" cmpd="sng" w="2325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54925" y="2057250"/>
              <a:ext cx="134275" cy="348975"/>
            </a:xfrm>
            <a:custGeom>
              <a:rect b="b" l="l" r="r" t="t"/>
              <a:pathLst>
                <a:path extrusionOk="0" h="13959" w="5371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1864050" y="2002075"/>
              <a:ext cx="285650" cy="370875"/>
            </a:xfrm>
            <a:custGeom>
              <a:rect b="b" l="l" r="r" t="t"/>
              <a:pathLst>
                <a:path extrusionOk="0" h="14835" w="11426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1933000" y="2186200"/>
              <a:ext cx="60175" cy="45550"/>
            </a:xfrm>
            <a:custGeom>
              <a:rect b="b" l="l" r="r" t="t"/>
              <a:pathLst>
                <a:path extrusionOk="0" fill="none" h="1822" w="2407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cap="flat" cmpd="sng" w="2325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072575" y="2150300"/>
              <a:ext cx="62175" cy="55850"/>
            </a:xfrm>
            <a:custGeom>
              <a:rect b="b" l="l" r="r" t="t"/>
              <a:pathLst>
                <a:path extrusionOk="0" fill="none" h="2234" w="2487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cap="flat" cmpd="sng" w="2325">
              <a:solidFill>
                <a:schemeClr val="dk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114775" y="2148975"/>
              <a:ext cx="6000" cy="6000"/>
            </a:xfrm>
            <a:custGeom>
              <a:rect b="b" l="l" r="r" t="t"/>
              <a:pathLst>
                <a:path extrusionOk="0" h="240" w="24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2098500" y="2161600"/>
              <a:ext cx="5675" cy="6000"/>
            </a:xfrm>
            <a:custGeom>
              <a:rect b="b" l="l" r="r" t="t"/>
              <a:pathLst>
                <a:path extrusionOk="0" h="240" w="227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2033350" y="3140300"/>
              <a:ext cx="76475" cy="25"/>
            </a:xfrm>
            <a:custGeom>
              <a:rect b="b" l="l" r="r" t="t"/>
              <a:pathLst>
                <a:path extrusionOk="0" fill="none" h="1" w="3059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cap="flat" cmpd="sng" w="265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2237750" y="3140300"/>
              <a:ext cx="76450" cy="25"/>
            </a:xfrm>
            <a:custGeom>
              <a:rect b="b" l="l" r="r" t="t"/>
              <a:pathLst>
                <a:path extrusionOk="0" fill="none" h="1" w="3058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cap="flat" cmpd="sng" w="265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2193200" y="2297525"/>
              <a:ext cx="56200" cy="9975"/>
            </a:xfrm>
            <a:custGeom>
              <a:rect b="b" l="l" r="r" t="t"/>
              <a:pathLst>
                <a:path extrusionOk="0" fill="none" h="399" w="2248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cap="flat" cmpd="sng" w="2325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2230750" y="1828950"/>
              <a:ext cx="47225" cy="111675"/>
            </a:xfrm>
            <a:custGeom>
              <a:rect b="b" l="l" r="r" t="t"/>
              <a:pathLst>
                <a:path extrusionOk="0" fill="none" h="4467" w="1889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cap="flat" cmpd="sng" w="2650">
              <a:solidFill>
                <a:schemeClr val="accent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2230750" y="1801675"/>
              <a:ext cx="47225" cy="25"/>
            </a:xfrm>
            <a:custGeom>
              <a:rect b="b" l="l" r="r" t="t"/>
              <a:pathLst>
                <a:path extrusionOk="0" fill="none" h="1" w="1889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cap="flat" cmpd="sng" w="2650">
              <a:solidFill>
                <a:schemeClr val="accent6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8"/>
          <p:cNvSpPr txBox="1"/>
          <p:nvPr>
            <p:ph idx="4294967295" type="subTitle"/>
          </p:nvPr>
        </p:nvSpPr>
        <p:spPr>
          <a:xfrm>
            <a:off x="3354150" y="2020900"/>
            <a:ext cx="4294500" cy="23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 enfoque predictivo es útil cuando los requisitos del proyecto y del producto pueden definirse, recopilarse y analizarse al comienzo del proyecto. Esto también puede ser mencionado como un enfoque en cascada. </a:t>
            </a:r>
            <a:endParaRPr/>
          </a:p>
        </p:txBody>
      </p:sp>
      <p:sp>
        <p:nvSpPr>
          <p:cNvPr id="491" name="Google Shape;49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/>
          <p:nvPr>
            <p:ph type="title"/>
          </p:nvPr>
        </p:nvSpPr>
        <p:spPr>
          <a:xfrm>
            <a:off x="713225" y="1207025"/>
            <a:ext cx="532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Enfoque </a:t>
            </a:r>
            <a:r>
              <a:rPr lang="en" sz="3600"/>
              <a:t>híbrido</a:t>
            </a:r>
            <a:endParaRPr sz="3600"/>
          </a:p>
        </p:txBody>
      </p:sp>
      <p:grpSp>
        <p:nvGrpSpPr>
          <p:cNvPr id="497" name="Google Shape;497;p39"/>
          <p:cNvGrpSpPr/>
          <p:nvPr/>
        </p:nvGrpSpPr>
        <p:grpSpPr>
          <a:xfrm>
            <a:off x="6040836" y="1455782"/>
            <a:ext cx="1965686" cy="3148954"/>
            <a:chOff x="4012050" y="1879775"/>
            <a:chExt cx="776000" cy="1248000"/>
          </a:xfrm>
        </p:grpSpPr>
        <p:sp>
          <p:nvSpPr>
            <p:cNvPr id="498" name="Google Shape;498;p39"/>
            <p:cNvSpPr/>
            <p:nvPr/>
          </p:nvSpPr>
          <p:spPr>
            <a:xfrm>
              <a:off x="4237025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1" y="0"/>
                  </a:moveTo>
                  <a:lnTo>
                    <a:pt x="4015" y="23595"/>
                  </a:lnTo>
                  <a:lnTo>
                    <a:pt x="4813" y="23595"/>
                  </a:lnTo>
                  <a:lnTo>
                    <a:pt x="1636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012050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4812" y="0"/>
                  </a:moveTo>
                  <a:lnTo>
                    <a:pt x="3177" y="27"/>
                  </a:lnTo>
                  <a:lnTo>
                    <a:pt x="0" y="23595"/>
                  </a:lnTo>
                  <a:lnTo>
                    <a:pt x="798" y="23595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616550" y="2674700"/>
              <a:ext cx="115000" cy="434725"/>
            </a:xfrm>
            <a:custGeom>
              <a:rect b="b" l="l" r="r" t="t"/>
              <a:pathLst>
                <a:path extrusionOk="0" h="17389" w="4600">
                  <a:moveTo>
                    <a:pt x="1" y="1"/>
                  </a:moveTo>
                  <a:lnTo>
                    <a:pt x="3789" y="17388"/>
                  </a:lnTo>
                  <a:lnTo>
                    <a:pt x="4600" y="17388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384925" y="2674700"/>
              <a:ext cx="115000" cy="434725"/>
            </a:xfrm>
            <a:custGeom>
              <a:rect b="b" l="l" r="r" t="t"/>
              <a:pathLst>
                <a:path extrusionOk="0" h="17389" w="4600">
                  <a:moveTo>
                    <a:pt x="2393" y="1"/>
                  </a:moveTo>
                  <a:lnTo>
                    <a:pt x="0" y="17388"/>
                  </a:lnTo>
                  <a:lnTo>
                    <a:pt x="811" y="17388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403525" y="2242350"/>
              <a:ext cx="384525" cy="444025"/>
            </a:xfrm>
            <a:custGeom>
              <a:rect b="b" l="l" r="r" t="t"/>
              <a:pathLst>
                <a:path extrusionOk="0" h="17761" w="15381">
                  <a:moveTo>
                    <a:pt x="7990" y="1"/>
                  </a:moveTo>
                  <a:lnTo>
                    <a:pt x="1" y="17760"/>
                  </a:lnTo>
                  <a:lnTo>
                    <a:pt x="10901" y="17760"/>
                  </a:lnTo>
                  <a:cubicBezTo>
                    <a:pt x="11885" y="17760"/>
                    <a:pt x="12722" y="17056"/>
                    <a:pt x="12882" y="16072"/>
                  </a:cubicBezTo>
                  <a:lnTo>
                    <a:pt x="15208" y="1968"/>
                  </a:lnTo>
                  <a:cubicBezTo>
                    <a:pt x="15381" y="944"/>
                    <a:pt x="14583" y="1"/>
                    <a:pt x="13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442075" y="1879775"/>
              <a:ext cx="260575" cy="233650"/>
            </a:xfrm>
            <a:custGeom>
              <a:rect b="b" l="l" r="r" t="t"/>
              <a:pathLst>
                <a:path extrusionOk="0" h="9346" w="10423">
                  <a:moveTo>
                    <a:pt x="1" y="1"/>
                  </a:moveTo>
                  <a:lnTo>
                    <a:pt x="1" y="9346"/>
                  </a:lnTo>
                  <a:lnTo>
                    <a:pt x="10422" y="9346"/>
                  </a:lnTo>
                  <a:lnTo>
                    <a:pt x="10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473650" y="1924975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1"/>
                  </a:moveTo>
                  <a:lnTo>
                    <a:pt x="6301" y="1"/>
                  </a:lnTo>
                </a:path>
              </a:pathLst>
            </a:custGeom>
            <a:noFill/>
            <a:ln cap="flat" cmpd="sng" w="200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473650" y="1960875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0"/>
                  </a:moveTo>
                  <a:lnTo>
                    <a:pt x="6301" y="0"/>
                  </a:lnTo>
                </a:path>
              </a:pathLst>
            </a:custGeom>
            <a:noFill/>
            <a:ln cap="flat" cmpd="sng" w="200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73650" y="1996750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1"/>
                  </a:moveTo>
                  <a:lnTo>
                    <a:pt x="6301" y="1"/>
                  </a:lnTo>
                </a:path>
              </a:pathLst>
            </a:custGeom>
            <a:noFill/>
            <a:ln cap="flat" cmpd="sng" w="200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473650" y="2032650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1"/>
                  </a:moveTo>
                  <a:lnTo>
                    <a:pt x="6301" y="1"/>
                  </a:lnTo>
                </a:path>
              </a:pathLst>
            </a:custGeom>
            <a:noFill/>
            <a:ln cap="flat" cmpd="sng" w="200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473650" y="2068550"/>
              <a:ext cx="157550" cy="25"/>
            </a:xfrm>
            <a:custGeom>
              <a:rect b="b" l="l" r="r" t="t"/>
              <a:pathLst>
                <a:path extrusionOk="0" fill="none" h="1" w="6302">
                  <a:moveTo>
                    <a:pt x="0" y="0"/>
                  </a:moveTo>
                  <a:lnTo>
                    <a:pt x="6301" y="0"/>
                  </a:lnTo>
                </a:path>
              </a:pathLst>
            </a:custGeom>
            <a:noFill/>
            <a:ln cap="flat" cmpd="sng" w="200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644800" y="1912025"/>
              <a:ext cx="29275" cy="19950"/>
            </a:xfrm>
            <a:custGeom>
              <a:rect b="b" l="l" r="r" t="t"/>
              <a:pathLst>
                <a:path extrusionOk="0" fill="none" h="798" w="1171">
                  <a:moveTo>
                    <a:pt x="0" y="253"/>
                  </a:moveTo>
                  <a:lnTo>
                    <a:pt x="479" y="798"/>
                  </a:lnTo>
                  <a:lnTo>
                    <a:pt x="1170" y="0"/>
                  </a:lnTo>
                </a:path>
              </a:pathLst>
            </a:custGeom>
            <a:noFill/>
            <a:ln cap="rnd" cmpd="sng" w="43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644800" y="1947900"/>
              <a:ext cx="29275" cy="19975"/>
            </a:xfrm>
            <a:custGeom>
              <a:rect b="b" l="l" r="r" t="t"/>
              <a:pathLst>
                <a:path extrusionOk="0" fill="none" h="799" w="1171">
                  <a:moveTo>
                    <a:pt x="0" y="240"/>
                  </a:moveTo>
                  <a:lnTo>
                    <a:pt x="479" y="798"/>
                  </a:lnTo>
                  <a:lnTo>
                    <a:pt x="1170" y="1"/>
                  </a:lnTo>
                </a:path>
              </a:pathLst>
            </a:custGeom>
            <a:noFill/>
            <a:ln cap="rnd" cmpd="sng" w="43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44800" y="1983475"/>
              <a:ext cx="29275" cy="19950"/>
            </a:xfrm>
            <a:custGeom>
              <a:rect b="b" l="l" r="r" t="t"/>
              <a:pathLst>
                <a:path extrusionOk="0" fill="none" h="798" w="1171">
                  <a:moveTo>
                    <a:pt x="0" y="240"/>
                  </a:moveTo>
                  <a:lnTo>
                    <a:pt x="479" y="798"/>
                  </a:lnTo>
                  <a:lnTo>
                    <a:pt x="1170" y="0"/>
                  </a:lnTo>
                </a:path>
              </a:pathLst>
            </a:custGeom>
            <a:noFill/>
            <a:ln cap="rnd" cmpd="sng" w="43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644800" y="2019025"/>
              <a:ext cx="29275" cy="19975"/>
            </a:xfrm>
            <a:custGeom>
              <a:rect b="b" l="l" r="r" t="t"/>
              <a:pathLst>
                <a:path extrusionOk="0" fill="none" h="799" w="1171">
                  <a:moveTo>
                    <a:pt x="0" y="253"/>
                  </a:moveTo>
                  <a:lnTo>
                    <a:pt x="479" y="798"/>
                  </a:lnTo>
                  <a:lnTo>
                    <a:pt x="1170" y="1"/>
                  </a:lnTo>
                </a:path>
              </a:pathLst>
            </a:custGeom>
            <a:noFill/>
            <a:ln cap="rnd" cmpd="sng" w="43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644800" y="2054925"/>
              <a:ext cx="29275" cy="19950"/>
            </a:xfrm>
            <a:custGeom>
              <a:rect b="b" l="l" r="r" t="t"/>
              <a:pathLst>
                <a:path extrusionOk="0" fill="none" h="798" w="1171">
                  <a:moveTo>
                    <a:pt x="0" y="240"/>
                  </a:moveTo>
                  <a:lnTo>
                    <a:pt x="479" y="798"/>
                  </a:lnTo>
                  <a:lnTo>
                    <a:pt x="1170" y="0"/>
                  </a:lnTo>
                </a:path>
              </a:pathLst>
            </a:custGeom>
            <a:noFill/>
            <a:ln cap="rnd" cmpd="sng" w="43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28175" y="3030300"/>
              <a:ext cx="136175" cy="97475"/>
            </a:xfrm>
            <a:custGeom>
              <a:rect b="b" l="l" r="r" t="t"/>
              <a:pathLst>
                <a:path extrusionOk="0" h="3899" w="5447">
                  <a:moveTo>
                    <a:pt x="4555" y="0"/>
                  </a:moveTo>
                  <a:lnTo>
                    <a:pt x="2522" y="572"/>
                  </a:lnTo>
                  <a:lnTo>
                    <a:pt x="2522" y="851"/>
                  </a:lnTo>
                  <a:cubicBezTo>
                    <a:pt x="2522" y="1277"/>
                    <a:pt x="2322" y="1675"/>
                    <a:pt x="1963" y="1928"/>
                  </a:cubicBezTo>
                  <a:cubicBezTo>
                    <a:pt x="1551" y="2220"/>
                    <a:pt x="993" y="2619"/>
                    <a:pt x="581" y="2898"/>
                  </a:cubicBezTo>
                  <a:cubicBezTo>
                    <a:pt x="355" y="3058"/>
                    <a:pt x="222" y="3231"/>
                    <a:pt x="129" y="3390"/>
                  </a:cubicBezTo>
                  <a:cubicBezTo>
                    <a:pt x="0" y="3624"/>
                    <a:pt x="190" y="3898"/>
                    <a:pt x="436" y="3898"/>
                  </a:cubicBezTo>
                  <a:cubicBezTo>
                    <a:pt x="470" y="3898"/>
                    <a:pt x="505" y="3893"/>
                    <a:pt x="541" y="3882"/>
                  </a:cubicBezTo>
                  <a:lnTo>
                    <a:pt x="3957" y="2805"/>
                  </a:lnTo>
                  <a:lnTo>
                    <a:pt x="4024" y="2367"/>
                  </a:lnTo>
                  <a:lnTo>
                    <a:pt x="4223" y="2725"/>
                  </a:lnTo>
                  <a:lnTo>
                    <a:pt x="5007" y="2486"/>
                  </a:lnTo>
                  <a:cubicBezTo>
                    <a:pt x="5313" y="2380"/>
                    <a:pt x="5446" y="2034"/>
                    <a:pt x="5286" y="1755"/>
                  </a:cubicBezTo>
                  <a:lnTo>
                    <a:pt x="4914" y="1144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44000" y="3063525"/>
              <a:ext cx="142600" cy="64175"/>
            </a:xfrm>
            <a:custGeom>
              <a:rect b="b" l="l" r="r" t="t"/>
              <a:pathLst>
                <a:path extrusionOk="0" h="2567" w="5704">
                  <a:moveTo>
                    <a:pt x="3337" y="1"/>
                  </a:moveTo>
                  <a:lnTo>
                    <a:pt x="3258" y="267"/>
                  </a:lnTo>
                  <a:cubicBezTo>
                    <a:pt x="3138" y="679"/>
                    <a:pt x="2819" y="998"/>
                    <a:pt x="2407" y="1131"/>
                  </a:cubicBezTo>
                  <a:cubicBezTo>
                    <a:pt x="1928" y="1290"/>
                    <a:pt x="1277" y="1503"/>
                    <a:pt x="798" y="1649"/>
                  </a:cubicBezTo>
                  <a:cubicBezTo>
                    <a:pt x="533" y="1729"/>
                    <a:pt x="347" y="1848"/>
                    <a:pt x="227" y="1981"/>
                  </a:cubicBezTo>
                  <a:cubicBezTo>
                    <a:pt x="1" y="2194"/>
                    <a:pt x="160" y="2566"/>
                    <a:pt x="466" y="2566"/>
                  </a:cubicBezTo>
                  <a:lnTo>
                    <a:pt x="4042" y="2566"/>
                  </a:lnTo>
                  <a:lnTo>
                    <a:pt x="4241" y="2167"/>
                  </a:lnTo>
                  <a:lnTo>
                    <a:pt x="4334" y="2566"/>
                  </a:lnTo>
                  <a:lnTo>
                    <a:pt x="5145" y="2566"/>
                  </a:lnTo>
                  <a:cubicBezTo>
                    <a:pt x="5464" y="2566"/>
                    <a:pt x="5704" y="2274"/>
                    <a:pt x="5624" y="1955"/>
                  </a:cubicBezTo>
                  <a:lnTo>
                    <a:pt x="5464" y="1264"/>
                  </a:lnTo>
                  <a:lnTo>
                    <a:pt x="5464" y="54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184525" y="2181875"/>
              <a:ext cx="296450" cy="336675"/>
            </a:xfrm>
            <a:custGeom>
              <a:rect b="b" l="l" r="r" t="t"/>
              <a:pathLst>
                <a:path extrusionOk="0" h="13467" w="11858">
                  <a:moveTo>
                    <a:pt x="9532" y="0"/>
                  </a:moveTo>
                  <a:lnTo>
                    <a:pt x="9532" y="0"/>
                  </a:lnTo>
                  <a:cubicBezTo>
                    <a:pt x="6966" y="452"/>
                    <a:pt x="5557" y="2659"/>
                    <a:pt x="4826" y="3749"/>
                  </a:cubicBezTo>
                  <a:cubicBezTo>
                    <a:pt x="4108" y="4839"/>
                    <a:pt x="0" y="12629"/>
                    <a:pt x="0" y="12629"/>
                  </a:cubicBezTo>
                  <a:lnTo>
                    <a:pt x="5863" y="13466"/>
                  </a:lnTo>
                  <a:lnTo>
                    <a:pt x="7764" y="7404"/>
                  </a:lnTo>
                  <a:lnTo>
                    <a:pt x="9571" y="11166"/>
                  </a:lnTo>
                  <a:lnTo>
                    <a:pt x="11858" y="11166"/>
                  </a:lnTo>
                  <a:lnTo>
                    <a:pt x="9332" y="745"/>
                  </a:lnTo>
                  <a:lnTo>
                    <a:pt x="95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399550" y="2136675"/>
              <a:ext cx="71800" cy="66150"/>
            </a:xfrm>
            <a:custGeom>
              <a:rect b="b" l="l" r="r" t="t"/>
              <a:pathLst>
                <a:path extrusionOk="0" h="2646" w="2872">
                  <a:moveTo>
                    <a:pt x="1383" y="0"/>
                  </a:moveTo>
                  <a:lnTo>
                    <a:pt x="0" y="1330"/>
                  </a:lnTo>
                  <a:lnTo>
                    <a:pt x="1476" y="2646"/>
                  </a:lnTo>
                  <a:cubicBezTo>
                    <a:pt x="2486" y="2632"/>
                    <a:pt x="2871" y="1024"/>
                    <a:pt x="2871" y="1024"/>
                  </a:cubicBezTo>
                  <a:lnTo>
                    <a:pt x="1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401525" y="2146300"/>
              <a:ext cx="34250" cy="36925"/>
            </a:xfrm>
            <a:custGeom>
              <a:rect b="b" l="l" r="r" t="t"/>
              <a:pathLst>
                <a:path extrusionOk="0" h="1477" w="1370">
                  <a:moveTo>
                    <a:pt x="1131" y="1"/>
                  </a:moveTo>
                  <a:lnTo>
                    <a:pt x="1" y="1011"/>
                  </a:lnTo>
                  <a:lnTo>
                    <a:pt x="519" y="1476"/>
                  </a:lnTo>
                  <a:cubicBezTo>
                    <a:pt x="1370" y="1211"/>
                    <a:pt x="1131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362650" y="2066625"/>
              <a:ext cx="90750" cy="75050"/>
            </a:xfrm>
            <a:custGeom>
              <a:rect b="b" l="l" r="r" t="t"/>
              <a:pathLst>
                <a:path extrusionOk="0" h="3002" w="3630">
                  <a:moveTo>
                    <a:pt x="1653" y="0"/>
                  </a:moveTo>
                  <a:cubicBezTo>
                    <a:pt x="1481" y="0"/>
                    <a:pt x="1304" y="21"/>
                    <a:pt x="1130" y="64"/>
                  </a:cubicBezTo>
                  <a:cubicBezTo>
                    <a:pt x="280" y="277"/>
                    <a:pt x="1" y="1048"/>
                    <a:pt x="173" y="1420"/>
                  </a:cubicBezTo>
                  <a:cubicBezTo>
                    <a:pt x="346" y="1792"/>
                    <a:pt x="585" y="2005"/>
                    <a:pt x="585" y="2005"/>
                  </a:cubicBezTo>
                  <a:lnTo>
                    <a:pt x="2898" y="3002"/>
                  </a:lnTo>
                  <a:cubicBezTo>
                    <a:pt x="2898" y="3002"/>
                    <a:pt x="3164" y="2895"/>
                    <a:pt x="3390" y="2350"/>
                  </a:cubicBezTo>
                  <a:cubicBezTo>
                    <a:pt x="3630" y="1805"/>
                    <a:pt x="3630" y="981"/>
                    <a:pt x="2952" y="729"/>
                  </a:cubicBezTo>
                  <a:cubicBezTo>
                    <a:pt x="2909" y="306"/>
                    <a:pt x="2320" y="0"/>
                    <a:pt x="1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368150" y="2105100"/>
              <a:ext cx="73300" cy="69200"/>
            </a:xfrm>
            <a:custGeom>
              <a:rect b="b" l="l" r="r" t="t"/>
              <a:pathLst>
                <a:path extrusionOk="0" h="2768" w="2932">
                  <a:moveTo>
                    <a:pt x="272" y="1"/>
                  </a:moveTo>
                  <a:lnTo>
                    <a:pt x="246" y="1303"/>
                  </a:lnTo>
                  <a:cubicBezTo>
                    <a:pt x="0" y="1897"/>
                    <a:pt x="357" y="2768"/>
                    <a:pt x="1207" y="2768"/>
                  </a:cubicBezTo>
                  <a:cubicBezTo>
                    <a:pt x="1232" y="2768"/>
                    <a:pt x="1257" y="2767"/>
                    <a:pt x="1283" y="2765"/>
                  </a:cubicBezTo>
                  <a:cubicBezTo>
                    <a:pt x="2187" y="2699"/>
                    <a:pt x="2492" y="1556"/>
                    <a:pt x="2492" y="1556"/>
                  </a:cubicBezTo>
                  <a:cubicBezTo>
                    <a:pt x="2865" y="1516"/>
                    <a:pt x="2931" y="745"/>
                    <a:pt x="2652" y="612"/>
                  </a:cubicBezTo>
                  <a:cubicBezTo>
                    <a:pt x="2610" y="592"/>
                    <a:pt x="2570" y="583"/>
                    <a:pt x="2533" y="583"/>
                  </a:cubicBezTo>
                  <a:cubicBezTo>
                    <a:pt x="2328" y="583"/>
                    <a:pt x="2213" y="851"/>
                    <a:pt x="2213" y="851"/>
                  </a:cubicBezTo>
                  <a:cubicBezTo>
                    <a:pt x="1828" y="386"/>
                    <a:pt x="1828" y="67"/>
                    <a:pt x="1828" y="67"/>
                  </a:cubicBezTo>
                  <a:cubicBezTo>
                    <a:pt x="1564" y="126"/>
                    <a:pt x="1327" y="147"/>
                    <a:pt x="1123" y="147"/>
                  </a:cubicBezTo>
                  <a:cubicBezTo>
                    <a:pt x="586" y="147"/>
                    <a:pt x="272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380600" y="2123700"/>
              <a:ext cx="4350" cy="8350"/>
            </a:xfrm>
            <a:custGeom>
              <a:rect b="b" l="l" r="r" t="t"/>
              <a:pathLst>
                <a:path extrusionOk="0" h="334" w="174">
                  <a:moveTo>
                    <a:pt x="93" y="1"/>
                  </a:moveTo>
                  <a:cubicBezTo>
                    <a:pt x="40" y="1"/>
                    <a:pt x="0" y="81"/>
                    <a:pt x="0" y="160"/>
                  </a:cubicBezTo>
                  <a:cubicBezTo>
                    <a:pt x="0" y="254"/>
                    <a:pt x="40" y="333"/>
                    <a:pt x="93" y="333"/>
                  </a:cubicBezTo>
                  <a:cubicBezTo>
                    <a:pt x="133" y="333"/>
                    <a:pt x="173" y="254"/>
                    <a:pt x="173" y="160"/>
                  </a:cubicBezTo>
                  <a:cubicBezTo>
                    <a:pt x="173" y="81"/>
                    <a:pt x="133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398200" y="2123700"/>
              <a:ext cx="4350" cy="8350"/>
            </a:xfrm>
            <a:custGeom>
              <a:rect b="b" l="l" r="r" t="t"/>
              <a:pathLst>
                <a:path extrusionOk="0" h="334" w="174">
                  <a:moveTo>
                    <a:pt x="81" y="1"/>
                  </a:moveTo>
                  <a:cubicBezTo>
                    <a:pt x="41" y="1"/>
                    <a:pt x="1" y="81"/>
                    <a:pt x="1" y="160"/>
                  </a:cubicBezTo>
                  <a:cubicBezTo>
                    <a:pt x="1" y="254"/>
                    <a:pt x="41" y="333"/>
                    <a:pt x="81" y="333"/>
                  </a:cubicBezTo>
                  <a:cubicBezTo>
                    <a:pt x="134" y="333"/>
                    <a:pt x="174" y="254"/>
                    <a:pt x="174" y="160"/>
                  </a:cubicBezTo>
                  <a:cubicBezTo>
                    <a:pt x="174" y="81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396225" y="2119400"/>
              <a:ext cx="10975" cy="1025"/>
            </a:xfrm>
            <a:custGeom>
              <a:rect b="b" l="l" r="r" t="t"/>
              <a:pathLst>
                <a:path extrusionOk="0" fill="none" h="41" w="439">
                  <a:moveTo>
                    <a:pt x="0" y="40"/>
                  </a:moveTo>
                  <a:lnTo>
                    <a:pt x="439" y="0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377950" y="2118400"/>
              <a:ext cx="8000" cy="1025"/>
            </a:xfrm>
            <a:custGeom>
              <a:rect b="b" l="l" r="r" t="t"/>
              <a:pathLst>
                <a:path extrusionOk="0" fill="none" h="41" w="320">
                  <a:moveTo>
                    <a:pt x="319" y="40"/>
                  </a:moveTo>
                  <a:lnTo>
                    <a:pt x="0" y="0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84250" y="2126375"/>
              <a:ext cx="5350" cy="15975"/>
            </a:xfrm>
            <a:custGeom>
              <a:rect b="b" l="l" r="r" t="t"/>
              <a:pathLst>
                <a:path extrusionOk="0" fill="none" h="639" w="214">
                  <a:moveTo>
                    <a:pt x="213" y="0"/>
                  </a:moveTo>
                  <a:lnTo>
                    <a:pt x="173" y="399"/>
                  </a:lnTo>
                  <a:cubicBezTo>
                    <a:pt x="173" y="399"/>
                    <a:pt x="14" y="439"/>
                    <a:pt x="1" y="532"/>
                  </a:cubicBezTo>
                  <a:cubicBezTo>
                    <a:pt x="1" y="625"/>
                    <a:pt x="213" y="638"/>
                    <a:pt x="213" y="638"/>
                  </a:cubicBezTo>
                </a:path>
              </a:pathLst>
            </a:custGeom>
            <a:noFill/>
            <a:ln cap="flat" cmpd="sng" w="2000">
              <a:solidFill>
                <a:schemeClr val="lt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84925" y="2144975"/>
              <a:ext cx="23600" cy="3025"/>
            </a:xfrm>
            <a:custGeom>
              <a:rect b="b" l="l" r="r" t="t"/>
              <a:pathLst>
                <a:path extrusionOk="0" fill="none" h="121" w="944">
                  <a:moveTo>
                    <a:pt x="0" y="120"/>
                  </a:moveTo>
                  <a:lnTo>
                    <a:pt x="944" y="1"/>
                  </a:lnTo>
                </a:path>
              </a:pathLst>
            </a:custGeom>
            <a:noFill/>
            <a:ln cap="flat" cmpd="sng" w="2000">
              <a:solidFill>
                <a:schemeClr val="lt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414825" y="2145150"/>
              <a:ext cx="228325" cy="393325"/>
            </a:xfrm>
            <a:custGeom>
              <a:rect b="b" l="l" r="r" t="t"/>
              <a:pathLst>
                <a:path extrusionOk="0" h="15733" w="9133">
                  <a:moveTo>
                    <a:pt x="1536" y="0"/>
                  </a:moveTo>
                  <a:cubicBezTo>
                    <a:pt x="1466" y="0"/>
                    <a:pt x="1401" y="14"/>
                    <a:pt x="1343" y="47"/>
                  </a:cubicBezTo>
                  <a:lnTo>
                    <a:pt x="1636" y="260"/>
                  </a:lnTo>
                  <a:cubicBezTo>
                    <a:pt x="1902" y="432"/>
                    <a:pt x="1782" y="1070"/>
                    <a:pt x="1569" y="1363"/>
                  </a:cubicBezTo>
                  <a:cubicBezTo>
                    <a:pt x="1386" y="1614"/>
                    <a:pt x="1017" y="1964"/>
                    <a:pt x="638" y="1964"/>
                  </a:cubicBezTo>
                  <a:cubicBezTo>
                    <a:pt x="576" y="1964"/>
                    <a:pt x="514" y="1955"/>
                    <a:pt x="453" y="1934"/>
                  </a:cubicBezTo>
                  <a:lnTo>
                    <a:pt x="173" y="1695"/>
                  </a:lnTo>
                  <a:cubicBezTo>
                    <a:pt x="173" y="1695"/>
                    <a:pt x="1" y="1948"/>
                    <a:pt x="120" y="2214"/>
                  </a:cubicBezTo>
                  <a:lnTo>
                    <a:pt x="2114" y="15733"/>
                  </a:lnTo>
                  <a:lnTo>
                    <a:pt x="9133" y="15733"/>
                  </a:lnTo>
                  <a:lnTo>
                    <a:pt x="5504" y="991"/>
                  </a:lnTo>
                  <a:lnTo>
                    <a:pt x="2579" y="565"/>
                  </a:lnTo>
                  <a:cubicBezTo>
                    <a:pt x="2579" y="565"/>
                    <a:pt x="1975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146975" y="2529150"/>
              <a:ext cx="404800" cy="537725"/>
            </a:xfrm>
            <a:custGeom>
              <a:rect b="b" l="l" r="r" t="t"/>
              <a:pathLst>
                <a:path extrusionOk="0" h="21509" w="16192">
                  <a:moveTo>
                    <a:pt x="16191" y="0"/>
                  </a:moveTo>
                  <a:lnTo>
                    <a:pt x="16191" y="0"/>
                  </a:lnTo>
                  <a:cubicBezTo>
                    <a:pt x="16191" y="0"/>
                    <a:pt x="8920" y="492"/>
                    <a:pt x="6846" y="678"/>
                  </a:cubicBezTo>
                  <a:cubicBezTo>
                    <a:pt x="4759" y="878"/>
                    <a:pt x="0" y="1901"/>
                    <a:pt x="559" y="5823"/>
                  </a:cubicBezTo>
                  <a:cubicBezTo>
                    <a:pt x="1050" y="9266"/>
                    <a:pt x="5211" y="21509"/>
                    <a:pt x="5211" y="21509"/>
                  </a:cubicBezTo>
                  <a:lnTo>
                    <a:pt x="8415" y="20738"/>
                  </a:lnTo>
                  <a:lnTo>
                    <a:pt x="6727" y="6195"/>
                  </a:lnTo>
                  <a:lnTo>
                    <a:pt x="15846" y="4467"/>
                  </a:lnTo>
                  <a:lnTo>
                    <a:pt x="16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71250" y="3025975"/>
              <a:ext cx="86100" cy="40900"/>
            </a:xfrm>
            <a:custGeom>
              <a:rect b="b" l="l" r="r" t="t"/>
              <a:pathLst>
                <a:path extrusionOk="0" h="1636" w="3444">
                  <a:moveTo>
                    <a:pt x="3338" y="1"/>
                  </a:moveTo>
                  <a:lnTo>
                    <a:pt x="1" y="931"/>
                  </a:lnTo>
                  <a:lnTo>
                    <a:pt x="240" y="1636"/>
                  </a:lnTo>
                  <a:lnTo>
                    <a:pt x="3444" y="865"/>
                  </a:lnTo>
                  <a:lnTo>
                    <a:pt x="33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261300" y="2628525"/>
              <a:ext cx="49200" cy="28600"/>
            </a:xfrm>
            <a:custGeom>
              <a:rect b="b" l="l" r="r" t="t"/>
              <a:pathLst>
                <a:path extrusionOk="0" fill="none" h="1144" w="1968">
                  <a:moveTo>
                    <a:pt x="0" y="0"/>
                  </a:moveTo>
                  <a:lnTo>
                    <a:pt x="1968" y="1143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4268925" y="2645475"/>
              <a:ext cx="29950" cy="29250"/>
            </a:xfrm>
            <a:custGeom>
              <a:rect b="b" l="l" r="r" t="t"/>
              <a:pathLst>
                <a:path extrusionOk="0" fill="none" h="1170" w="1198">
                  <a:moveTo>
                    <a:pt x="1" y="0"/>
                  </a:moveTo>
                  <a:lnTo>
                    <a:pt x="1197" y="1170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290200" y="2513525"/>
              <a:ext cx="433725" cy="556675"/>
            </a:xfrm>
            <a:custGeom>
              <a:rect b="b" l="l" r="r" t="t"/>
              <a:pathLst>
                <a:path extrusionOk="0" h="22267" w="17349">
                  <a:moveTo>
                    <a:pt x="16258" y="1"/>
                  </a:moveTo>
                  <a:lnTo>
                    <a:pt x="12337" y="306"/>
                  </a:lnTo>
                  <a:cubicBezTo>
                    <a:pt x="12337" y="306"/>
                    <a:pt x="4640" y="1556"/>
                    <a:pt x="2872" y="2088"/>
                  </a:cubicBezTo>
                  <a:cubicBezTo>
                    <a:pt x="1091" y="2619"/>
                    <a:pt x="253" y="3989"/>
                    <a:pt x="120" y="7352"/>
                  </a:cubicBezTo>
                  <a:cubicBezTo>
                    <a:pt x="1" y="10715"/>
                    <a:pt x="532" y="22267"/>
                    <a:pt x="532" y="22267"/>
                  </a:cubicBezTo>
                  <a:lnTo>
                    <a:pt x="4055" y="22267"/>
                  </a:lnTo>
                  <a:lnTo>
                    <a:pt x="5610" y="6767"/>
                  </a:lnTo>
                  <a:cubicBezTo>
                    <a:pt x="5610" y="6767"/>
                    <a:pt x="11845" y="6169"/>
                    <a:pt x="14424" y="5517"/>
                  </a:cubicBezTo>
                  <a:cubicBezTo>
                    <a:pt x="17016" y="4866"/>
                    <a:pt x="17348" y="1117"/>
                    <a:pt x="16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92550" y="2645475"/>
              <a:ext cx="36600" cy="29250"/>
            </a:xfrm>
            <a:custGeom>
              <a:rect b="b" l="l" r="r" t="t"/>
              <a:pathLst>
                <a:path extrusionOk="0" fill="none" h="1170" w="1464">
                  <a:moveTo>
                    <a:pt x="1463" y="1170"/>
                  </a:moveTo>
                  <a:lnTo>
                    <a:pt x="1" y="0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403525" y="2665725"/>
              <a:ext cx="13325" cy="25950"/>
            </a:xfrm>
            <a:custGeom>
              <a:rect b="b" l="l" r="r" t="t"/>
              <a:pathLst>
                <a:path extrusionOk="0" fill="none" h="1038" w="533">
                  <a:moveTo>
                    <a:pt x="1" y="1"/>
                  </a:moveTo>
                  <a:lnTo>
                    <a:pt x="532" y="1038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255975" y="2253325"/>
              <a:ext cx="225000" cy="265225"/>
            </a:xfrm>
            <a:custGeom>
              <a:rect b="b" l="l" r="r" t="t"/>
              <a:pathLst>
                <a:path extrusionOk="0" h="10609" w="9000">
                  <a:moveTo>
                    <a:pt x="6993" y="0"/>
                  </a:moveTo>
                  <a:cubicBezTo>
                    <a:pt x="6129" y="1968"/>
                    <a:pt x="3550" y="7325"/>
                    <a:pt x="0" y="10183"/>
                  </a:cubicBezTo>
                  <a:lnTo>
                    <a:pt x="3005" y="10608"/>
                  </a:lnTo>
                  <a:lnTo>
                    <a:pt x="4906" y="4546"/>
                  </a:lnTo>
                  <a:lnTo>
                    <a:pt x="6713" y="8308"/>
                  </a:lnTo>
                  <a:lnTo>
                    <a:pt x="9000" y="8308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380275" y="2200475"/>
              <a:ext cx="100700" cy="260575"/>
            </a:xfrm>
            <a:custGeom>
              <a:rect b="b" l="l" r="r" t="t"/>
              <a:pathLst>
                <a:path extrusionOk="0" h="10423" w="4028">
                  <a:moveTo>
                    <a:pt x="1502" y="1"/>
                  </a:moveTo>
                  <a:lnTo>
                    <a:pt x="0" y="3523"/>
                  </a:lnTo>
                  <a:lnTo>
                    <a:pt x="2207" y="4760"/>
                  </a:lnTo>
                  <a:lnTo>
                    <a:pt x="1103" y="6488"/>
                  </a:lnTo>
                  <a:lnTo>
                    <a:pt x="4028" y="1042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355000" y="2318775"/>
              <a:ext cx="23625" cy="48225"/>
            </a:xfrm>
            <a:custGeom>
              <a:rect b="b" l="l" r="r" t="t"/>
              <a:pathLst>
                <a:path extrusionOk="0" fill="none" h="1929" w="945">
                  <a:moveTo>
                    <a:pt x="945" y="1928"/>
                  </a:moveTo>
                  <a:lnTo>
                    <a:pt x="1" y="1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343700" y="2338050"/>
              <a:ext cx="27275" cy="23975"/>
            </a:xfrm>
            <a:custGeom>
              <a:rect b="b" l="l" r="r" t="t"/>
              <a:pathLst>
                <a:path extrusionOk="0" fill="none" h="959" w="1091">
                  <a:moveTo>
                    <a:pt x="1" y="1"/>
                  </a:moveTo>
                  <a:lnTo>
                    <a:pt x="1091" y="958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302500" y="3046250"/>
              <a:ext cx="91425" cy="23950"/>
            </a:xfrm>
            <a:custGeom>
              <a:rect b="b" l="l" r="r" t="t"/>
              <a:pathLst>
                <a:path extrusionOk="0" h="958" w="3657">
                  <a:moveTo>
                    <a:pt x="0" y="0"/>
                  </a:moveTo>
                  <a:cubicBezTo>
                    <a:pt x="27" y="599"/>
                    <a:pt x="40" y="958"/>
                    <a:pt x="40" y="958"/>
                  </a:cubicBezTo>
                  <a:lnTo>
                    <a:pt x="3563" y="958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305150" y="2160275"/>
              <a:ext cx="426400" cy="396150"/>
            </a:xfrm>
            <a:custGeom>
              <a:rect b="b" l="l" r="r" t="t"/>
              <a:pathLst>
                <a:path extrusionOk="0" h="15846" w="17056">
                  <a:moveTo>
                    <a:pt x="7238" y="0"/>
                  </a:moveTo>
                  <a:cubicBezTo>
                    <a:pt x="7226" y="0"/>
                    <a:pt x="7219" y="0"/>
                    <a:pt x="7219" y="0"/>
                  </a:cubicBezTo>
                  <a:cubicBezTo>
                    <a:pt x="7325" y="731"/>
                    <a:pt x="7578" y="2353"/>
                    <a:pt x="7844" y="4055"/>
                  </a:cubicBezTo>
                  <a:cubicBezTo>
                    <a:pt x="7631" y="5570"/>
                    <a:pt x="7099" y="10276"/>
                    <a:pt x="7099" y="10276"/>
                  </a:cubicBezTo>
                  <a:lnTo>
                    <a:pt x="1" y="13174"/>
                  </a:lnTo>
                  <a:lnTo>
                    <a:pt x="1" y="15021"/>
                  </a:lnTo>
                  <a:cubicBezTo>
                    <a:pt x="1" y="15021"/>
                    <a:pt x="5066" y="14729"/>
                    <a:pt x="7285" y="14623"/>
                  </a:cubicBezTo>
                  <a:cubicBezTo>
                    <a:pt x="9253" y="14529"/>
                    <a:pt x="10250" y="13612"/>
                    <a:pt x="10795" y="12948"/>
                  </a:cubicBezTo>
                  <a:lnTo>
                    <a:pt x="11313" y="15845"/>
                  </a:lnTo>
                  <a:lnTo>
                    <a:pt x="17056" y="15845"/>
                  </a:lnTo>
                  <a:lnTo>
                    <a:pt x="15195" y="12137"/>
                  </a:lnTo>
                  <a:cubicBezTo>
                    <a:pt x="15195" y="12137"/>
                    <a:pt x="14052" y="6354"/>
                    <a:pt x="13520" y="4267"/>
                  </a:cubicBezTo>
                  <a:cubicBezTo>
                    <a:pt x="12975" y="2180"/>
                    <a:pt x="11433" y="771"/>
                    <a:pt x="10170" y="386"/>
                  </a:cubicBezTo>
                  <a:cubicBezTo>
                    <a:pt x="8974" y="12"/>
                    <a:pt x="7427" y="0"/>
                    <a:pt x="7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575000" y="2300175"/>
              <a:ext cx="56200" cy="183800"/>
            </a:xfrm>
            <a:custGeom>
              <a:rect b="b" l="l" r="r" t="t"/>
              <a:pathLst>
                <a:path extrusionOk="0" fill="none" h="7352" w="2248">
                  <a:moveTo>
                    <a:pt x="1" y="7352"/>
                  </a:moveTo>
                  <a:cubicBezTo>
                    <a:pt x="798" y="6341"/>
                    <a:pt x="2247" y="1"/>
                    <a:pt x="2247" y="1"/>
                  </a:cubicBez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499900" y="2186525"/>
              <a:ext cx="50550" cy="85750"/>
            </a:xfrm>
            <a:custGeom>
              <a:rect b="b" l="l" r="r" t="t"/>
              <a:pathLst>
                <a:path extrusionOk="0" fill="none" h="3430" w="2022">
                  <a:moveTo>
                    <a:pt x="1" y="3430"/>
                  </a:moveTo>
                  <a:cubicBezTo>
                    <a:pt x="1" y="3430"/>
                    <a:pt x="173" y="439"/>
                    <a:pt x="2021" y="0"/>
                  </a:cubicBez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487275" y="2417825"/>
              <a:ext cx="37900" cy="25"/>
            </a:xfrm>
            <a:custGeom>
              <a:rect b="b" l="l" r="r" t="t"/>
              <a:pathLst>
                <a:path extrusionOk="0" fill="none" h="1" w="1516">
                  <a:moveTo>
                    <a:pt x="0" y="0"/>
                  </a:moveTo>
                  <a:lnTo>
                    <a:pt x="1516" y="0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499900" y="2402525"/>
              <a:ext cx="42900" cy="8675"/>
            </a:xfrm>
            <a:custGeom>
              <a:rect b="b" l="l" r="r" t="t"/>
              <a:pathLst>
                <a:path extrusionOk="0" fill="none" h="347" w="1716">
                  <a:moveTo>
                    <a:pt x="1" y="346"/>
                  </a:moveTo>
                  <a:lnTo>
                    <a:pt x="1715" y="1"/>
                  </a:lnTo>
                </a:path>
              </a:pathLst>
            </a:custGeom>
            <a:noFill/>
            <a:ln cap="flat" cmpd="sng" w="2000">
              <a:solidFill>
                <a:schemeClr val="dk2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8600" y="2472975"/>
              <a:ext cx="73150" cy="36925"/>
            </a:xfrm>
            <a:custGeom>
              <a:rect b="b" l="l" r="r" t="t"/>
              <a:pathLst>
                <a:path extrusionOk="0" fill="none" h="1477" w="2926">
                  <a:moveTo>
                    <a:pt x="1" y="1"/>
                  </a:moveTo>
                  <a:lnTo>
                    <a:pt x="2925" y="1"/>
                  </a:lnTo>
                  <a:cubicBezTo>
                    <a:pt x="2925" y="1"/>
                    <a:pt x="2713" y="1476"/>
                    <a:pt x="1503" y="1476"/>
                  </a:cubicBezTo>
                  <a:cubicBezTo>
                    <a:pt x="280" y="1476"/>
                    <a:pt x="1" y="1"/>
                    <a:pt x="1" y="1"/>
                  </a:cubicBezTo>
                  <a:close/>
                </a:path>
              </a:pathLst>
            </a:custGeom>
            <a:noFill/>
            <a:ln cap="flat" cmpd="sng" w="2000">
              <a:solidFill>
                <a:schemeClr val="lt1"/>
              </a:solidFill>
              <a:prstDash val="solid"/>
              <a:miter lim="132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575675" y="2384575"/>
              <a:ext cx="93750" cy="171850"/>
            </a:xfrm>
            <a:custGeom>
              <a:rect b="b" l="l" r="r" t="t"/>
              <a:pathLst>
                <a:path extrusionOk="0" h="6874" w="3750">
                  <a:moveTo>
                    <a:pt x="1370" y="1"/>
                  </a:moveTo>
                  <a:cubicBezTo>
                    <a:pt x="545" y="3151"/>
                    <a:pt x="94" y="3803"/>
                    <a:pt x="94" y="3803"/>
                  </a:cubicBezTo>
                  <a:lnTo>
                    <a:pt x="0" y="4069"/>
                  </a:lnTo>
                  <a:lnTo>
                    <a:pt x="492" y="6873"/>
                  </a:lnTo>
                  <a:lnTo>
                    <a:pt x="3749" y="6873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502225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1" y="0"/>
                  </a:moveTo>
                  <a:lnTo>
                    <a:pt x="4015" y="23595"/>
                  </a:lnTo>
                  <a:lnTo>
                    <a:pt x="4813" y="23595"/>
                  </a:lnTo>
                  <a:lnTo>
                    <a:pt x="1622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277250" y="2537800"/>
              <a:ext cx="120325" cy="589900"/>
            </a:xfrm>
            <a:custGeom>
              <a:rect b="b" l="l" r="r" t="t"/>
              <a:pathLst>
                <a:path extrusionOk="0" h="23596" w="4813">
                  <a:moveTo>
                    <a:pt x="4812" y="0"/>
                  </a:moveTo>
                  <a:lnTo>
                    <a:pt x="3177" y="27"/>
                  </a:lnTo>
                  <a:lnTo>
                    <a:pt x="0" y="23595"/>
                  </a:lnTo>
                  <a:lnTo>
                    <a:pt x="785" y="23595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071200" y="2524500"/>
              <a:ext cx="486875" cy="20625"/>
            </a:xfrm>
            <a:custGeom>
              <a:rect b="b" l="l" r="r" t="t"/>
              <a:pathLst>
                <a:path extrusionOk="0" h="825" w="19475">
                  <a:moveTo>
                    <a:pt x="0" y="0"/>
                  </a:moveTo>
                  <a:lnTo>
                    <a:pt x="0" y="825"/>
                  </a:lnTo>
                  <a:lnTo>
                    <a:pt x="19475" y="825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337400" y="2524500"/>
              <a:ext cx="220675" cy="20625"/>
            </a:xfrm>
            <a:custGeom>
              <a:rect b="b" l="l" r="r" t="t"/>
              <a:pathLst>
                <a:path extrusionOk="0" h="825" w="8827">
                  <a:moveTo>
                    <a:pt x="0" y="0"/>
                  </a:moveTo>
                  <a:lnTo>
                    <a:pt x="0" y="825"/>
                  </a:lnTo>
                  <a:lnTo>
                    <a:pt x="8827" y="825"/>
                  </a:lnTo>
                  <a:lnTo>
                    <a:pt x="8827" y="0"/>
                  </a:lnTo>
                  <a:close/>
                </a:path>
              </a:pathLst>
            </a:custGeom>
            <a:solidFill>
              <a:srgbClr val="EBC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047600" y="2338050"/>
              <a:ext cx="278525" cy="178175"/>
            </a:xfrm>
            <a:custGeom>
              <a:rect b="b" l="l" r="r" t="t"/>
              <a:pathLst>
                <a:path extrusionOk="0" h="7127" w="11141">
                  <a:moveTo>
                    <a:pt x="1" y="1"/>
                  </a:moveTo>
                  <a:lnTo>
                    <a:pt x="1569" y="7126"/>
                  </a:lnTo>
                  <a:lnTo>
                    <a:pt x="11140" y="712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277900" y="2338050"/>
              <a:ext cx="48225" cy="178175"/>
            </a:xfrm>
            <a:custGeom>
              <a:rect b="b" l="l" r="r" t="t"/>
              <a:pathLst>
                <a:path extrusionOk="0" h="7127" w="1929">
                  <a:moveTo>
                    <a:pt x="1" y="1"/>
                  </a:moveTo>
                  <a:lnTo>
                    <a:pt x="1583" y="7126"/>
                  </a:lnTo>
                  <a:lnTo>
                    <a:pt x="1928" y="7126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157925" y="2409500"/>
              <a:ext cx="51550" cy="46225"/>
            </a:xfrm>
            <a:custGeom>
              <a:rect b="b" l="l" r="r" t="t"/>
              <a:pathLst>
                <a:path extrusionOk="0" h="1849" w="2062">
                  <a:moveTo>
                    <a:pt x="825" y="1"/>
                  </a:moveTo>
                  <a:cubicBezTo>
                    <a:pt x="320" y="1"/>
                    <a:pt x="1" y="413"/>
                    <a:pt x="107" y="931"/>
                  </a:cubicBezTo>
                  <a:cubicBezTo>
                    <a:pt x="227" y="1437"/>
                    <a:pt x="732" y="1849"/>
                    <a:pt x="1237" y="1849"/>
                  </a:cubicBezTo>
                  <a:cubicBezTo>
                    <a:pt x="1742" y="1849"/>
                    <a:pt x="2061" y="1437"/>
                    <a:pt x="1955" y="931"/>
                  </a:cubicBezTo>
                  <a:cubicBezTo>
                    <a:pt x="1835" y="413"/>
                    <a:pt x="1330" y="1"/>
                    <a:pt x="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086825" y="2516200"/>
              <a:ext cx="370900" cy="8325"/>
            </a:xfrm>
            <a:custGeom>
              <a:rect b="b" l="l" r="r" t="t"/>
              <a:pathLst>
                <a:path extrusionOk="0" h="333" w="14836">
                  <a:moveTo>
                    <a:pt x="0" y="0"/>
                  </a:moveTo>
                  <a:lnTo>
                    <a:pt x="0" y="332"/>
                  </a:lnTo>
                  <a:lnTo>
                    <a:pt x="14835" y="332"/>
                  </a:lnTo>
                  <a:lnTo>
                    <a:pt x="148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9"/>
          <p:cNvSpPr txBox="1"/>
          <p:nvPr>
            <p:ph idx="4294967295" type="subTitle"/>
          </p:nvPr>
        </p:nvSpPr>
        <p:spPr>
          <a:xfrm>
            <a:off x="1220550" y="2020900"/>
            <a:ext cx="4294500" cy="23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 enfoque de desarrollo híbrido es una combinación de enfoques adaptativos y predictivos. Este enfoque de desarrollo es útil cuando hay incertidumbre o riesgo en torno a los requisitos.</a:t>
            </a:r>
            <a:endParaRPr/>
          </a:p>
        </p:txBody>
      </p:sp>
      <p:sp>
        <p:nvSpPr>
          <p:cNvPr id="556" name="Google Shape;55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type="title"/>
          </p:nvPr>
        </p:nvSpPr>
        <p:spPr>
          <a:xfrm>
            <a:off x="2448950" y="1130825"/>
            <a:ext cx="59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Enfoque adaptativo</a:t>
            </a:r>
            <a:endParaRPr sz="3600"/>
          </a:p>
        </p:txBody>
      </p:sp>
      <p:grpSp>
        <p:nvGrpSpPr>
          <p:cNvPr id="562" name="Google Shape;562;p40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563" name="Google Shape;563;p40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rect b="b" l="l" r="r" t="t"/>
              <a:pathLst>
                <a:path extrusionOk="0" h="7790" w="10312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rect b="b" l="l" r="r" t="t"/>
              <a:pathLst>
                <a:path extrusionOk="0" h="7752" w="6627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rect b="b" l="l" r="r" t="t"/>
              <a:pathLst>
                <a:path extrusionOk="0" h="3283" w="4226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rect b="b" l="l" r="r" t="t"/>
              <a:pathLst>
                <a:path extrusionOk="0" h="6778" w="7752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rect b="b" l="l" r="r" t="t"/>
              <a:pathLst>
                <a:path extrusionOk="0" fill="none" h="5016" w="8087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rect b="b" l="l" r="r" t="t"/>
              <a:pathLst>
                <a:path extrusionOk="0" h="5624" w="14014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rect b="b" l="l" r="r" t="t"/>
              <a:pathLst>
                <a:path extrusionOk="0" h="8755" w="13953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rect b="b" l="l" r="r" t="t"/>
              <a:pathLst>
                <a:path extrusionOk="0" h="78726" w="4447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rect b="b" l="l" r="r" t="t"/>
              <a:pathLst>
                <a:path extrusionOk="0" fill="none" h="12767" w="1126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cap="flat" cmpd="sng" w="380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rect b="b" l="l" r="r" t="t"/>
              <a:pathLst>
                <a:path extrusionOk="0" fill="none" h="640" w="10731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cap="flat" cmpd="sng" w="380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rect b="b" l="l" r="r" t="t"/>
              <a:pathLst>
                <a:path extrusionOk="0" fill="none" h="9180" w="2464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cap="flat" cmpd="sng" w="380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rect b="b" l="l" r="r" t="t"/>
              <a:pathLst>
                <a:path extrusionOk="0" h="1460" w="12555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rect b="b" l="l" r="r" t="t"/>
              <a:pathLst>
                <a:path extrusionOk="0" h="5735" w="5259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rect b="b" l="l" r="r" t="t"/>
              <a:pathLst>
                <a:path extrusionOk="0" h="1764" w="5381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rect b="b" l="l" r="r" t="t"/>
              <a:pathLst>
                <a:path extrusionOk="0" h="26506" w="13011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rect b="b" l="l" r="r" t="t"/>
              <a:pathLst>
                <a:path extrusionOk="0" fill="none" h="25168" w="1369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cap="flat" cmpd="sng" w="3800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rect b="b" l="l" r="r" t="t"/>
              <a:pathLst>
                <a:path extrusionOk="0" h="7661" w="8634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rect b="b" l="l" r="r" t="t"/>
              <a:pathLst>
                <a:path extrusionOk="0" h="47540" w="26719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rect b="b" l="l" r="r" t="t"/>
              <a:pathLst>
                <a:path extrusionOk="0" fill="none" h="5746" w="3406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cap="flat" cmpd="sng" w="455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rect b="b" l="l" r="r" t="t"/>
              <a:pathLst>
                <a:path extrusionOk="0" h="36537" w="6445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rect b="b" l="l" r="r" t="t"/>
              <a:pathLst>
                <a:path extrusionOk="0" h="4712" w="3193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rect b="b" l="l" r="r" t="t"/>
              <a:pathLst>
                <a:path extrusionOk="0" fill="none" h="5047" w="2098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cap="flat" cmpd="sng" w="6075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rect b="b" l="l" r="r" t="t"/>
              <a:pathLst>
                <a:path extrusionOk="0" h="37357" w="28625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rect b="b" l="l" r="r" t="t"/>
              <a:pathLst>
                <a:path extrusionOk="0" fill="none" h="6293" w="487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cap="flat" cmpd="sng" w="455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rect b="b" l="l" r="r" t="t"/>
              <a:pathLst>
                <a:path extrusionOk="0" h="14226" w="3891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rect b="b" l="l" r="r" t="t"/>
              <a:pathLst>
                <a:path extrusionOk="0" fill="none" h="8025" w="1764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cap="flat" cmpd="sng" w="380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rect b="b" l="l" r="r" t="t"/>
              <a:pathLst>
                <a:path extrusionOk="0" h="2646" w="6322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rect b="b" l="l" r="r" t="t"/>
              <a:pathLst>
                <a:path extrusionOk="0" h="17783" w="14439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rect b="b" l="l" r="r" t="t"/>
              <a:pathLst>
                <a:path extrusionOk="0" h="35685" w="7326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 flipH="1">
              <a:off x="7360175" y="3565750"/>
              <a:ext cx="82100" cy="64600"/>
            </a:xfrm>
            <a:custGeom>
              <a:rect b="b" l="l" r="r" t="t"/>
              <a:pathLst>
                <a:path extrusionOk="0" fill="none" h="2584" w="3284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cap="flat" cmpd="sng" w="455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 flipH="1">
              <a:off x="7876900" y="3546750"/>
              <a:ext cx="80575" cy="72975"/>
            </a:xfrm>
            <a:custGeom>
              <a:rect b="b" l="l" r="r" t="t"/>
              <a:pathLst>
                <a:path extrusionOk="0" fill="none" h="2919" w="3223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cap="flat" cmpd="sng" w="4550">
              <a:solidFill>
                <a:schemeClr val="dk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rect b="b" l="l" r="r" t="t"/>
              <a:pathLst>
                <a:path extrusionOk="0" h="14439" w="20549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rect b="b" l="l" r="r" t="t"/>
              <a:pathLst>
                <a:path extrusionOk="0" h="5229" w="19363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rect b="b" l="l" r="r" t="t"/>
              <a:pathLst>
                <a:path extrusionOk="0" fill="none" h="9181" w="1552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cap="flat" cmpd="sng" w="3800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rect b="b" l="l" r="r" t="t"/>
              <a:pathLst>
                <a:path extrusionOk="0" fill="none" h="9181" w="1551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cap="flat" cmpd="sng" w="3800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rect b="b" l="l" r="r" t="t"/>
              <a:pathLst>
                <a:path extrusionOk="0" h="3436" w="20549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rect b="b" l="l" r="r" t="t"/>
              <a:pathLst>
                <a:path extrusionOk="0" h="4774" w="8846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rect b="b" l="l" r="r" t="t"/>
              <a:pathLst>
                <a:path extrusionOk="0" h="5810" w="5229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rect b="b" l="l" r="r" t="t"/>
              <a:pathLst>
                <a:path extrusionOk="0" h="4712" w="3223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0"/>
          <p:cNvSpPr txBox="1"/>
          <p:nvPr>
            <p:ph idx="4294967295" type="subTitle"/>
          </p:nvPr>
        </p:nvSpPr>
        <p:spPr>
          <a:xfrm>
            <a:off x="3354150" y="2020900"/>
            <a:ext cx="4294500" cy="23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 enfoques adaptativos son útiles cuando los requisitos están sujetos a un alto nivel de incertidumbre y volatilidad y es probable que cambien a lo largo del proyecto. </a:t>
            </a:r>
            <a:endParaRPr/>
          </a:p>
        </p:txBody>
      </p:sp>
      <p:sp>
        <p:nvSpPr>
          <p:cNvPr id="603" name="Google Shape;60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/>
          <p:nvPr/>
        </p:nvSpPr>
        <p:spPr>
          <a:xfrm>
            <a:off x="1537650" y="980600"/>
            <a:ext cx="6068700" cy="3136200"/>
          </a:xfrm>
          <a:prstGeom prst="roundRect">
            <a:avLst>
              <a:gd fmla="val 1238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¿Cómo seleccionar un enfoque?</a:t>
            </a:r>
            <a:endParaRPr sz="5000"/>
          </a:p>
        </p:txBody>
      </p:sp>
      <p:sp>
        <p:nvSpPr>
          <p:cNvPr id="610" name="Google Shape;61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Development Project Proposa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