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911b869fd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911b869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911b869fd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911b869f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99d346e62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99d346e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99d346e62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99d346e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99d346e62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99d346e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99d346e62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99d346e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99d346e62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99d346e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911b869fd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911b869f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911b869fd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911b869f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911b869fd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911b869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Pensamiento sistémico</a:t>
            </a:r>
            <a:endParaRPr/>
          </a:p>
          <a:p>
            <a:pPr indent="0" lvl="0" marL="0" rtl="0" algn="l">
              <a:spcBef>
                <a:spcPts val="0"/>
              </a:spcBef>
              <a:spcAft>
                <a:spcPts val="0"/>
              </a:spcAft>
              <a:buNone/>
            </a:pPr>
            <a:r>
              <a:rPr lang="es"/>
              <a:t>(holístico).</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Reconocer y responder a las interacciones de los sistemas.</a:t>
            </a:r>
            <a:endParaRPr/>
          </a:p>
          <a:p>
            <a:pPr indent="0" lvl="0" marL="0" rtl="0" algn="l">
              <a:spcBef>
                <a:spcPts val="0"/>
              </a:spcBef>
              <a:spcAft>
                <a:spcPts val="0"/>
              </a:spcAft>
              <a:buClr>
                <a:schemeClr val="dk1"/>
              </a:buClr>
              <a:buSzPts val="1100"/>
              <a:buFont typeface="Arial"/>
              <a:buNone/>
            </a:pPr>
            <a:r>
              <a:rPr lang="es" sz="2000"/>
              <a:t>Por: Jhonatan Grajales</a:t>
            </a:r>
            <a:endParaRPr sz="20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4899413" y="2882213"/>
            <a:ext cx="1314367" cy="759417"/>
          </a:xfrm>
          <a:prstGeom prst="rect">
            <a:avLst/>
          </a:prstGeom>
          <a:noFill/>
          <a:ln>
            <a:noFill/>
          </a:ln>
        </p:spPr>
      </p:pic>
      <p:pic>
        <p:nvPicPr>
          <p:cNvPr id="145" name="Google Shape;145;p22"/>
          <p:cNvPicPr preferRelativeResize="0"/>
          <p:nvPr/>
        </p:nvPicPr>
        <p:blipFill>
          <a:blip r:embed="rId4">
            <a:alphaModFix/>
          </a:blip>
          <a:stretch>
            <a:fillRect/>
          </a:stretch>
        </p:blipFill>
        <p:spPr>
          <a:xfrm>
            <a:off x="3729350" y="2732098"/>
            <a:ext cx="872753" cy="872759"/>
          </a:xfrm>
          <a:prstGeom prst="rect">
            <a:avLst/>
          </a:prstGeom>
          <a:noFill/>
          <a:ln>
            <a:noFill/>
          </a:ln>
        </p:spPr>
      </p:pic>
      <p:pic>
        <p:nvPicPr>
          <p:cNvPr id="146" name="Google Shape;146;p22"/>
          <p:cNvPicPr preferRelativeResize="0"/>
          <p:nvPr/>
        </p:nvPicPr>
        <p:blipFill>
          <a:blip r:embed="rId5">
            <a:alphaModFix/>
          </a:blip>
          <a:stretch>
            <a:fillRect/>
          </a:stretch>
        </p:blipFill>
        <p:spPr>
          <a:xfrm>
            <a:off x="2218284" y="2409875"/>
            <a:ext cx="1213741" cy="1517200"/>
          </a:xfrm>
          <a:prstGeom prst="rect">
            <a:avLst/>
          </a:prstGeom>
          <a:noFill/>
          <a:ln>
            <a:noFill/>
          </a:ln>
        </p:spPr>
      </p:pic>
      <p:cxnSp>
        <p:nvCxnSpPr>
          <p:cNvPr id="147" name="Google Shape;147;p22"/>
          <p:cNvCxnSpPr/>
          <p:nvPr/>
        </p:nvCxnSpPr>
        <p:spPr>
          <a:xfrm>
            <a:off x="664525" y="2295750"/>
            <a:ext cx="7848300" cy="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2"/>
          <p:cNvSpPr/>
          <p:nvPr/>
        </p:nvSpPr>
        <p:spPr>
          <a:xfrm>
            <a:off x="55142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8465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6941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nvSpPr>
        <p:spPr>
          <a:xfrm>
            <a:off x="77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Inicio del sprint</a:t>
            </a:r>
            <a:endParaRPr sz="1000">
              <a:latin typeface="Old Standard TT"/>
              <a:ea typeface="Old Standard TT"/>
              <a:cs typeface="Old Standard TT"/>
              <a:sym typeface="Old Standard TT"/>
            </a:endParaRPr>
          </a:p>
        </p:txBody>
      </p:sp>
      <p:sp>
        <p:nvSpPr>
          <p:cNvPr id="152" name="Google Shape;152;p22"/>
          <p:cNvSpPr txBox="1"/>
          <p:nvPr/>
        </p:nvSpPr>
        <p:spPr>
          <a:xfrm>
            <a:off x="7938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Fin del sprint</a:t>
            </a:r>
            <a:endParaRPr sz="1000">
              <a:latin typeface="Old Standard TT"/>
              <a:ea typeface="Old Standard TT"/>
              <a:cs typeface="Old Standard TT"/>
              <a:sym typeface="Old Standard TT"/>
            </a:endParaRPr>
          </a:p>
        </p:txBody>
      </p:sp>
      <p:cxnSp>
        <p:nvCxnSpPr>
          <p:cNvPr id="153" name="Google Shape;153;p22"/>
          <p:cNvCxnSpPr/>
          <p:nvPr/>
        </p:nvCxnSpPr>
        <p:spPr>
          <a:xfrm>
            <a:off x="6998125" y="1509400"/>
            <a:ext cx="0" cy="6579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2"/>
          <p:cNvSpPr txBox="1"/>
          <p:nvPr/>
        </p:nvSpPr>
        <p:spPr>
          <a:xfrm>
            <a:off x="6386825" y="113680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Hoy</a:t>
            </a:r>
            <a:endParaRPr sz="1000">
              <a:latin typeface="Old Standard TT"/>
              <a:ea typeface="Old Standard TT"/>
              <a:cs typeface="Old Standard TT"/>
              <a:sym typeface="Old Standard TT"/>
            </a:endParaRPr>
          </a:p>
        </p:txBody>
      </p:sp>
      <p:sp>
        <p:nvSpPr>
          <p:cNvPr id="155" name="Google Shape;155;p22"/>
          <p:cNvSpPr txBox="1"/>
          <p:nvPr/>
        </p:nvSpPr>
        <p:spPr>
          <a:xfrm>
            <a:off x="1825225" y="391625"/>
            <a:ext cx="5108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100">
                <a:latin typeface="Old Standard TT"/>
                <a:ea typeface="Old Standard TT"/>
                <a:cs typeface="Old Standard TT"/>
                <a:sym typeface="Old Standard TT"/>
              </a:rPr>
              <a:t>¡Faltan 2 días para que se acabe el sprint!</a:t>
            </a:r>
            <a:endParaRPr sz="2100">
              <a:latin typeface="Old Standard TT"/>
              <a:ea typeface="Old Standard TT"/>
              <a:cs typeface="Old Standard TT"/>
              <a:sym typeface="Old Standard TT"/>
            </a:endParaRPr>
          </a:p>
        </p:txBody>
      </p:sp>
      <p:sp>
        <p:nvSpPr>
          <p:cNvPr id="156" name="Google Shape;156;p22"/>
          <p:cNvSpPr txBox="1"/>
          <p:nvPr/>
        </p:nvSpPr>
        <p:spPr>
          <a:xfrm>
            <a:off x="1982275" y="3841450"/>
            <a:ext cx="1213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Desarrollo no logra terminar el trabajo al que se comprometió Y SALE A VACACIONES HOY</a:t>
            </a:r>
            <a:endParaRPr sz="1000">
              <a:latin typeface="Old Standard TT"/>
              <a:ea typeface="Old Standard TT"/>
              <a:cs typeface="Old Standard TT"/>
              <a:sym typeface="Old Standard TT"/>
            </a:endParaRPr>
          </a:p>
        </p:txBody>
      </p:sp>
      <p:sp>
        <p:nvSpPr>
          <p:cNvPr id="157" name="Google Shape;157;p22"/>
          <p:cNvSpPr txBox="1"/>
          <p:nvPr/>
        </p:nvSpPr>
        <p:spPr>
          <a:xfrm>
            <a:off x="3506275" y="3841450"/>
            <a:ext cx="1213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QA no ha empezado  necesita 2 días para probar la funcionalidad</a:t>
            </a:r>
            <a:endParaRPr sz="1000">
              <a:latin typeface="Old Standard TT"/>
              <a:ea typeface="Old Standard TT"/>
              <a:cs typeface="Old Standard TT"/>
              <a:sym typeface="Old Standard TT"/>
            </a:endParaRPr>
          </a:p>
        </p:txBody>
      </p:sp>
      <p:sp>
        <p:nvSpPr>
          <p:cNvPr id="158" name="Google Shape;158;p22"/>
          <p:cNvSpPr txBox="1"/>
          <p:nvPr/>
        </p:nvSpPr>
        <p:spPr>
          <a:xfrm>
            <a:off x="4954075" y="3841450"/>
            <a:ext cx="1213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El ejecutivo se comprometió con el cliente a entregar dentro de 2 días</a:t>
            </a:r>
            <a:endParaRPr sz="10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90250" y="526350"/>
            <a:ext cx="6600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Premisa</a:t>
            </a:r>
            <a:endParaRPr/>
          </a:p>
        </p:txBody>
      </p:sp>
      <p:sp>
        <p:nvSpPr>
          <p:cNvPr id="169" name="Google Shape;169;p2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A medida que se desarrollan los proyectos, </a:t>
            </a:r>
            <a:r>
              <a:rPr b="1" lang="es" sz="1600"/>
              <a:t>las condiciones internas y externas cambian continuamente</a:t>
            </a:r>
            <a:r>
              <a:rPr lang="es" sz="1600"/>
              <a:t>. Un solo cambio puede originar varios impactos. Por ejemplo, en un gran proyecto de construcción, un cambio en los requisitos puede causar cambios contractuales con el contratista principal, los subcontratistas, los proveedores u otros.</a:t>
            </a:r>
            <a:endParaRPr sz="1600"/>
          </a:p>
        </p:txBody>
      </p:sp>
      <p:pic>
        <p:nvPicPr>
          <p:cNvPr descr="Instantánea tomada desde arriba de una mano que sujeta una taza de té de color claro con rodajas de limón flotando" id="170" name="Google Shape;170;p24"/>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Altavoz de ordenador redondo y moderno" id="171" name="Google Shape;171;p24"/>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Tarros de vidrio vacíos colocados boca abajo sobre los postes de una valla" id="172" name="Google Shape;172;p24"/>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90250" y="526350"/>
            <a:ext cx="6755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000"/>
              <a:t>A su vez, esos cambios pueden crear un impacto en el costo, el cronograma, el alcance y el desempeño del proyecto. ¿Quién es responsable de esto?</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 type="body"/>
          </p:nvPr>
        </p:nvSpPr>
        <p:spPr>
          <a:xfrm>
            <a:off x="311700" y="14764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Empatía con las áreas de negocio;</a:t>
            </a:r>
            <a:endParaRPr/>
          </a:p>
          <a:p>
            <a:pPr indent="-317500" lvl="0" marL="457200" rtl="0" algn="l">
              <a:spcBef>
                <a:spcPts val="0"/>
              </a:spcBef>
              <a:spcAft>
                <a:spcPts val="0"/>
              </a:spcAft>
              <a:buSzPts val="1400"/>
              <a:buChar char="●"/>
            </a:pPr>
            <a:r>
              <a:rPr lang="es"/>
              <a:t>Pensamiento crítico con un enfoque global;</a:t>
            </a:r>
            <a:endParaRPr/>
          </a:p>
          <a:p>
            <a:pPr indent="-317500" lvl="0" marL="457200" rtl="0" algn="l">
              <a:spcBef>
                <a:spcPts val="0"/>
              </a:spcBef>
              <a:spcAft>
                <a:spcPts val="0"/>
              </a:spcAft>
              <a:buSzPts val="1400"/>
              <a:buChar char="●"/>
            </a:pPr>
            <a:r>
              <a:rPr lang="es"/>
              <a:t>Impugnación de supuestos y modelos mentales;</a:t>
            </a:r>
            <a:endParaRPr/>
          </a:p>
          <a:p>
            <a:pPr indent="-317500" lvl="0" marL="457200" rtl="0" algn="l">
              <a:spcBef>
                <a:spcPts val="0"/>
              </a:spcBef>
              <a:spcAft>
                <a:spcPts val="0"/>
              </a:spcAft>
              <a:buSzPts val="1400"/>
              <a:buChar char="●"/>
            </a:pPr>
            <a:r>
              <a:rPr lang="es"/>
              <a:t>Búsqueda de revisión y asesoramiento externos;</a:t>
            </a:r>
            <a:endParaRPr/>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
        <p:nvSpPr>
          <p:cNvPr id="183" name="Google Shape;183;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Las siguientes habilidades respaldan una visión sistémica del proyecto:</a:t>
            </a:r>
            <a:endParaRPr sz="2200"/>
          </a:p>
        </p:txBody>
      </p:sp>
      <p:sp>
        <p:nvSpPr>
          <p:cNvPr id="184" name="Google Shape;184;p26"/>
          <p:cNvSpPr txBox="1"/>
          <p:nvPr/>
        </p:nvSpPr>
        <p:spPr>
          <a:xfrm>
            <a:off x="4343400" y="1467725"/>
            <a:ext cx="39168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Old Standard TT"/>
              <a:buChar char="●"/>
            </a:pPr>
            <a:r>
              <a:rPr lang="es">
                <a:solidFill>
                  <a:schemeClr val="dk1"/>
                </a:solidFill>
                <a:latin typeface="Old Standard TT"/>
                <a:ea typeface="Old Standard TT"/>
                <a:cs typeface="Old Standard TT"/>
                <a:sym typeface="Old Standard TT"/>
              </a:rPr>
              <a:t>Uso de métodos, artefactos y prácticas integrados para que haya un entendimiento común del trabajo del proyecto, los entregables y los resultados;</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s">
                <a:solidFill>
                  <a:schemeClr val="dk1"/>
                </a:solidFill>
                <a:latin typeface="Old Standard TT"/>
                <a:ea typeface="Old Standard TT"/>
                <a:cs typeface="Old Standard TT"/>
                <a:sym typeface="Old Standard TT"/>
              </a:rPr>
              <a:t>Uso de modelado y escenarios para imaginar cómo puede la dinámica del sistema interactuar y reaccionar; y</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s">
                <a:solidFill>
                  <a:schemeClr val="dk1"/>
                </a:solidFill>
                <a:latin typeface="Old Standard TT"/>
                <a:ea typeface="Old Standard TT"/>
                <a:cs typeface="Old Standard TT"/>
                <a:sym typeface="Old Standard TT"/>
              </a:rPr>
              <a:t>Gestión proactiva de la integración para ayudar a lograr resultados de negocio.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311700" y="1476475"/>
            <a:ext cx="3999900" cy="339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Consideración temprana de la incertidumbre y el riesgo dentro del proyecto, exploración de alternativas y consideración de consecuencias no deseadas;</a:t>
            </a:r>
            <a:endParaRPr sz="1200"/>
          </a:p>
          <a:p>
            <a:pPr indent="-304800" lvl="0" marL="457200" rtl="0" algn="l">
              <a:spcBef>
                <a:spcPts val="0"/>
              </a:spcBef>
              <a:spcAft>
                <a:spcPts val="0"/>
              </a:spcAft>
              <a:buSzPts val="1200"/>
              <a:buChar char="●"/>
            </a:pPr>
            <a:r>
              <a:rPr lang="es" sz="1200"/>
              <a:t>Capacidad para ajustar supuestos y planes a lo largo del ciclo de vida del proyecto;</a:t>
            </a:r>
            <a:endParaRPr sz="1200"/>
          </a:p>
          <a:p>
            <a:pPr indent="-304800" lvl="0" marL="457200" rtl="0" algn="l">
              <a:spcBef>
                <a:spcPts val="0"/>
              </a:spcBef>
              <a:spcAft>
                <a:spcPts val="0"/>
              </a:spcAft>
              <a:buSzPts val="1200"/>
              <a:buChar char="●"/>
            </a:pPr>
            <a:r>
              <a:rPr lang="es" sz="1200"/>
              <a:t>Suministro de información y percepciones continuas que informan sobre la planificación y la entrega;</a:t>
            </a:r>
            <a:endParaRPr sz="1200"/>
          </a:p>
          <a:p>
            <a:pPr indent="-304800" lvl="0" marL="457200" rtl="0" algn="l">
              <a:spcBef>
                <a:spcPts val="0"/>
              </a:spcBef>
              <a:spcAft>
                <a:spcPts val="0"/>
              </a:spcAft>
              <a:buSzPts val="1200"/>
              <a:buChar char="●"/>
            </a:pPr>
            <a:r>
              <a:rPr lang="es" sz="1200"/>
              <a:t>Comunicación clara de los planes, el progreso y las proyecciones a los interesados relevantes;</a:t>
            </a:r>
            <a:endParaRPr sz="1200"/>
          </a:p>
          <a:p>
            <a:pPr indent="-304800" lvl="0" marL="457200" rtl="0" algn="l">
              <a:spcBef>
                <a:spcPts val="0"/>
              </a:spcBef>
              <a:spcAft>
                <a:spcPts val="0"/>
              </a:spcAft>
              <a:buSzPts val="1200"/>
              <a:buChar char="●"/>
            </a:pPr>
            <a:r>
              <a:rPr lang="es" sz="1200"/>
              <a:t>Alineación de las metas y los objetivos del proyecto con las metas, los objetivos y la visión de la organización cliente;</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0" name="Google Shape;190;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Reconocer, evaluar y responder a las interacciones del sistema puede conducir a los siguientes resultados positivos:</a:t>
            </a:r>
            <a:endParaRPr sz="2200"/>
          </a:p>
        </p:txBody>
      </p:sp>
      <p:sp>
        <p:nvSpPr>
          <p:cNvPr id="191" name="Google Shape;191;p27"/>
          <p:cNvSpPr txBox="1"/>
          <p:nvPr>
            <p:ph idx="1" type="body"/>
          </p:nvPr>
        </p:nvSpPr>
        <p:spPr>
          <a:xfrm>
            <a:off x="4274100" y="1476475"/>
            <a:ext cx="3999900" cy="339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Capacidad para adaptarse a las necesidades cambiantes del usuario final, patrocinador o cliente de los entregables del proyecto;</a:t>
            </a:r>
            <a:endParaRPr sz="1200"/>
          </a:p>
          <a:p>
            <a:pPr indent="-304800" lvl="0" marL="457200" rtl="0" algn="l">
              <a:spcBef>
                <a:spcPts val="0"/>
              </a:spcBef>
              <a:spcAft>
                <a:spcPts val="0"/>
              </a:spcAft>
              <a:buSzPts val="1200"/>
              <a:buChar char="●"/>
            </a:pPr>
            <a:r>
              <a:rPr lang="es" sz="1200"/>
              <a:t>Capacidad para visualizar sinergias y ahorros entre proyectos o iniciativas alineados;</a:t>
            </a:r>
            <a:endParaRPr sz="1200"/>
          </a:p>
          <a:p>
            <a:pPr indent="-304800" lvl="0" marL="457200" rtl="0" algn="l">
              <a:spcBef>
                <a:spcPts val="0"/>
              </a:spcBef>
              <a:spcAft>
                <a:spcPts val="0"/>
              </a:spcAft>
              <a:buSzPts val="1200"/>
              <a:buChar char="●"/>
            </a:pPr>
            <a:r>
              <a:rPr lang="es" sz="1200"/>
              <a:t>Capacidad para explotar oportunidades no captadas de otro modo o ver amenazas planteadas a o por otros proyectos o iniciativas;</a:t>
            </a:r>
            <a:endParaRPr sz="1200"/>
          </a:p>
          <a:p>
            <a:pPr indent="-304800" lvl="0" marL="457200" rtl="0" algn="l">
              <a:spcBef>
                <a:spcPts val="0"/>
              </a:spcBef>
              <a:spcAft>
                <a:spcPts val="0"/>
              </a:spcAft>
              <a:buSzPts val="1200"/>
              <a:buChar char="●"/>
            </a:pPr>
            <a:r>
              <a:rPr lang="es" sz="1200"/>
              <a:t>Claridad con respecto a las mejores métricas del desempeño del proyecto y su influencia en el comportamiento de las personas involucradas en el mismo;</a:t>
            </a:r>
            <a:endParaRPr sz="1200"/>
          </a:p>
          <a:p>
            <a:pPr indent="-304800" lvl="0" marL="457200" rtl="0" algn="l">
              <a:spcBef>
                <a:spcPts val="0"/>
              </a:spcBef>
              <a:spcAft>
                <a:spcPts val="0"/>
              </a:spcAft>
              <a:buSzPts val="1200"/>
              <a:buChar char="●"/>
            </a:pPr>
            <a:r>
              <a:rPr lang="es" sz="1200"/>
              <a:t>Decisiones que benefician a la organización en su conjunto; e</a:t>
            </a:r>
            <a:endParaRPr sz="1200"/>
          </a:p>
          <a:p>
            <a:pPr indent="-304800" lvl="0" marL="457200" rtl="0" algn="l">
              <a:spcBef>
                <a:spcPts val="0"/>
              </a:spcBef>
              <a:spcAft>
                <a:spcPts val="0"/>
              </a:spcAft>
              <a:buSzPts val="1200"/>
              <a:buChar char="●"/>
            </a:pPr>
            <a:r>
              <a:rPr lang="es" sz="1200"/>
              <a:t>Identificación más completa e informada de los riesgos.</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90250" y="526350"/>
            <a:ext cx="6755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000"/>
              <a:t>Pensar de forma holística (global) alrededor de los diferentes procesos que conforman un sistema puede ayudar a mitigar riesgos y prevenir situaciones que afecten negativamente el proyecto y/o sus involucrados.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202" name="Google Shape;202;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Real academia de la lengua española  https://dle.rae.es/holismo</a:t>
            </a:r>
            <a:endParaRPr/>
          </a:p>
          <a:p>
            <a:pPr indent="-342900" lvl="0" marL="457200" rtl="0" algn="l">
              <a:spcBef>
                <a:spcPts val="0"/>
              </a:spcBef>
              <a:spcAft>
                <a:spcPts val="0"/>
              </a:spcAft>
              <a:buSzPts val="1800"/>
              <a:buChar char="●"/>
            </a:pPr>
            <a:r>
              <a:rPr lang="es"/>
              <a:t>Guía de los Fundamentos para la Dirección de Proyectos GU</a:t>
            </a:r>
            <a:r>
              <a:rPr lang="es"/>
              <a:t>Í</a:t>
            </a:r>
            <a:r>
              <a:rPr lang="es"/>
              <a:t>A DEL PMBOK® séptima edición Y El Estándar para la Dirección de Proyectos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6600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¿Holístico?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Definición</a:t>
            </a:r>
            <a:endParaRPr/>
          </a:p>
        </p:txBody>
      </p:sp>
      <p:sp>
        <p:nvSpPr>
          <p:cNvPr id="71" name="Google Shape;71;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Holístico/Holismo</a:t>
            </a:r>
            <a:endParaRPr/>
          </a:p>
        </p:txBody>
      </p:sp>
      <p:sp>
        <p:nvSpPr>
          <p:cNvPr id="72" name="Google Shape;72;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s"/>
              <a:t>Doctrina que propugna la concepción de cada realidad como un todo distinto de la suma de las partes que lo componen.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Esta presentación hace parte de un todo y lo afecta directamente. </a:t>
            </a:r>
            <a:endParaRPr sz="3000"/>
          </a:p>
          <a:p>
            <a:pPr indent="0" lvl="0" marL="0" rtl="0" algn="l">
              <a:spcBef>
                <a:spcPts val="0"/>
              </a:spcBef>
              <a:spcAft>
                <a:spcPts val="0"/>
              </a:spcAft>
              <a:buNone/>
            </a:pPr>
            <a:r>
              <a:rPr lang="es" sz="3000"/>
              <a:t>La visión holística son los </a:t>
            </a:r>
            <a:r>
              <a:rPr lang="es" sz="3000" u="sng"/>
              <a:t>Principios de la Dirección de Proyectos</a:t>
            </a:r>
            <a:r>
              <a:rPr lang="es" sz="3000"/>
              <a: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526350"/>
            <a:ext cx="6600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Analicemos la siguiente situación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cxnSp>
        <p:nvCxnSpPr>
          <p:cNvPr id="87" name="Google Shape;87;p18"/>
          <p:cNvCxnSpPr/>
          <p:nvPr/>
        </p:nvCxnSpPr>
        <p:spPr>
          <a:xfrm>
            <a:off x="664525" y="2295750"/>
            <a:ext cx="7848300" cy="0"/>
          </a:xfrm>
          <a:prstGeom prst="straightConnector1">
            <a:avLst/>
          </a:prstGeom>
          <a:noFill/>
          <a:ln cap="flat" cmpd="sng" w="9525">
            <a:solidFill>
              <a:schemeClr val="dk2"/>
            </a:solidFill>
            <a:prstDash val="solid"/>
            <a:round/>
            <a:headEnd len="med" w="med" type="none"/>
            <a:tailEnd len="med" w="med" type="none"/>
          </a:ln>
        </p:spPr>
      </p:cxnSp>
      <p:sp>
        <p:nvSpPr>
          <p:cNvPr id="88" name="Google Shape;88;p18"/>
          <p:cNvSpPr/>
          <p:nvPr/>
        </p:nvSpPr>
        <p:spPr>
          <a:xfrm>
            <a:off x="55142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8465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6941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nvSpPr>
        <p:spPr>
          <a:xfrm>
            <a:off x="77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Inicio del sprint</a:t>
            </a:r>
            <a:endParaRPr sz="1000">
              <a:latin typeface="Old Standard TT"/>
              <a:ea typeface="Old Standard TT"/>
              <a:cs typeface="Old Standard TT"/>
              <a:sym typeface="Old Standard TT"/>
            </a:endParaRPr>
          </a:p>
        </p:txBody>
      </p:sp>
      <p:sp>
        <p:nvSpPr>
          <p:cNvPr id="92" name="Google Shape;92;p18"/>
          <p:cNvSpPr txBox="1"/>
          <p:nvPr/>
        </p:nvSpPr>
        <p:spPr>
          <a:xfrm>
            <a:off x="7938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Fin</a:t>
            </a:r>
            <a:r>
              <a:rPr lang="es" sz="1000">
                <a:latin typeface="Old Standard TT"/>
                <a:ea typeface="Old Standard TT"/>
                <a:cs typeface="Old Standard TT"/>
                <a:sym typeface="Old Standard TT"/>
              </a:rPr>
              <a:t> del sprint</a:t>
            </a:r>
            <a:endParaRPr sz="1000">
              <a:latin typeface="Old Standard TT"/>
              <a:ea typeface="Old Standard TT"/>
              <a:cs typeface="Old Standard TT"/>
              <a:sym typeface="Old Standard TT"/>
            </a:endParaRPr>
          </a:p>
        </p:txBody>
      </p:sp>
      <p:cxnSp>
        <p:nvCxnSpPr>
          <p:cNvPr id="93" name="Google Shape;93;p18"/>
          <p:cNvCxnSpPr/>
          <p:nvPr/>
        </p:nvCxnSpPr>
        <p:spPr>
          <a:xfrm>
            <a:off x="6998125" y="1509400"/>
            <a:ext cx="0" cy="6579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8"/>
          <p:cNvSpPr txBox="1"/>
          <p:nvPr/>
        </p:nvSpPr>
        <p:spPr>
          <a:xfrm>
            <a:off x="6386825" y="113680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Hoy</a:t>
            </a:r>
            <a:endParaRPr sz="10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cxnSp>
        <p:nvCxnSpPr>
          <p:cNvPr id="99" name="Google Shape;99;p19"/>
          <p:cNvCxnSpPr/>
          <p:nvPr/>
        </p:nvCxnSpPr>
        <p:spPr>
          <a:xfrm>
            <a:off x="664525" y="2295750"/>
            <a:ext cx="7848300" cy="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9"/>
          <p:cNvSpPr/>
          <p:nvPr/>
        </p:nvSpPr>
        <p:spPr>
          <a:xfrm>
            <a:off x="55142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8465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6941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77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Inicio del sprint</a:t>
            </a:r>
            <a:endParaRPr sz="1000">
              <a:latin typeface="Old Standard TT"/>
              <a:ea typeface="Old Standard TT"/>
              <a:cs typeface="Old Standard TT"/>
              <a:sym typeface="Old Standard TT"/>
            </a:endParaRPr>
          </a:p>
        </p:txBody>
      </p:sp>
      <p:sp>
        <p:nvSpPr>
          <p:cNvPr id="104" name="Google Shape;104;p19"/>
          <p:cNvSpPr txBox="1"/>
          <p:nvPr/>
        </p:nvSpPr>
        <p:spPr>
          <a:xfrm>
            <a:off x="7938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Fin del sprint</a:t>
            </a:r>
            <a:endParaRPr sz="1000">
              <a:latin typeface="Old Standard TT"/>
              <a:ea typeface="Old Standard TT"/>
              <a:cs typeface="Old Standard TT"/>
              <a:sym typeface="Old Standard TT"/>
            </a:endParaRPr>
          </a:p>
        </p:txBody>
      </p:sp>
      <p:cxnSp>
        <p:nvCxnSpPr>
          <p:cNvPr id="105" name="Google Shape;105;p19"/>
          <p:cNvCxnSpPr/>
          <p:nvPr/>
        </p:nvCxnSpPr>
        <p:spPr>
          <a:xfrm>
            <a:off x="6998125" y="1509400"/>
            <a:ext cx="0" cy="6579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9"/>
          <p:cNvSpPr txBox="1"/>
          <p:nvPr/>
        </p:nvSpPr>
        <p:spPr>
          <a:xfrm>
            <a:off x="6386825" y="113680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Hoy</a:t>
            </a:r>
            <a:endParaRPr sz="1000">
              <a:latin typeface="Old Standard TT"/>
              <a:ea typeface="Old Standard TT"/>
              <a:cs typeface="Old Standard TT"/>
              <a:sym typeface="Old Standard TT"/>
            </a:endParaRPr>
          </a:p>
        </p:txBody>
      </p:sp>
      <p:sp>
        <p:nvSpPr>
          <p:cNvPr id="107" name="Google Shape;107;p19"/>
          <p:cNvSpPr txBox="1"/>
          <p:nvPr/>
        </p:nvSpPr>
        <p:spPr>
          <a:xfrm>
            <a:off x="1825225" y="391625"/>
            <a:ext cx="5108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100">
                <a:latin typeface="Old Standard TT"/>
                <a:ea typeface="Old Standard TT"/>
                <a:cs typeface="Old Standard TT"/>
                <a:sym typeface="Old Standard TT"/>
              </a:rPr>
              <a:t>¡Faltan 2 días para que se acabe el sprint!</a:t>
            </a:r>
            <a:endParaRPr sz="21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2218284" y="2409875"/>
            <a:ext cx="1213741" cy="1517200"/>
          </a:xfrm>
          <a:prstGeom prst="rect">
            <a:avLst/>
          </a:prstGeom>
          <a:noFill/>
          <a:ln>
            <a:noFill/>
          </a:ln>
        </p:spPr>
      </p:pic>
      <p:cxnSp>
        <p:nvCxnSpPr>
          <p:cNvPr id="113" name="Google Shape;113;p20"/>
          <p:cNvCxnSpPr/>
          <p:nvPr/>
        </p:nvCxnSpPr>
        <p:spPr>
          <a:xfrm>
            <a:off x="664525" y="2295750"/>
            <a:ext cx="7848300" cy="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20"/>
          <p:cNvSpPr/>
          <p:nvPr/>
        </p:nvSpPr>
        <p:spPr>
          <a:xfrm>
            <a:off x="55142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8465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6941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77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Inicio del sprint</a:t>
            </a:r>
            <a:endParaRPr sz="1000">
              <a:latin typeface="Old Standard TT"/>
              <a:ea typeface="Old Standard TT"/>
              <a:cs typeface="Old Standard TT"/>
              <a:sym typeface="Old Standard TT"/>
            </a:endParaRPr>
          </a:p>
        </p:txBody>
      </p:sp>
      <p:sp>
        <p:nvSpPr>
          <p:cNvPr id="118" name="Google Shape;118;p20"/>
          <p:cNvSpPr txBox="1"/>
          <p:nvPr/>
        </p:nvSpPr>
        <p:spPr>
          <a:xfrm>
            <a:off x="7938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Fin del sprint</a:t>
            </a:r>
            <a:endParaRPr sz="1000">
              <a:latin typeface="Old Standard TT"/>
              <a:ea typeface="Old Standard TT"/>
              <a:cs typeface="Old Standard TT"/>
              <a:sym typeface="Old Standard TT"/>
            </a:endParaRPr>
          </a:p>
        </p:txBody>
      </p:sp>
      <p:cxnSp>
        <p:nvCxnSpPr>
          <p:cNvPr id="119" name="Google Shape;119;p20"/>
          <p:cNvCxnSpPr/>
          <p:nvPr/>
        </p:nvCxnSpPr>
        <p:spPr>
          <a:xfrm>
            <a:off x="6998125" y="1509400"/>
            <a:ext cx="0" cy="6579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0"/>
          <p:cNvSpPr txBox="1"/>
          <p:nvPr/>
        </p:nvSpPr>
        <p:spPr>
          <a:xfrm>
            <a:off x="6386825" y="113680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Hoy</a:t>
            </a:r>
            <a:endParaRPr sz="1000">
              <a:latin typeface="Old Standard TT"/>
              <a:ea typeface="Old Standard TT"/>
              <a:cs typeface="Old Standard TT"/>
              <a:sym typeface="Old Standard TT"/>
            </a:endParaRPr>
          </a:p>
        </p:txBody>
      </p:sp>
      <p:sp>
        <p:nvSpPr>
          <p:cNvPr id="121" name="Google Shape;121;p20"/>
          <p:cNvSpPr txBox="1"/>
          <p:nvPr/>
        </p:nvSpPr>
        <p:spPr>
          <a:xfrm>
            <a:off x="1825225" y="391625"/>
            <a:ext cx="5108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100">
                <a:latin typeface="Old Standard TT"/>
                <a:ea typeface="Old Standard TT"/>
                <a:cs typeface="Old Standard TT"/>
                <a:sym typeface="Old Standard TT"/>
              </a:rPr>
              <a:t>¡Faltan 2 días para que se acabe el sprint!</a:t>
            </a:r>
            <a:endParaRPr sz="2100">
              <a:latin typeface="Old Standard TT"/>
              <a:ea typeface="Old Standard TT"/>
              <a:cs typeface="Old Standard TT"/>
              <a:sym typeface="Old Standard TT"/>
            </a:endParaRPr>
          </a:p>
        </p:txBody>
      </p:sp>
      <p:sp>
        <p:nvSpPr>
          <p:cNvPr id="122" name="Google Shape;122;p20"/>
          <p:cNvSpPr txBox="1"/>
          <p:nvPr/>
        </p:nvSpPr>
        <p:spPr>
          <a:xfrm>
            <a:off x="1982275" y="3841450"/>
            <a:ext cx="1213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Desarrollo no logra terminar el trabajo al que se comprometió Y SALE A VACACIONES HOY</a:t>
            </a:r>
            <a:endParaRPr sz="10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3729350" y="2732098"/>
            <a:ext cx="872753" cy="872759"/>
          </a:xfrm>
          <a:prstGeom prst="rect">
            <a:avLst/>
          </a:prstGeom>
          <a:noFill/>
          <a:ln>
            <a:noFill/>
          </a:ln>
        </p:spPr>
      </p:pic>
      <p:pic>
        <p:nvPicPr>
          <p:cNvPr id="128" name="Google Shape;128;p21"/>
          <p:cNvPicPr preferRelativeResize="0"/>
          <p:nvPr/>
        </p:nvPicPr>
        <p:blipFill>
          <a:blip r:embed="rId4">
            <a:alphaModFix/>
          </a:blip>
          <a:stretch>
            <a:fillRect/>
          </a:stretch>
        </p:blipFill>
        <p:spPr>
          <a:xfrm>
            <a:off x="2218284" y="2409875"/>
            <a:ext cx="1213741" cy="1517200"/>
          </a:xfrm>
          <a:prstGeom prst="rect">
            <a:avLst/>
          </a:prstGeom>
          <a:noFill/>
          <a:ln>
            <a:noFill/>
          </a:ln>
        </p:spPr>
      </p:pic>
      <p:cxnSp>
        <p:nvCxnSpPr>
          <p:cNvPr id="129" name="Google Shape;129;p21"/>
          <p:cNvCxnSpPr/>
          <p:nvPr/>
        </p:nvCxnSpPr>
        <p:spPr>
          <a:xfrm>
            <a:off x="664525" y="2295750"/>
            <a:ext cx="7848300" cy="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21"/>
          <p:cNvSpPr/>
          <p:nvPr/>
        </p:nvSpPr>
        <p:spPr>
          <a:xfrm>
            <a:off x="55142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465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6941575" y="2239200"/>
            <a:ext cx="113100" cy="11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nvSpPr>
        <p:spPr>
          <a:xfrm>
            <a:off x="77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Inicio del sprint</a:t>
            </a:r>
            <a:endParaRPr sz="1000">
              <a:latin typeface="Old Standard TT"/>
              <a:ea typeface="Old Standard TT"/>
              <a:cs typeface="Old Standard TT"/>
              <a:sym typeface="Old Standard TT"/>
            </a:endParaRPr>
          </a:p>
        </p:txBody>
      </p:sp>
      <p:sp>
        <p:nvSpPr>
          <p:cNvPr id="134" name="Google Shape;134;p21"/>
          <p:cNvSpPr txBox="1"/>
          <p:nvPr/>
        </p:nvSpPr>
        <p:spPr>
          <a:xfrm>
            <a:off x="7938275" y="239365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Fin del sprint</a:t>
            </a:r>
            <a:endParaRPr sz="1000">
              <a:latin typeface="Old Standard TT"/>
              <a:ea typeface="Old Standard TT"/>
              <a:cs typeface="Old Standard TT"/>
              <a:sym typeface="Old Standard TT"/>
            </a:endParaRPr>
          </a:p>
        </p:txBody>
      </p:sp>
      <p:cxnSp>
        <p:nvCxnSpPr>
          <p:cNvPr id="135" name="Google Shape;135;p21"/>
          <p:cNvCxnSpPr/>
          <p:nvPr/>
        </p:nvCxnSpPr>
        <p:spPr>
          <a:xfrm>
            <a:off x="6998125" y="1509400"/>
            <a:ext cx="0" cy="6579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21"/>
          <p:cNvSpPr txBox="1"/>
          <p:nvPr/>
        </p:nvSpPr>
        <p:spPr>
          <a:xfrm>
            <a:off x="6386825" y="1136800"/>
            <a:ext cx="121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Hoy</a:t>
            </a:r>
            <a:endParaRPr sz="1000">
              <a:latin typeface="Old Standard TT"/>
              <a:ea typeface="Old Standard TT"/>
              <a:cs typeface="Old Standard TT"/>
              <a:sym typeface="Old Standard TT"/>
            </a:endParaRPr>
          </a:p>
        </p:txBody>
      </p:sp>
      <p:sp>
        <p:nvSpPr>
          <p:cNvPr id="137" name="Google Shape;137;p21"/>
          <p:cNvSpPr txBox="1"/>
          <p:nvPr/>
        </p:nvSpPr>
        <p:spPr>
          <a:xfrm>
            <a:off x="1825225" y="391625"/>
            <a:ext cx="5108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100">
                <a:latin typeface="Old Standard TT"/>
                <a:ea typeface="Old Standard TT"/>
                <a:cs typeface="Old Standard TT"/>
                <a:sym typeface="Old Standard TT"/>
              </a:rPr>
              <a:t>¡Faltan 2 días para que se acabe el sprint!</a:t>
            </a:r>
            <a:endParaRPr sz="2100">
              <a:latin typeface="Old Standard TT"/>
              <a:ea typeface="Old Standard TT"/>
              <a:cs typeface="Old Standard TT"/>
              <a:sym typeface="Old Standard TT"/>
            </a:endParaRPr>
          </a:p>
        </p:txBody>
      </p:sp>
      <p:sp>
        <p:nvSpPr>
          <p:cNvPr id="138" name="Google Shape;138;p21"/>
          <p:cNvSpPr txBox="1"/>
          <p:nvPr/>
        </p:nvSpPr>
        <p:spPr>
          <a:xfrm>
            <a:off x="1982275" y="3841450"/>
            <a:ext cx="1213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Desarrollo no logra terminar el trabajo al que se comprometió Y SALE A VACACIONES HOY</a:t>
            </a:r>
            <a:endParaRPr sz="1000">
              <a:latin typeface="Old Standard TT"/>
              <a:ea typeface="Old Standard TT"/>
              <a:cs typeface="Old Standard TT"/>
              <a:sym typeface="Old Standard TT"/>
            </a:endParaRPr>
          </a:p>
        </p:txBody>
      </p:sp>
      <p:sp>
        <p:nvSpPr>
          <p:cNvPr id="139" name="Google Shape;139;p21"/>
          <p:cNvSpPr txBox="1"/>
          <p:nvPr/>
        </p:nvSpPr>
        <p:spPr>
          <a:xfrm>
            <a:off x="3506275" y="3841450"/>
            <a:ext cx="1213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ld Standard TT"/>
                <a:ea typeface="Old Standard TT"/>
                <a:cs typeface="Old Standard TT"/>
                <a:sym typeface="Old Standard TT"/>
              </a:rPr>
              <a:t>QA no ha empezado  necesita 2 días para probar la funcionalidad</a:t>
            </a:r>
            <a:endParaRPr sz="10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