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Quicksand" charset="1" panose="00000600000000000000"/>
      <p:regular r:id="rId16"/>
    </p:embeddedFont>
    <p:embeddedFont>
      <p:font typeface="Quicksand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8250"/>
            <a:ext cx="16266727" cy="44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Dominio de rendimiento:</a:t>
            </a:r>
          </a:p>
          <a:p>
            <a:pPr>
              <a:lnSpc>
                <a:spcPts val="8640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Navegando entre la incertidumbre y la ambigüedad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706467"/>
            <a:ext cx="8915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E59"/>
                </a:solidFill>
                <a:latin typeface="Open Sans"/>
              </a:rPr>
              <a:t>Deyber Sepulveda Tuberquia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877695" y="2881111"/>
            <a:ext cx="8410305" cy="740588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23925"/>
            <a:ext cx="9279393" cy="828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Quicksand Bold"/>
              </a:rPr>
              <a:t>Existen varias opciones para responder a la incertidumbre.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Recopilar información.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Prepararse para múltiples resultados.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Diseño basado en conjuntos.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Incorporar resiliencia.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21891" y="2226784"/>
            <a:ext cx="7637409" cy="764107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66775"/>
            <a:ext cx="742682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Ambigüedad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19377" y="4625216"/>
            <a:ext cx="9837776" cy="6558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95350"/>
            <a:ext cx="577616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Open Sans Extra Bold"/>
              </a:rPr>
              <a:t>Ambigüedad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31153"/>
            <a:ext cx="15311261" cy="215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0"/>
              </a:lnSpc>
            </a:pPr>
            <a:r>
              <a:rPr lang="en-US" sz="4078">
                <a:solidFill>
                  <a:srgbClr val="FF914D"/>
                </a:solidFill>
                <a:latin typeface="Quicksand Bold"/>
              </a:rPr>
              <a:t>Ambigüedad conceptual: la falta de comprensión efectiva, se produce cuando las personas utilizan términos o argumentos similares de maneras diferentes.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08658"/>
            <a:ext cx="9313175" cy="432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0"/>
              </a:lnSpc>
            </a:pPr>
            <a:r>
              <a:rPr lang="en-US" sz="4078">
                <a:solidFill>
                  <a:srgbClr val="FF914D"/>
                </a:solidFill>
                <a:latin typeface="Quicksand Bold"/>
              </a:rPr>
              <a:t>Ambigüedad situacional: surge cuando es posible más de un resultado. Tener múltiples</a:t>
            </a:r>
          </a:p>
          <a:p>
            <a:pPr>
              <a:lnSpc>
                <a:spcPts val="5710"/>
              </a:lnSpc>
            </a:pPr>
            <a:r>
              <a:rPr lang="en-US" sz="4078">
                <a:solidFill>
                  <a:srgbClr val="FF914D"/>
                </a:solidFill>
                <a:latin typeface="Quicksand Bold"/>
              </a:rPr>
              <a:t>opciones para resolver un problema es una forma de ambigüedad situacional.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12535" y="2744470"/>
            <a:ext cx="8273880" cy="747290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23925"/>
            <a:ext cx="16230600" cy="182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Quicksand Bold"/>
              </a:rPr>
              <a:t>Las soluciones para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Quicksand Bold"/>
              </a:rPr>
              <a:t>la exploración de la ambigüedad incluyen: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4233"/>
            <a:ext cx="8802833" cy="274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Elaboración progresiva.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Experimentos.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Prototipos.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697691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8C52FF"/>
                </a:solidFill>
                <a:latin typeface="Open Sans Extra Bold"/>
              </a:rPr>
              <a:t>Referencias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16529"/>
            <a:ext cx="1593806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</a:rPr>
              <a:t>PMBOK edición 7</a:t>
            </a:r>
          </a:p>
          <a:p>
            <a:pPr algn="ctr"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</a:rPr>
              <a:t>https://pmcollege.edu.ni/i-los-dominios-en-la-septima-edicion-de-la-guia-pmbok-desempeno-de-la-incertidumbre-parte-9-de-9/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533897" y="490233"/>
            <a:ext cx="9029312" cy="902931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66775"/>
            <a:ext cx="544160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Gracias :)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745949" y="4995415"/>
            <a:ext cx="7714010" cy="514267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95350"/>
            <a:ext cx="1472201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Open Sans Extra Bold"/>
              </a:rPr>
              <a:t>Dominio de desempeño de la incertidumbre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46559"/>
            <a:ext cx="12138755" cy="526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92"/>
              </a:lnSpc>
            </a:pPr>
            <a:r>
              <a:rPr lang="en-US" sz="4400">
                <a:solidFill>
                  <a:srgbClr val="545454"/>
                </a:solidFill>
                <a:latin typeface="Quicksand"/>
              </a:rPr>
              <a:t>Pue</a:t>
            </a:r>
            <a:r>
              <a:rPr lang="en-US" sz="4400">
                <a:solidFill>
                  <a:srgbClr val="545454"/>
                </a:solidFill>
                <a:latin typeface="Quicksand"/>
              </a:rPr>
              <a:t>de ser visto o considerado como el conjunto de procesos para gestionar y monitorear la incertidumbre y el riesgo, y las estrategias para afrontarlos de forma proactiva o reactiva. Principalmente, es la manera en que el proyecto atravesará con éxito por las diversas formas de incertidumbre.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7259300" cy="182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914D"/>
                </a:solidFill>
                <a:latin typeface="Quicksand Bold"/>
              </a:rPr>
              <a:t>La efectiva ejecución de este dominio busca los siguientes resultados: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19757"/>
            <a:ext cx="16230600" cy="635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"/>
              </a:rPr>
              <a:t>Concienci</a:t>
            </a:r>
            <a:r>
              <a:rPr lang="en-US" sz="3000">
                <a:solidFill>
                  <a:srgbClr val="545454"/>
                </a:solidFill>
                <a:latin typeface="Quicksand"/>
              </a:rPr>
              <a:t>ación del entorno en el que se producen los proyectos, incluidos los entornos social, político, técnico, de mercado, económico, entre otros.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 Italics"/>
              </a:rPr>
              <a:t>Exploración proactiva y respuesta a la incertidumbre.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 Italics"/>
              </a:rPr>
              <a:t>Concienciación de la interdependencia de múltiples variables en el proyecto.</a:t>
            </a:r>
          </a:p>
          <a:p>
            <a:pPr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Quicksand Italics"/>
              </a:rPr>
              <a:t>Anticipar amenazas y oportunidades y comprender las consecuencias de los incidentes.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 Italics"/>
              </a:rPr>
              <a:t>Entrega de proyectos con poco o ningún impacto negativo derivado de eventos o condiciones imprevistas.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 Italics"/>
              </a:rPr>
              <a:t>Aprovechar las oportunidades para mejorar el desempeño y los resultados del proyecto.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 Italics"/>
              </a:rPr>
              <a:t>Las reservas de cronograma y costo, se emplean de forma efectiva a fin de mantener la alineación con los objetivos del proyecto.</a:t>
            </a: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53602" y="3070839"/>
            <a:ext cx="9775707" cy="679818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66775"/>
            <a:ext cx="14322177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Incertidumbre general y</a:t>
            </a:r>
          </a:p>
          <a:p>
            <a:pPr>
              <a:lnSpc>
                <a:spcPts val="12599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ambigüedad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92077"/>
            <a:ext cx="16230600" cy="274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Incertidumbre:</a:t>
            </a:r>
            <a:r>
              <a:rPr lang="en-US" sz="5199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5199">
                <a:solidFill>
                  <a:srgbClr val="545454"/>
                </a:solidFill>
                <a:latin typeface="Quicksand"/>
              </a:rPr>
              <a:t>Falta de comprensión y conciencia de los problemas, eventos, caminos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Quicksand"/>
              </a:rPr>
              <a:t>a seguir o soluciones a buscar.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41939"/>
            <a:ext cx="16230600" cy="274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8C52FF"/>
                </a:solidFill>
                <a:latin typeface="Quicksand Bold"/>
              </a:rPr>
              <a:t>Ambigüedad:</a:t>
            </a:r>
            <a:r>
              <a:rPr lang="en-US" sz="5199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5199">
                <a:solidFill>
                  <a:srgbClr val="545454"/>
                </a:solidFill>
                <a:latin typeface="Quicksand"/>
              </a:rPr>
              <a:t>Estado de confusión, con dificultad para identificar la causa de los eventos,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Quicksand"/>
              </a:rPr>
              <a:t>o tener múltiples opciones entre las cuales elegir.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16526396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914D"/>
                </a:solidFill>
                <a:latin typeface="Quicksand Bold"/>
              </a:rPr>
              <a:t>La incertidumbre en el sentido más amplio es un estado de desconocimiento o imprevisibilidad.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914D"/>
                </a:solidFill>
                <a:latin typeface="Arimo Bold"/>
              </a:rPr>
              <a:t>La incertidumbre tiene muchos matices, tales como: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34199"/>
            <a:ext cx="16230600" cy="159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"/>
              </a:rPr>
              <a:t>Riesgo asociado con no conocer eventos futuros,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 Ambigüedad asociada con no ser consciente de las condiciones actuales o futuras.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 Complejidad asociada con sistemas dinámicos que tienen resultados impredecibles.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16526396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914D"/>
                </a:solidFill>
                <a:latin typeface="Quicksand Bold"/>
              </a:rPr>
              <a:t>La navegación exitosa por la incertidumbre se inicia comprendiendo el entorno más amplio </a:t>
            </a:r>
            <a:r>
              <a:rPr lang="en-US" sz="3600">
                <a:solidFill>
                  <a:srgbClr val="FF914D"/>
                </a:solidFill>
                <a:latin typeface="Arimo Bold"/>
              </a:rPr>
              <a:t>en el que está operando el proyecto. Los aspectos del entorno que contribuyen a la incertidumbre del proyecto incluyen, entre otros: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34199"/>
            <a:ext cx="16230600" cy="532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Quicksand"/>
              </a:rPr>
              <a:t>Factores económicos tales como la volatilidad de los precios, la disponibilidad de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545454"/>
                </a:solidFill>
                <a:latin typeface="Quicksand"/>
              </a:rPr>
              <a:t>      </a:t>
            </a:r>
            <a:r>
              <a:rPr lang="en-US" sz="3000">
                <a:solidFill>
                  <a:srgbClr val="545454"/>
                </a:solidFill>
                <a:latin typeface="Arimo"/>
              </a:rPr>
              <a:t>recursos, la capacidad para tomar fondos prestados y la inflación/deflación.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Consideraciones técnicas tales como tecnología nueva o emergente, complejidad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545454"/>
                </a:solidFill>
                <a:latin typeface="Quicksand"/>
              </a:rPr>
              <a:t>       </a:t>
            </a:r>
            <a:r>
              <a:rPr lang="en-US" sz="3000">
                <a:solidFill>
                  <a:srgbClr val="545454"/>
                </a:solidFill>
                <a:latin typeface="Arimo"/>
              </a:rPr>
              <a:t>asociada con sistemas e interfaces;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 Limitaciones o requisitos legales o legislativos;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 Entorno físico en lo que respecta a seguridad, condiciones climáticas y condiciones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545454"/>
                </a:solidFill>
                <a:latin typeface="Quicksand"/>
              </a:rPr>
              <a:t>        </a:t>
            </a:r>
            <a:r>
              <a:rPr lang="en-US" sz="3000">
                <a:solidFill>
                  <a:srgbClr val="545454"/>
                </a:solidFill>
                <a:latin typeface="Arimo"/>
              </a:rPr>
              <a:t>laborales.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 Ambigüedad asociada con condiciones actuales o futuras;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Influencias sociales y de mercado moldeadas por la opinión y los medios.</a:t>
            </a:r>
          </a:p>
          <a:p>
            <a:pPr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45454"/>
                </a:solidFill>
                <a:latin typeface="Arimo"/>
              </a:rPr>
              <a:t> Influencias políticas, ya sean externas o internas a la organización.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21891" y="2226784"/>
            <a:ext cx="7637409" cy="764107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66775"/>
            <a:ext cx="8541841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Incertidumbre</a:t>
            </a:r>
          </a:p>
          <a:p>
            <a:pPr>
              <a:lnSpc>
                <a:spcPts val="12599"/>
              </a:lnSpc>
            </a:pPr>
            <a:r>
              <a:rPr lang="en-US" sz="9000">
                <a:solidFill>
                  <a:srgbClr val="FFDE59"/>
                </a:solidFill>
                <a:latin typeface="Open Sans Extra Bold"/>
              </a:rPr>
              <a:t>general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27402" y="3934814"/>
            <a:ext cx="9837776" cy="6558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95350"/>
            <a:ext cx="1036602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Open Sans Extra Bold"/>
              </a:rPr>
              <a:t>Incertidumbre general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31153"/>
            <a:ext cx="10479926" cy="5049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0"/>
              </a:lnSpc>
            </a:pPr>
            <a:r>
              <a:rPr lang="en-US" sz="4078">
                <a:solidFill>
                  <a:srgbClr val="FF914D"/>
                </a:solidFill>
                <a:latin typeface="Quicksand Bold"/>
              </a:rPr>
              <a:t>La incertidumbre es inherente a todos los proyectos. Por esta razón, los efectos de cualquier </a:t>
            </a:r>
            <a:r>
              <a:rPr lang="en-US" sz="4078">
                <a:solidFill>
                  <a:srgbClr val="FF914D"/>
                </a:solidFill>
                <a:latin typeface="Arimo Bold"/>
              </a:rPr>
              <a:t>actividad no se pueden predecir con precisión, y puede presentarse con diferentes tipos de resultados, que afecten de manera positiva o negativa los objetivos del proyecto,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DAE6pg-d5fw</dc:identifier>
  <dcterms:modified xsi:type="dcterms:W3CDTF">2011-08-01T06:04:30Z</dcterms:modified>
  <cp:revision>1</cp:revision>
  <dc:title>Dominio de rendimiento: Navegando entre la incertidumbre y la ambigüedad</dc:title>
</cp:coreProperties>
</file>