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2" r:id="rId5"/>
    <p:sldId id="260" r:id="rId6"/>
    <p:sldId id="258" r:id="rId7"/>
    <p:sldId id="283" r:id="rId8"/>
    <p:sldId id="273" r:id="rId9"/>
    <p:sldId id="272" r:id="rId10"/>
    <p:sldId id="284" r:id="rId11"/>
    <p:sldId id="285" r:id="rId12"/>
    <p:sldId id="286" r:id="rId13"/>
    <p:sldId id="287" r:id="rId14"/>
    <p:sldId id="289" r:id="rId15"/>
    <p:sldId id="288" r:id="rId16"/>
    <p:sldId id="290" r:id="rId17"/>
    <p:sldId id="28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543A8-7D6A-C34A-BFE6-BF0584C9722A}" v="13" dt="2022-02-16T01:03:25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0" autoAdjust="0"/>
    <p:restoredTop sz="96197"/>
  </p:normalViewPr>
  <p:slideViewPr>
    <p:cSldViewPr snapToGrid="0">
      <p:cViewPr varScale="1">
        <p:scale>
          <a:sx n="114" d="100"/>
          <a:sy n="114" d="100"/>
        </p:scale>
        <p:origin x="56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go Araujo" userId="694541a6026d9097" providerId="LiveId" clId="{A20543A8-7D6A-C34A-BFE6-BF0584C9722A}"/>
    <pc:docChg chg="undo custSel modSld">
      <pc:chgData name="Dieggo Araujo" userId="694541a6026d9097" providerId="LiveId" clId="{A20543A8-7D6A-C34A-BFE6-BF0584C9722A}" dt="2022-02-16T01:16:23.871" v="1223" actId="1035"/>
      <pc:docMkLst>
        <pc:docMk/>
      </pc:docMkLst>
      <pc:sldChg chg="modSp mod">
        <pc:chgData name="Dieggo Araujo" userId="694541a6026d9097" providerId="LiveId" clId="{A20543A8-7D6A-C34A-BFE6-BF0584C9722A}" dt="2022-02-15T23:55:52.956" v="18" actId="20577"/>
        <pc:sldMkLst>
          <pc:docMk/>
          <pc:sldMk cId="3087863794" sldId="283"/>
        </pc:sldMkLst>
        <pc:spChg chg="mod">
          <ac:chgData name="Dieggo Araujo" userId="694541a6026d9097" providerId="LiveId" clId="{A20543A8-7D6A-C34A-BFE6-BF0584C9722A}" dt="2022-02-15T23:55:52.956" v="18" actId="20577"/>
          <ac:spMkLst>
            <pc:docMk/>
            <pc:sldMk cId="3087863794" sldId="283"/>
            <ac:spMk id="13" creationId="{E39007D8-7836-4018-84CC-27813EDEAF8F}"/>
          </ac:spMkLst>
        </pc:spChg>
      </pc:sldChg>
      <pc:sldChg chg="addSp delSp modSp mod">
        <pc:chgData name="Dieggo Araujo" userId="694541a6026d9097" providerId="LiveId" clId="{A20543A8-7D6A-C34A-BFE6-BF0584C9722A}" dt="2022-02-15T23:59:33.927" v="95" actId="11529"/>
        <pc:sldMkLst>
          <pc:docMk/>
          <pc:sldMk cId="3444753544" sldId="286"/>
        </pc:sldMkLst>
        <pc:spChg chg="add mod">
          <ac:chgData name="Dieggo Araujo" userId="694541a6026d9097" providerId="LiveId" clId="{A20543A8-7D6A-C34A-BFE6-BF0584C9722A}" dt="2022-02-15T23:59:18.812" v="94" actId="1582"/>
          <ac:spMkLst>
            <pc:docMk/>
            <pc:sldMk cId="3444753544" sldId="286"/>
            <ac:spMk id="2" creationId="{FD025865-091F-EC40-BD52-213A7660A8E8}"/>
          </ac:spMkLst>
        </pc:spChg>
        <pc:spChg chg="add mod">
          <ac:chgData name="Dieggo Araujo" userId="694541a6026d9097" providerId="LiveId" clId="{A20543A8-7D6A-C34A-BFE6-BF0584C9722A}" dt="2022-02-15T23:58:46.209" v="87" actId="1076"/>
          <ac:spMkLst>
            <pc:docMk/>
            <pc:sldMk cId="3444753544" sldId="286"/>
            <ac:spMk id="16" creationId="{A14937F2-18F8-064C-92D0-793A9173A9B7}"/>
          </ac:spMkLst>
        </pc:spChg>
        <pc:spChg chg="mod">
          <ac:chgData name="Dieggo Araujo" userId="694541a6026d9097" providerId="LiveId" clId="{A20543A8-7D6A-C34A-BFE6-BF0584C9722A}" dt="2022-02-15T23:58:53.038" v="89" actId="1076"/>
          <ac:spMkLst>
            <pc:docMk/>
            <pc:sldMk cId="3444753544" sldId="286"/>
            <ac:spMk id="17" creationId="{2A659610-091B-E544-95A7-1A52CDE178ED}"/>
          </ac:spMkLst>
        </pc:spChg>
        <pc:spChg chg="mod">
          <ac:chgData name="Dieggo Araujo" userId="694541a6026d9097" providerId="LiveId" clId="{A20543A8-7D6A-C34A-BFE6-BF0584C9722A}" dt="2022-02-15T23:58:50.732" v="88" actId="1076"/>
          <ac:spMkLst>
            <pc:docMk/>
            <pc:sldMk cId="3444753544" sldId="286"/>
            <ac:spMk id="18" creationId="{27CCF12A-9DEA-2144-BF74-7394BBFEB065}"/>
          </ac:spMkLst>
        </pc:spChg>
        <pc:spChg chg="del">
          <ac:chgData name="Dieggo Araujo" userId="694541a6026d9097" providerId="LiveId" clId="{A20543A8-7D6A-C34A-BFE6-BF0584C9722A}" dt="2022-02-15T23:57:31.631" v="19" actId="478"/>
          <ac:spMkLst>
            <pc:docMk/>
            <pc:sldMk cId="3444753544" sldId="286"/>
            <ac:spMk id="19" creationId="{0CD4A693-B872-8A46-A2BE-541E4FB7EC6B}"/>
          </ac:spMkLst>
        </pc:spChg>
        <pc:cxnChg chg="add">
          <ac:chgData name="Dieggo Araujo" userId="694541a6026d9097" providerId="LiveId" clId="{A20543A8-7D6A-C34A-BFE6-BF0584C9722A}" dt="2022-02-15T23:59:33.927" v="95" actId="11529"/>
          <ac:cxnSpMkLst>
            <pc:docMk/>
            <pc:sldMk cId="3444753544" sldId="286"/>
            <ac:cxnSpMk id="15" creationId="{63864880-172B-DE4F-BF27-A02C4FB78FD4}"/>
          </ac:cxnSpMkLst>
        </pc:cxnChg>
      </pc:sldChg>
      <pc:sldChg chg="addSp delSp modSp mod">
        <pc:chgData name="Dieggo Araujo" userId="694541a6026d9097" providerId="LiveId" clId="{A20543A8-7D6A-C34A-BFE6-BF0584C9722A}" dt="2022-02-16T00:25:05.896" v="341" actId="114"/>
        <pc:sldMkLst>
          <pc:docMk/>
          <pc:sldMk cId="142210249" sldId="287"/>
        </pc:sldMkLst>
        <pc:spChg chg="mod">
          <ac:chgData name="Dieggo Araujo" userId="694541a6026d9097" providerId="LiveId" clId="{A20543A8-7D6A-C34A-BFE6-BF0584C9722A}" dt="2022-02-16T00:24:12.739" v="270" actId="20577"/>
          <ac:spMkLst>
            <pc:docMk/>
            <pc:sldMk cId="142210249" sldId="287"/>
            <ac:spMk id="13" creationId="{18FB9581-C408-4C4E-B3CC-24926DC52CD7}"/>
          </ac:spMkLst>
        </pc:spChg>
        <pc:spChg chg="del">
          <ac:chgData name="Dieggo Araujo" userId="694541a6026d9097" providerId="LiveId" clId="{A20543A8-7D6A-C34A-BFE6-BF0584C9722A}" dt="2022-02-16T00:09:27.302" v="101" actId="478"/>
          <ac:spMkLst>
            <pc:docMk/>
            <pc:sldMk cId="142210249" sldId="287"/>
            <ac:spMk id="14" creationId="{1A1E0149-88DB-794D-98B8-CCF9DA17C5CE}"/>
          </ac:spMkLst>
        </pc:spChg>
        <pc:spChg chg="del mod">
          <ac:chgData name="Dieggo Araujo" userId="694541a6026d9097" providerId="LiveId" clId="{A20543A8-7D6A-C34A-BFE6-BF0584C9722A}" dt="2022-02-16T00:22:10.786" v="146" actId="478"/>
          <ac:spMkLst>
            <pc:docMk/>
            <pc:sldMk cId="142210249" sldId="287"/>
            <ac:spMk id="15" creationId="{8812CE55-14EF-834C-ACE5-E6C58E1DF71D}"/>
          </ac:spMkLst>
        </pc:spChg>
        <pc:spChg chg="mod">
          <ac:chgData name="Dieggo Araujo" userId="694541a6026d9097" providerId="LiveId" clId="{A20543A8-7D6A-C34A-BFE6-BF0584C9722A}" dt="2022-02-16T00:25:05.896" v="341" actId="114"/>
          <ac:spMkLst>
            <pc:docMk/>
            <pc:sldMk cId="142210249" sldId="287"/>
            <ac:spMk id="16" creationId="{BDD8751C-2B00-B14A-85F9-314A4DA6CAB5}"/>
          </ac:spMkLst>
        </pc:spChg>
        <pc:spChg chg="add mod">
          <ac:chgData name="Dieggo Araujo" userId="694541a6026d9097" providerId="LiveId" clId="{A20543A8-7D6A-C34A-BFE6-BF0584C9722A}" dt="2022-02-16T00:24:20.159" v="278" actId="20577"/>
          <ac:spMkLst>
            <pc:docMk/>
            <pc:sldMk cId="142210249" sldId="287"/>
            <ac:spMk id="17" creationId="{FD0B8D3C-109A-F54F-A0D6-71D6DCE50D87}"/>
          </ac:spMkLst>
        </pc:spChg>
        <pc:graphicFrameChg chg="add del mod">
          <ac:chgData name="Dieggo Araujo" userId="694541a6026d9097" providerId="LiveId" clId="{A20543A8-7D6A-C34A-BFE6-BF0584C9722A}" dt="2022-02-16T00:20:33.677" v="108"/>
          <ac:graphicFrameMkLst>
            <pc:docMk/>
            <pc:sldMk cId="142210249" sldId="287"/>
            <ac:graphicFrameMk id="6" creationId="{945D58FB-A321-AB43-B965-BCAD80673CB6}"/>
          </ac:graphicFrameMkLst>
        </pc:graphicFrameChg>
        <pc:picChg chg="add mod">
          <ac:chgData name="Dieggo Araujo" userId="694541a6026d9097" providerId="LiveId" clId="{A20543A8-7D6A-C34A-BFE6-BF0584C9722A}" dt="2022-02-16T00:20:53.328" v="111" actId="1076"/>
          <ac:picMkLst>
            <pc:docMk/>
            <pc:sldMk cId="142210249" sldId="287"/>
            <ac:picMk id="2" creationId="{D7491CD7-F497-674A-9F9C-249E0FC390CA}"/>
          </ac:picMkLst>
        </pc:picChg>
        <pc:picChg chg="add mod">
          <ac:chgData name="Dieggo Araujo" userId="694541a6026d9097" providerId="LiveId" clId="{A20543A8-7D6A-C34A-BFE6-BF0584C9722A}" dt="2022-02-16T00:22:15.959" v="147" actId="1076"/>
          <ac:picMkLst>
            <pc:docMk/>
            <pc:sldMk cId="142210249" sldId="287"/>
            <ac:picMk id="9" creationId="{A9F56823-B3FD-1240-86AF-33856964B163}"/>
          </ac:picMkLst>
        </pc:picChg>
        <pc:picChg chg="del">
          <ac:chgData name="Dieggo Araujo" userId="694541a6026d9097" providerId="LiveId" clId="{A20543A8-7D6A-C34A-BFE6-BF0584C9722A}" dt="2022-02-16T00:09:00.302" v="96" actId="478"/>
          <ac:picMkLst>
            <pc:docMk/>
            <pc:sldMk cId="142210249" sldId="287"/>
            <ac:picMk id="12" creationId="{67C1919B-25D3-E64A-9C33-A7F170F89808}"/>
          </ac:picMkLst>
        </pc:picChg>
      </pc:sldChg>
      <pc:sldChg chg="addSp modSp mod">
        <pc:chgData name="Dieggo Araujo" userId="694541a6026d9097" providerId="LiveId" clId="{A20543A8-7D6A-C34A-BFE6-BF0584C9722A}" dt="2022-02-16T00:31:36.286" v="659"/>
        <pc:sldMkLst>
          <pc:docMk/>
          <pc:sldMk cId="3349974529" sldId="288"/>
        </pc:sldMkLst>
        <pc:spChg chg="mod">
          <ac:chgData name="Dieggo Araujo" userId="694541a6026d9097" providerId="LiveId" clId="{A20543A8-7D6A-C34A-BFE6-BF0584C9722A}" dt="2022-02-16T00:31:36.286" v="659"/>
          <ac:spMkLst>
            <pc:docMk/>
            <pc:sldMk cId="3349974529" sldId="288"/>
            <ac:spMk id="7" creationId="{5319C4F0-3BEC-4F21-8AB5-7F776CF26DA2}"/>
          </ac:spMkLst>
        </pc:spChg>
        <pc:spChg chg="add mod">
          <ac:chgData name="Dieggo Araujo" userId="694541a6026d9097" providerId="LiveId" clId="{A20543A8-7D6A-C34A-BFE6-BF0584C9722A}" dt="2022-02-16T00:31:09.293" v="653" actId="20577"/>
          <ac:spMkLst>
            <pc:docMk/>
            <pc:sldMk cId="3349974529" sldId="288"/>
            <ac:spMk id="10" creationId="{AB479FFD-341B-FC4C-AB40-603272CE4135}"/>
          </ac:spMkLst>
        </pc:spChg>
      </pc:sldChg>
      <pc:sldChg chg="modSp mod">
        <pc:chgData name="Dieggo Araujo" userId="694541a6026d9097" providerId="LiveId" clId="{A20543A8-7D6A-C34A-BFE6-BF0584C9722A}" dt="2022-02-16T00:28:01.361" v="530" actId="114"/>
        <pc:sldMkLst>
          <pc:docMk/>
          <pc:sldMk cId="3127933249" sldId="289"/>
        </pc:sldMkLst>
        <pc:spChg chg="mod">
          <ac:chgData name="Dieggo Araujo" userId="694541a6026d9097" providerId="LiveId" clId="{A20543A8-7D6A-C34A-BFE6-BF0584C9722A}" dt="2022-02-16T00:28:01.361" v="530" actId="114"/>
          <ac:spMkLst>
            <pc:docMk/>
            <pc:sldMk cId="3127933249" sldId="289"/>
            <ac:spMk id="7" creationId="{5319C4F0-3BEC-4F21-8AB5-7F776CF26DA2}"/>
          </ac:spMkLst>
        </pc:spChg>
        <pc:picChg chg="mod">
          <ac:chgData name="Dieggo Araujo" userId="694541a6026d9097" providerId="LiveId" clId="{A20543A8-7D6A-C34A-BFE6-BF0584C9722A}" dt="2022-02-16T00:23:59.445" v="262" actId="1076"/>
          <ac:picMkLst>
            <pc:docMk/>
            <pc:sldMk cId="3127933249" sldId="289"/>
            <ac:picMk id="17" creationId="{659E3715-6170-6649-AB64-636D4F26F0CC}"/>
          </ac:picMkLst>
        </pc:picChg>
      </pc:sldChg>
      <pc:sldChg chg="addSp delSp modSp mod">
        <pc:chgData name="Dieggo Araujo" userId="694541a6026d9097" providerId="LiveId" clId="{A20543A8-7D6A-C34A-BFE6-BF0584C9722A}" dt="2022-02-16T01:16:23.871" v="1223" actId="1035"/>
        <pc:sldMkLst>
          <pc:docMk/>
          <pc:sldMk cId="845281526" sldId="290"/>
        </pc:sldMkLst>
        <pc:spChg chg="mod">
          <ac:chgData name="Dieggo Araujo" userId="694541a6026d9097" providerId="LiveId" clId="{A20543A8-7D6A-C34A-BFE6-BF0584C9722A}" dt="2022-02-16T01:16:23.871" v="1223" actId="1035"/>
          <ac:spMkLst>
            <pc:docMk/>
            <pc:sldMk cId="845281526" sldId="290"/>
            <ac:spMk id="7" creationId="{5319C4F0-3BEC-4F21-8AB5-7F776CF26DA2}"/>
          </ac:spMkLst>
        </pc:spChg>
        <pc:spChg chg="mod">
          <ac:chgData name="Dieggo Araujo" userId="694541a6026d9097" providerId="LiveId" clId="{A20543A8-7D6A-C34A-BFE6-BF0584C9722A}" dt="2022-02-16T01:02:39.553" v="669" actId="1076"/>
          <ac:spMkLst>
            <pc:docMk/>
            <pc:sldMk cId="845281526" sldId="290"/>
            <ac:spMk id="13" creationId="{18FB9581-C408-4C4E-B3CC-24926DC52CD7}"/>
          </ac:spMkLst>
        </pc:spChg>
        <pc:spChg chg="mod">
          <ac:chgData name="Dieggo Araujo" userId="694541a6026d9097" providerId="LiveId" clId="{A20543A8-7D6A-C34A-BFE6-BF0584C9722A}" dt="2022-02-16T01:13:24.737" v="1074" actId="1076"/>
          <ac:spMkLst>
            <pc:docMk/>
            <pc:sldMk cId="845281526" sldId="290"/>
            <ac:spMk id="16" creationId="{EA089662-7ECA-7042-BFE8-85EE24FDB18A}"/>
          </ac:spMkLst>
        </pc:spChg>
        <pc:spChg chg="mod">
          <ac:chgData name="Dieggo Araujo" userId="694541a6026d9097" providerId="LiveId" clId="{A20543A8-7D6A-C34A-BFE6-BF0584C9722A}" dt="2022-02-16T01:13:24.737" v="1074" actId="1076"/>
          <ac:spMkLst>
            <pc:docMk/>
            <pc:sldMk cId="845281526" sldId="290"/>
            <ac:spMk id="18" creationId="{34D093C8-ABC4-F746-A359-22F3AC5D3D92}"/>
          </ac:spMkLst>
        </pc:spChg>
        <pc:picChg chg="add mod">
          <ac:chgData name="Dieggo Araujo" userId="694541a6026d9097" providerId="LiveId" clId="{A20543A8-7D6A-C34A-BFE6-BF0584C9722A}" dt="2022-02-16T01:13:10.828" v="1058" actId="1037"/>
          <ac:picMkLst>
            <pc:docMk/>
            <pc:sldMk cId="845281526" sldId="290"/>
            <ac:picMk id="6" creationId="{4AA2D9A3-DBD2-F04C-9F31-92C479C8A32A}"/>
          </ac:picMkLst>
        </pc:picChg>
        <pc:picChg chg="del mod">
          <ac:chgData name="Dieggo Araujo" userId="694541a6026d9097" providerId="LiveId" clId="{A20543A8-7D6A-C34A-BFE6-BF0584C9722A}" dt="2022-02-16T01:02:27.299" v="665" actId="478"/>
          <ac:picMkLst>
            <pc:docMk/>
            <pc:sldMk cId="845281526" sldId="290"/>
            <ac:picMk id="10" creationId="{1CC9EBAF-BF22-A940-9C79-7BFBC2E7E33A}"/>
          </ac:picMkLst>
        </pc:picChg>
        <pc:picChg chg="add mod">
          <ac:chgData name="Dieggo Araujo" userId="694541a6026d9097" providerId="LiveId" clId="{A20543A8-7D6A-C34A-BFE6-BF0584C9722A}" dt="2022-02-16T01:13:24.737" v="1074" actId="1076"/>
          <ac:picMkLst>
            <pc:docMk/>
            <pc:sldMk cId="845281526" sldId="290"/>
            <ac:picMk id="11" creationId="{03BD92E1-0B01-B246-9754-2D2652A11D07}"/>
          </ac:picMkLst>
        </pc:picChg>
        <pc:picChg chg="del">
          <ac:chgData name="Dieggo Araujo" userId="694541a6026d9097" providerId="LiveId" clId="{A20543A8-7D6A-C34A-BFE6-BF0584C9722A}" dt="2022-02-16T01:02:47.148" v="672" actId="478"/>
          <ac:picMkLst>
            <pc:docMk/>
            <pc:sldMk cId="845281526" sldId="290"/>
            <ac:picMk id="12" creationId="{798C9884-A9F5-EB47-9C3A-83CE9825C85A}"/>
          </ac:picMkLst>
        </pc:picChg>
      </pc:sldChg>
    </pc:docChg>
  </pc:docChgLst>
  <pc:docChgLst>
    <pc:chgData name="Dieggo Araujo" userId="694541a6026d9097" providerId="LiveId" clId="{B68450E4-D7F4-BD41-9E37-DCC9B59800FA}"/>
    <pc:docChg chg="modSld">
      <pc:chgData name="Dieggo Araujo" userId="694541a6026d9097" providerId="LiveId" clId="{B68450E4-D7F4-BD41-9E37-DCC9B59800FA}" dt="2022-02-13T14:48:18.800" v="55" actId="20577"/>
      <pc:docMkLst>
        <pc:docMk/>
      </pc:docMkLst>
      <pc:sldChg chg="delSp modSp">
        <pc:chgData name="Dieggo Araujo" userId="694541a6026d9097" providerId="LiveId" clId="{B68450E4-D7F4-BD41-9E37-DCC9B59800FA}" dt="2022-02-13T14:48:18.800" v="55" actId="20577"/>
        <pc:sldMkLst>
          <pc:docMk/>
          <pc:sldMk cId="2089239560" sldId="256"/>
        </pc:sldMkLst>
        <pc:spChg chg="mod">
          <ac:chgData name="Dieggo Araujo" userId="694541a6026d9097" providerId="LiveId" clId="{B68450E4-D7F4-BD41-9E37-DCC9B59800FA}" dt="2022-02-13T14:48:18.800" v="55" actId="20577"/>
          <ac:spMkLst>
            <pc:docMk/>
            <pc:sldMk cId="2089239560" sldId="256"/>
            <ac:spMk id="6" creationId="{DB37E42D-0226-4BF6-A304-80B43307435A}"/>
          </ac:spMkLst>
        </pc:spChg>
        <pc:picChg chg="del">
          <ac:chgData name="Dieggo Araujo" userId="694541a6026d9097" providerId="LiveId" clId="{B68450E4-D7F4-BD41-9E37-DCC9B59800FA}" dt="2022-02-13T14:46:14.467" v="0" actId="478"/>
          <ac:picMkLst>
            <pc:docMk/>
            <pc:sldMk cId="2089239560" sldId="256"/>
            <ac:picMk id="1028" creationId="{4C5057C9-92FE-45DF-82E4-821B943FE7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2205D-754D-4FDE-BEF2-AA7939067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7239C4-B4B6-4DB2-904B-7F30A7F21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FDE03E-8A9D-46CF-AAF6-72E34FCA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AFF501-D38F-4320-B5C5-F06AB3A8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607023-3E8B-4047-ACE3-2D04ED9F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1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E5880-8F8D-465D-A06D-20A635EA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8E7BA2-E6D4-45AE-AF15-33981826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BCCCD-AEBF-4960-9C57-5ABB9E88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857C59-F1E0-46F8-8A16-7D8ABB07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F5E320-09E5-4329-B14D-69F92BA0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06D9AD-F31A-43D3-96E3-E1FCE5B05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EE908-F27D-4027-95E3-0245316CC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27ABF-1D18-45BE-9473-52C8C18E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D1590B-080E-438B-8A22-88206ECD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0BC36F-794D-4475-AD39-47B3CA40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3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BF2BD-1870-41A3-8F31-2A78C77D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2A660-B451-4804-ADBD-A0CFF716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215002-B824-4B9D-AB6C-323A2295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6F71C-726F-4552-9C19-FB812D43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3628A-D28F-45A3-A46E-917BCB56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15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6DA44-46F1-4E59-BD71-182F1DDF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1E4F47-8F03-47CB-9AD5-7BF24DD8F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218BA-E2E0-47B1-BF01-AADDC5ED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54B208-A90A-41B4-826C-EC4B1217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E09D2B-EFD5-4A09-967E-833B4B62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7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19C4E-A56D-4E0C-919E-1323DE31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0B42C-E8AB-4F37-B042-4D3F7D9B7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5E0F9-2CCE-4E25-9F61-D5720DC48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DB846F-A12C-4A52-A842-B504586F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CF0E78-1A16-4EA1-8550-FFC0552C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48766F-D651-4FD6-B761-D81CEC6C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39E66-A90D-4D3A-9A73-94113725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CE6AE5-BF22-4C2B-86D7-EA8AAE3A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37CE64-D368-4149-819C-49E8A8395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F83592-2277-4104-B257-B1A30853E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04CC9D-1213-427E-BEBF-56F443BF6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D001B4-C491-43BD-A0C7-503006CF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3BF670-265D-42F3-91F5-BC890E5B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6C7EC2-A49A-4CDA-8FF8-2FD47347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1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A5D5-219E-48C3-B61E-3D743DE8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D6D525-980F-4F18-AD7B-83D43586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1C83C0-00FD-4379-9FC4-A60D7D7D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4F82F-27A3-4697-BBCE-6423A0ED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4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131983-1DB2-4544-B50A-87F3C39C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316829-4D54-4D8E-BEE8-E1E53240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95B217-DB33-4AF9-A8F4-5089AB10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0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BCBF0-4594-4F0D-9867-4A1C7311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28AAC-EE9E-4FBC-B5FF-CF7F3B42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43207E-CD7A-4B35-9C57-C8ED2C01E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72BA64-BBE9-4084-B968-D0E71288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A38C77-F035-41AF-A80B-BAAF5232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B83CB8-A224-420C-89F2-0686B5B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23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7639D-0BCD-4853-B81B-68C43341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31BC49-4D81-44F5-9E80-01E8A069F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A5799B-2713-492B-8B72-184D13777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B5A673-2803-4374-8C78-51B1D880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0F11B0-1510-4E0C-9C30-766EE3C1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637336-286D-42FA-BE2C-CCB25122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3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C34C79-24A4-431F-9B8C-4C75BBB1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B0257F-177D-4E1A-84E5-9A8FE7A7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D58C2-B9E7-40E1-90E3-25530FD15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703E-D247-4DDF-ABE3-D521F678E8C6}" type="datetimeFigureOut">
              <a:rPr lang="pt-BR" smtClean="0"/>
              <a:t>15/02/2022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ACA47-6949-4FFD-8CAA-01B118F8D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F343E-768D-4585-994F-6CBE5747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288E-8E3F-4B69-817A-0BB60793A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planalto/pt-br/assuntos/assuntos-estrategicos/documentos/estudos-estrategicos/sae_publicacao_fertilizantes_v1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adosagricolas.com.br/inteligencia/calendario-de-safra/" TargetMode="External"/><Relationship Id="rId2" Type="http://schemas.openxmlformats.org/officeDocument/2006/relationships/hyperlink" Target="https://www.google.com/url?sa=t&amp;rct=j&amp;q=&amp;esrc=s&amp;source=web&amp;cd=&amp;cad=rja&amp;uact=8&amp;ved=2ahUKEwiX653xuv31AhUmIbkGHc7qD7kQFnoECAcQAQ&amp;url=https%3A%2F%2Fwww.conab.gov.br%2Finstitucional%2Fpublicacoes%2Foutras-publicacoes%2Fitem%2F7694-calendario-agricola-plantio-e-colheita&amp;usg=AOvVaw2oaE2y2aiSxfB1t7gNl7Oq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grolink.com.br/noticias/retrospectiva-2008--falta-de-fertilizantes-ameaca-producao-mundial-de-alimentos_82363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DB37E42D-0226-4BF6-A304-80B43307435A}"/>
              </a:ext>
            </a:extLst>
          </p:cNvPr>
          <p:cNvSpPr>
            <a:spLocks/>
          </p:cNvSpPr>
          <p:nvPr/>
        </p:nvSpPr>
        <p:spPr bwMode="auto">
          <a:xfrm>
            <a:off x="0" y="5731258"/>
            <a:ext cx="118538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PT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PREVISÃO DA DEMANDA POR FERTILIZANTES</a:t>
            </a:r>
            <a:endParaRPr kumimoji="0" lang="pt-BR" altLang="pt-PT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E9DFC144-5B19-4D6F-9A17-E9E83105E44A}"/>
              </a:ext>
            </a:extLst>
          </p:cNvPr>
          <p:cNvSpPr>
            <a:spLocks/>
          </p:cNvSpPr>
          <p:nvPr/>
        </p:nvSpPr>
        <p:spPr bwMode="auto">
          <a:xfrm>
            <a:off x="0" y="6254478"/>
            <a:ext cx="9137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PT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INTEGRANTE: </a:t>
            </a:r>
            <a:r>
              <a:rPr lang="pt-BR" altLang="pt-PT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DIEGGO HENRIQUE – MAT: 290083/2021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07B25E-B738-4A57-8121-D1EB0776F436}"/>
              </a:ext>
            </a:extLst>
          </p:cNvPr>
          <p:cNvSpPr txBox="1"/>
          <p:nvPr/>
        </p:nvSpPr>
        <p:spPr>
          <a:xfrm>
            <a:off x="10564635" y="4998233"/>
            <a:ext cx="1742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Google imagens</a:t>
            </a:r>
          </a:p>
        </p:txBody>
      </p:sp>
      <p:pic>
        <p:nvPicPr>
          <p:cNvPr id="1026" name="Picture 2" descr="O boro no desenvolvimento das plantas - Nutrição de Safras">
            <a:extLst>
              <a:ext uri="{FF2B5EF4-FFF2-40B4-BE49-F238E27FC236}">
                <a16:creationId xmlns:a16="http://schemas.microsoft.com/office/drawing/2014/main" id="{B88FABB3-683A-D24F-B623-CB75DB1C7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96" y="603522"/>
            <a:ext cx="8190604" cy="43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ronavirus: 55 cursos online gratuitos da FGV para fazer durante a  quarentena - Oportunidades de Empregos, Vagas para Salvador e Regiões da  Bahia">
            <a:extLst>
              <a:ext uri="{FF2B5EF4-FFF2-40B4-BE49-F238E27FC236}">
                <a16:creationId xmlns:a16="http://schemas.microsoft.com/office/drawing/2014/main" id="{6805BD7B-FB2E-AB4B-9283-AE64CFDB9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6" y="137212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3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19C4F0-3BEC-4F21-8AB5-7F776CF26DA2}"/>
              </a:ext>
            </a:extLst>
          </p:cNvPr>
          <p:cNvSpPr txBox="1"/>
          <p:nvPr/>
        </p:nvSpPr>
        <p:spPr>
          <a:xfrm>
            <a:off x="85737" y="2987817"/>
            <a:ext cx="4349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Podemos observar no gráfico, linha azul, o modelo que mais se ajusta ao realizado é o modelo multiplicativo de </a:t>
            </a:r>
            <a:r>
              <a:rPr lang="pt-BR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Holt-winters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</a:t>
            </a:r>
          </a:p>
          <a:p>
            <a:pPr algn="just"/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Embora o RMSE</a:t>
            </a:r>
            <a:r>
              <a:rPr lang="pt-BR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3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e o MAPE</a:t>
            </a:r>
            <a:r>
              <a:rPr lang="pt-BR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do aditivo tenha sido melhor, isto é,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menor erro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para esse caso consideramos o modelo multiplicativo pela proximidade com a realidade (base teste – Jan/2018-Out/2021).</a:t>
            </a: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1912293A-42E2-4F4E-8CCB-5D09D2503069}"/>
              </a:ext>
            </a:extLst>
          </p:cNvPr>
          <p:cNvSpPr>
            <a:spLocks/>
          </p:cNvSpPr>
          <p:nvPr/>
        </p:nvSpPr>
        <p:spPr bwMode="auto">
          <a:xfrm>
            <a:off x="503840" y="253768"/>
            <a:ext cx="11006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MODELAGEM DA SÉRIE TEMPORAL</a:t>
            </a:r>
          </a:p>
        </p:txBody>
      </p:sp>
      <p:pic>
        <p:nvPicPr>
          <p:cNvPr id="9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0C3D73C-95AE-7340-B741-7DFCA47F4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991" y="1167832"/>
            <a:ext cx="7278432" cy="419349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48CAA96-3A5B-5445-8B16-E2BA8C782F0D}"/>
              </a:ext>
            </a:extLst>
          </p:cNvPr>
          <p:cNvSpPr txBox="1"/>
          <p:nvPr/>
        </p:nvSpPr>
        <p:spPr>
          <a:xfrm>
            <a:off x="4888330" y="869346"/>
            <a:ext cx="69140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8 –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Previsão de Demanda de Fertilizante (</a:t>
            </a:r>
            <a:r>
              <a:rPr lang="pt-BR" sz="1400" b="1" i="1" dirty="0" err="1">
                <a:solidFill>
                  <a:schemeClr val="accent6">
                    <a:lumMod val="75000"/>
                  </a:schemeClr>
                </a:solidFill>
                <a:latin typeface="PTSansPro"/>
              </a:rPr>
              <a:t>Holt-Winters</a:t>
            </a:r>
            <a:r>
              <a:rPr lang="pt-BR" sz="1400" b="1" i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 </a:t>
            </a:r>
            <a:r>
              <a:rPr lang="pt-BR" sz="1400" b="1" i="1" dirty="0" err="1">
                <a:solidFill>
                  <a:schemeClr val="accent6">
                    <a:lumMod val="75000"/>
                  </a:schemeClr>
                </a:solidFill>
                <a:latin typeface="PTSansPro"/>
              </a:rPr>
              <a:t>Model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)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D22192-4667-FB46-9719-B7F0A9C122DD}"/>
              </a:ext>
            </a:extLst>
          </p:cNvPr>
          <p:cNvSpPr txBox="1"/>
          <p:nvPr/>
        </p:nvSpPr>
        <p:spPr>
          <a:xfrm>
            <a:off x="4435091" y="5323224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CF786E83-6ED0-5A44-A50F-24C357357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37" y="5850376"/>
            <a:ext cx="4677078" cy="91400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720CD10-CB69-3641-A1DC-92E42E7A7947}"/>
              </a:ext>
            </a:extLst>
          </p:cNvPr>
          <p:cNvSpPr txBox="1"/>
          <p:nvPr/>
        </p:nvSpPr>
        <p:spPr>
          <a:xfrm>
            <a:off x="4685130" y="5526988"/>
            <a:ext cx="69140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Tabela 1 –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Erro do Modelo Aditivo e Multiplicativo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D44E9B-BC0F-B448-BE81-3B303E9E1F57}"/>
              </a:ext>
            </a:extLst>
          </p:cNvPr>
          <p:cNvSpPr txBox="1"/>
          <p:nvPr/>
        </p:nvSpPr>
        <p:spPr>
          <a:xfrm>
            <a:off x="5803637" y="6648967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A1D496D-97E8-4440-819C-676D73DA5CB3}"/>
              </a:ext>
            </a:extLst>
          </p:cNvPr>
          <p:cNvSpPr/>
          <p:nvPr/>
        </p:nvSpPr>
        <p:spPr>
          <a:xfrm>
            <a:off x="7153275" y="5882390"/>
            <a:ext cx="571500" cy="81420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2A494DA-1C2E-8844-8895-2D0F11C6E092}"/>
              </a:ext>
            </a:extLst>
          </p:cNvPr>
          <p:cNvSpPr/>
          <p:nvPr/>
        </p:nvSpPr>
        <p:spPr>
          <a:xfrm>
            <a:off x="8715375" y="5882390"/>
            <a:ext cx="571500" cy="81420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117E1C6-7658-A849-B488-EF8BA60A3DA3}"/>
              </a:ext>
            </a:extLst>
          </p:cNvPr>
          <p:cNvSpPr txBox="1"/>
          <p:nvPr/>
        </p:nvSpPr>
        <p:spPr>
          <a:xfrm>
            <a:off x="139080" y="6421542"/>
            <a:ext cx="5664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3.</a:t>
            </a:r>
            <a:r>
              <a:rPr lang="pt-BR" sz="900" b="1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 </a:t>
            </a:r>
            <a:r>
              <a:rPr lang="pt-BR" sz="900" b="1" dirty="0">
                <a:solidFill>
                  <a:srgbClr val="666666"/>
                </a:solidFill>
                <a:latin typeface="PTSans" panose="020B0503020203020204" pitchFamily="34" charset="77"/>
              </a:rPr>
              <a:t>Raiz do Erro Médio Quadrado</a:t>
            </a:r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: padroniza a medida para a mesma escala da série temporal.</a:t>
            </a:r>
            <a:endParaRPr lang="pt-BR" sz="200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5AF5DAE-4BC1-C840-BC6C-C607B775F69D}"/>
              </a:ext>
            </a:extLst>
          </p:cNvPr>
          <p:cNvCxnSpPr/>
          <p:nvPr/>
        </p:nvCxnSpPr>
        <p:spPr>
          <a:xfrm>
            <a:off x="168846" y="6421542"/>
            <a:ext cx="1645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26E58E-34CE-D641-A2A1-650F7D4ACF53}"/>
              </a:ext>
            </a:extLst>
          </p:cNvPr>
          <p:cNvSpPr txBox="1"/>
          <p:nvPr/>
        </p:nvSpPr>
        <p:spPr>
          <a:xfrm>
            <a:off x="139079" y="6618641"/>
            <a:ext cx="5664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4.</a:t>
            </a:r>
            <a:r>
              <a:rPr lang="pt-BR" sz="900" b="1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 </a:t>
            </a:r>
            <a:r>
              <a:rPr lang="pt-BR" sz="900" b="1" dirty="0">
                <a:solidFill>
                  <a:srgbClr val="666666"/>
                </a:solidFill>
                <a:latin typeface="PTSans" panose="020B0503020203020204" pitchFamily="34" charset="77"/>
              </a:rPr>
              <a:t>Erro Médio Absoluto Percentual</a:t>
            </a:r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: útil para comparar performance entre séries que apresentam dif. escalas.</a:t>
            </a:r>
            <a:endParaRPr lang="pt-BR" sz="20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7E09133-C9A4-084A-A451-2B21C0D529A5}"/>
              </a:ext>
            </a:extLst>
          </p:cNvPr>
          <p:cNvSpPr txBox="1"/>
          <p:nvPr/>
        </p:nvSpPr>
        <p:spPr>
          <a:xfrm>
            <a:off x="389577" y="1383669"/>
            <a:ext cx="4134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Para testar o modelo mais adequado para prever a demanda por fertilizantes, a series foi dividida em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treino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(Jan/2007 a Dez/2018) e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teste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(Jan/2019 a Out/2021)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5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19C4F0-3BEC-4F21-8AB5-7F776CF26DA2}"/>
              </a:ext>
            </a:extLst>
          </p:cNvPr>
          <p:cNvSpPr txBox="1"/>
          <p:nvPr/>
        </p:nvSpPr>
        <p:spPr>
          <a:xfrm>
            <a:off x="429768" y="1295943"/>
            <a:ext cx="6341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Para o modelo preditivo no período da pandemia o modelo que mais se aproximou da realidade foi o modelo multiplicativo. O modelo esta adequado para o momento de choque, no entanto, é necessário de análises mais profundas para avaliar o principal impacto.</a:t>
            </a:r>
          </a:p>
          <a:p>
            <a:pPr algn="just"/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Na séries em Abril de 2020 e 2021os valores se igualaram ao patamar de 2.000 (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 de Fertilizantes no período de pandemia.</a:t>
            </a: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EF08085A-ADBC-1142-B583-C7151B700F33}"/>
              </a:ext>
            </a:extLst>
          </p:cNvPr>
          <p:cNvSpPr>
            <a:spLocks/>
          </p:cNvSpPr>
          <p:nvPr/>
        </p:nvSpPr>
        <p:spPr bwMode="auto">
          <a:xfrm>
            <a:off x="503840" y="284546"/>
            <a:ext cx="110064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pt-BR" altLang="pt-PT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MODELAGEM DA SÉRIE TEMPORAL - PANDEMIA</a:t>
            </a:r>
          </a:p>
        </p:txBody>
      </p:sp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140DA781-33F3-014C-9C1A-2E0F911D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05" y="1699477"/>
            <a:ext cx="1474816" cy="48958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F05A199-B1D2-654C-9919-D4A2710AB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71" y="1699477"/>
            <a:ext cx="1479516" cy="48958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EC05CD5-E3BC-9540-B056-80118857D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37" y="1699477"/>
            <a:ext cx="395150" cy="489585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42F6223-1DD2-E948-B3B6-4D9E50A07125}"/>
              </a:ext>
            </a:extLst>
          </p:cNvPr>
          <p:cNvSpPr/>
          <p:nvPr/>
        </p:nvSpPr>
        <p:spPr>
          <a:xfrm>
            <a:off x="7153205" y="3789534"/>
            <a:ext cx="3730782" cy="156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91E99E-A3F3-C84C-893C-524DC7F8986A}"/>
              </a:ext>
            </a:extLst>
          </p:cNvPr>
          <p:cNvSpPr txBox="1"/>
          <p:nvPr/>
        </p:nvSpPr>
        <p:spPr>
          <a:xfrm>
            <a:off x="7604612" y="1463176"/>
            <a:ext cx="641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Aditivo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420EB4-D180-8B4D-9ACB-13E8368801A7}"/>
              </a:ext>
            </a:extLst>
          </p:cNvPr>
          <p:cNvSpPr txBox="1"/>
          <p:nvPr/>
        </p:nvSpPr>
        <p:spPr>
          <a:xfrm>
            <a:off x="9074765" y="1463176"/>
            <a:ext cx="967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Multiplicativo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088703-79F5-204B-9A3D-FA0A7FDA2A17}"/>
              </a:ext>
            </a:extLst>
          </p:cNvPr>
          <p:cNvSpPr txBox="1"/>
          <p:nvPr/>
        </p:nvSpPr>
        <p:spPr>
          <a:xfrm>
            <a:off x="10202748" y="1462006"/>
            <a:ext cx="967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Teste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976CA1B-3607-FA48-AA73-C2020CF0931C}"/>
              </a:ext>
            </a:extLst>
          </p:cNvPr>
          <p:cNvSpPr txBox="1"/>
          <p:nvPr/>
        </p:nvSpPr>
        <p:spPr>
          <a:xfrm>
            <a:off x="6639205" y="1140495"/>
            <a:ext cx="4871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Tabela 2 –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Comportamento do Modelo na Pandemia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DC9BBB1-87FB-9940-91B5-105FAC18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7" y="3864003"/>
            <a:ext cx="6773502" cy="2620061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5D9C12-0458-6C40-B35F-50CC95307501}"/>
              </a:ext>
            </a:extLst>
          </p:cNvPr>
          <p:cNvSpPr txBox="1"/>
          <p:nvPr/>
        </p:nvSpPr>
        <p:spPr>
          <a:xfrm>
            <a:off x="31451" y="3556226"/>
            <a:ext cx="69140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9 –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Series na Pandemia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3A4D82-730B-2249-81A7-6B27A8B355E9}"/>
              </a:ext>
            </a:extLst>
          </p:cNvPr>
          <p:cNvSpPr txBox="1"/>
          <p:nvPr/>
        </p:nvSpPr>
        <p:spPr>
          <a:xfrm>
            <a:off x="174637" y="6512968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E63DCE-EFAE-FD46-9FFF-C95AA39FB6EF}"/>
              </a:ext>
            </a:extLst>
          </p:cNvPr>
          <p:cNvSpPr txBox="1"/>
          <p:nvPr/>
        </p:nvSpPr>
        <p:spPr>
          <a:xfrm>
            <a:off x="7153205" y="6626152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19C4F0-3BEC-4F21-8AB5-7F776CF26DA2}"/>
              </a:ext>
            </a:extLst>
          </p:cNvPr>
          <p:cNvSpPr txBox="1"/>
          <p:nvPr/>
        </p:nvSpPr>
        <p:spPr>
          <a:xfrm>
            <a:off x="505695" y="914187"/>
            <a:ext cx="10255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Nesta etapa iremos trabalhar com o modelo SARIMA, e assim, geramos as visualizações dos gráficos ACF</a:t>
            </a:r>
            <a:r>
              <a:rPr lang="pt-BR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5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e PACF</a:t>
            </a:r>
            <a:r>
              <a:rPr lang="pt-BR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6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mostram que a série possui não é estacionárias.</a:t>
            </a:r>
          </a:p>
          <a:p>
            <a:pPr algn="just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Nem sempre é fácil identificar os modelos AR e MA... Diante disso, rodamos o modelo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auto-arima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que estima os melhores parâmetros do modelo.</a:t>
            </a:r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6FF9EB95-EF7D-BA41-BD52-76448EFF0756}"/>
              </a:ext>
            </a:extLst>
          </p:cNvPr>
          <p:cNvSpPr>
            <a:spLocks/>
          </p:cNvSpPr>
          <p:nvPr/>
        </p:nvSpPr>
        <p:spPr bwMode="auto">
          <a:xfrm>
            <a:off x="503840" y="253768"/>
            <a:ext cx="11006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MODELAGEM DA SÉRIE TEMPORAL</a:t>
            </a:r>
          </a:p>
        </p:txBody>
      </p:sp>
      <p:pic>
        <p:nvPicPr>
          <p:cNvPr id="9" name="Imagem 8" descr="Gráfico&#10;&#10;Descrição gerada automaticamente com confiança baixa">
            <a:extLst>
              <a:ext uri="{FF2B5EF4-FFF2-40B4-BE49-F238E27FC236}">
                <a16:creationId xmlns:a16="http://schemas.microsoft.com/office/drawing/2014/main" id="{0608E73C-E5F4-1745-B696-090C543C7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"/>
          <a:stretch/>
        </p:blipFill>
        <p:spPr>
          <a:xfrm>
            <a:off x="4444180" y="2781095"/>
            <a:ext cx="6735379" cy="33343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BC3247A-4397-E54B-9A88-92A99A6B9FD7}"/>
              </a:ext>
            </a:extLst>
          </p:cNvPr>
          <p:cNvSpPr txBox="1"/>
          <p:nvPr/>
        </p:nvSpPr>
        <p:spPr>
          <a:xfrm>
            <a:off x="4179849" y="2310330"/>
            <a:ext cx="69140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10 –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Demanda Corte ACF e PACF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ABA8E5-7746-314D-BEA8-CBBE2D696998}"/>
              </a:ext>
            </a:extLst>
          </p:cNvPr>
          <p:cNvSpPr txBox="1"/>
          <p:nvPr/>
        </p:nvSpPr>
        <p:spPr>
          <a:xfrm>
            <a:off x="4517509" y="6079796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3D9A916-6764-3543-9919-59C17FDA6646}"/>
              </a:ext>
            </a:extLst>
          </p:cNvPr>
          <p:cNvSpPr txBox="1"/>
          <p:nvPr/>
        </p:nvSpPr>
        <p:spPr>
          <a:xfrm>
            <a:off x="139080" y="6421542"/>
            <a:ext cx="5664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5.</a:t>
            </a:r>
            <a:r>
              <a:rPr lang="pt-BR" sz="900" b="1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 ACF: </a:t>
            </a:r>
            <a:r>
              <a:rPr lang="pt-BR" sz="900" b="1" dirty="0" err="1">
                <a:solidFill>
                  <a:srgbClr val="666666"/>
                </a:solidFill>
                <a:latin typeface="PTSans" panose="020B0503020203020204" pitchFamily="34" charset="77"/>
              </a:rPr>
              <a:t>Autocorrelation</a:t>
            </a:r>
            <a:r>
              <a:rPr lang="pt-BR" sz="900" b="1" dirty="0">
                <a:solidFill>
                  <a:srgbClr val="666666"/>
                </a:solidFill>
                <a:latin typeface="PTSans" panose="020B0503020203020204" pitchFamily="34" charset="77"/>
              </a:rPr>
              <a:t> </a:t>
            </a:r>
            <a:r>
              <a:rPr lang="pt-BR" sz="900" b="1" dirty="0" err="1">
                <a:solidFill>
                  <a:srgbClr val="666666"/>
                </a:solidFill>
                <a:latin typeface="PTSans" panose="020B0503020203020204" pitchFamily="34" charset="77"/>
              </a:rPr>
              <a:t>Function</a:t>
            </a:r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. Mede a correlação entre </a:t>
            </a:r>
            <a:r>
              <a:rPr lang="pt-BR" sz="900" dirty="0" err="1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y</a:t>
            </a:r>
            <a:r>
              <a:rPr lang="pt-BR" sz="900" baseline="-25000" dirty="0" err="1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t</a:t>
            </a:r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 e </a:t>
            </a:r>
            <a:r>
              <a:rPr lang="pt-BR" sz="900" dirty="0" err="1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y</a:t>
            </a:r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 </a:t>
            </a:r>
            <a:r>
              <a:rPr lang="pt-BR" sz="900" baseline="-25000" dirty="0" err="1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t-k</a:t>
            </a:r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. </a:t>
            </a:r>
            <a:endParaRPr lang="pt-BR" sz="200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6E2E239-0E20-DF48-9D8A-E01519CB0AB6}"/>
              </a:ext>
            </a:extLst>
          </p:cNvPr>
          <p:cNvCxnSpPr/>
          <p:nvPr/>
        </p:nvCxnSpPr>
        <p:spPr>
          <a:xfrm>
            <a:off x="168846" y="6421542"/>
            <a:ext cx="1645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154A79-B6D7-464D-A55F-A37C577169F0}"/>
              </a:ext>
            </a:extLst>
          </p:cNvPr>
          <p:cNvSpPr txBox="1"/>
          <p:nvPr/>
        </p:nvSpPr>
        <p:spPr>
          <a:xfrm>
            <a:off x="139079" y="6618641"/>
            <a:ext cx="5664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6.</a:t>
            </a:r>
            <a:r>
              <a:rPr lang="pt-BR" sz="900" b="1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 </a:t>
            </a:r>
            <a:r>
              <a:rPr lang="pt-BR" sz="900" b="1" dirty="0">
                <a:solidFill>
                  <a:srgbClr val="666666"/>
                </a:solidFill>
                <a:latin typeface="PTSans" panose="020B0503020203020204" pitchFamily="34" charset="77"/>
              </a:rPr>
              <a:t>Parcial </a:t>
            </a:r>
            <a:r>
              <a:rPr lang="pt-BR" sz="900" b="1" dirty="0" err="1">
                <a:solidFill>
                  <a:srgbClr val="666666"/>
                </a:solidFill>
                <a:latin typeface="PTSans" panose="020B0503020203020204" pitchFamily="34" charset="77"/>
              </a:rPr>
              <a:t>Autocorrelation</a:t>
            </a:r>
            <a:r>
              <a:rPr lang="pt-BR" sz="900" b="1" dirty="0">
                <a:solidFill>
                  <a:srgbClr val="666666"/>
                </a:solidFill>
                <a:latin typeface="PTSans" panose="020B0503020203020204" pitchFamily="34" charset="77"/>
              </a:rPr>
              <a:t> </a:t>
            </a:r>
            <a:r>
              <a:rPr lang="pt-BR" sz="900" b="1" dirty="0" err="1">
                <a:solidFill>
                  <a:srgbClr val="666666"/>
                </a:solidFill>
                <a:latin typeface="PTSans" panose="020B0503020203020204" pitchFamily="34" charset="77"/>
              </a:rPr>
              <a:t>Function</a:t>
            </a:r>
            <a:r>
              <a:rPr lang="pt-BR" sz="900" b="1" dirty="0">
                <a:solidFill>
                  <a:srgbClr val="666666"/>
                </a:solidFill>
                <a:latin typeface="PTSans" panose="020B0503020203020204" pitchFamily="34" charset="77"/>
              </a:rPr>
              <a:t>.</a:t>
            </a:r>
            <a:endParaRPr lang="pt-BR" sz="2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659610-091B-E544-95A7-1A52CDE178ED}"/>
              </a:ext>
            </a:extLst>
          </p:cNvPr>
          <p:cNvSpPr txBox="1"/>
          <p:nvPr/>
        </p:nvSpPr>
        <p:spPr>
          <a:xfrm>
            <a:off x="2971357" y="4291241"/>
            <a:ext cx="967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AR(2)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Balão de Linha 2 (Ênfase) 17">
            <a:extLst>
              <a:ext uri="{FF2B5EF4-FFF2-40B4-BE49-F238E27FC236}">
                <a16:creationId xmlns:a16="http://schemas.microsoft.com/office/drawing/2014/main" id="{27CCF12A-9DEA-2144-BF74-7394BBFEB065}"/>
              </a:ext>
            </a:extLst>
          </p:cNvPr>
          <p:cNvSpPr/>
          <p:nvPr/>
        </p:nvSpPr>
        <p:spPr>
          <a:xfrm flipH="1">
            <a:off x="0" y="3614723"/>
            <a:ext cx="2188827" cy="59931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937"/>
              <a:gd name="adj6" fmla="val -47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7030A0"/>
                </a:solidFill>
              </a:rPr>
              <a:t>O parâmetro </a:t>
            </a:r>
            <a:r>
              <a:rPr lang="pt-BR" sz="1200" dirty="0" err="1">
                <a:solidFill>
                  <a:srgbClr val="7030A0"/>
                </a:solidFill>
              </a:rPr>
              <a:t>Autoregressivo</a:t>
            </a:r>
            <a:r>
              <a:rPr lang="pt-BR" sz="1200" dirty="0">
                <a:solidFill>
                  <a:srgbClr val="7030A0"/>
                </a:solidFill>
              </a:rPr>
              <a:t> (AR), o PACF demonstrou 2 </a:t>
            </a:r>
            <a:r>
              <a:rPr lang="pt-BR" sz="1200" dirty="0" err="1">
                <a:solidFill>
                  <a:srgbClr val="7030A0"/>
                </a:solidFill>
              </a:rPr>
              <a:t>legs</a:t>
            </a:r>
            <a:endParaRPr lang="pt-BR" sz="1200" dirty="0">
              <a:solidFill>
                <a:srgbClr val="7030A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4937F2-18F8-064C-92D0-793A9173A9B7}"/>
              </a:ext>
            </a:extLst>
          </p:cNvPr>
          <p:cNvSpPr txBox="1"/>
          <p:nvPr/>
        </p:nvSpPr>
        <p:spPr>
          <a:xfrm>
            <a:off x="348469" y="5444906"/>
            <a:ext cx="2853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effectLst/>
                <a:latin typeface="PTSansPro"/>
              </a:rPr>
              <a:t>U</a:t>
            </a: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PTSansPro"/>
              </a:rPr>
              <a:t>m modelo alternativo ao </a:t>
            </a:r>
            <a:r>
              <a:rPr lang="pt-BR" sz="1400" b="1" dirty="0" err="1">
                <a:solidFill>
                  <a:schemeClr val="bg1">
                    <a:lumMod val="50000"/>
                  </a:schemeClr>
                </a:solidFill>
                <a:latin typeface="PTSansPro"/>
              </a:rPr>
              <a:t>auto-arima</a:t>
            </a: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PTSansPro"/>
              </a:rPr>
              <a:t> é o ARMA (2,0,0)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025865-091F-EC40-BD52-213A7660A8E8}"/>
              </a:ext>
            </a:extLst>
          </p:cNvPr>
          <p:cNvSpPr/>
          <p:nvPr/>
        </p:nvSpPr>
        <p:spPr>
          <a:xfrm>
            <a:off x="4951141" y="4291241"/>
            <a:ext cx="682502" cy="1760305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3864880-172B-DE4F-BF27-A02C4FB78FD4}"/>
              </a:ext>
            </a:extLst>
          </p:cNvPr>
          <p:cNvCxnSpPr>
            <a:endCxn id="16" idx="3"/>
          </p:cNvCxnSpPr>
          <p:nvPr/>
        </p:nvCxnSpPr>
        <p:spPr>
          <a:xfrm flipH="1">
            <a:off x="3202401" y="5232396"/>
            <a:ext cx="1748740" cy="47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491CD7-F497-674A-9F9C-249E0FC3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9" y="4010986"/>
            <a:ext cx="4140200" cy="18415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19C4F0-3BEC-4F21-8AB5-7F776CF26DA2}"/>
              </a:ext>
            </a:extLst>
          </p:cNvPr>
          <p:cNvSpPr txBox="1"/>
          <p:nvPr/>
        </p:nvSpPr>
        <p:spPr>
          <a:xfrm>
            <a:off x="348469" y="1005514"/>
            <a:ext cx="11006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Utilizando o mesmo procedimento do modelo anterior, utilizamos o modelo de treino para estimar o modelo.</a:t>
            </a:r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D6979F08-FC5A-624D-B9C0-436350C94AEF}"/>
              </a:ext>
            </a:extLst>
          </p:cNvPr>
          <p:cNvSpPr>
            <a:spLocks/>
          </p:cNvSpPr>
          <p:nvPr/>
        </p:nvSpPr>
        <p:spPr bwMode="auto">
          <a:xfrm>
            <a:off x="503840" y="253768"/>
            <a:ext cx="11006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MODELAGEM DA SÉRIE TEMPORAL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FB9581-C408-4C4E-B3CC-24926DC52CD7}"/>
              </a:ext>
            </a:extLst>
          </p:cNvPr>
          <p:cNvSpPr txBox="1"/>
          <p:nvPr/>
        </p:nvSpPr>
        <p:spPr>
          <a:xfrm>
            <a:off x="471032" y="3592606"/>
            <a:ext cx="42058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Tabela 03 –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Resultado do Modelo </a:t>
            </a:r>
            <a:r>
              <a:rPr lang="pt-BR" sz="1400" b="1" dirty="0" err="1">
                <a:solidFill>
                  <a:schemeClr val="accent6">
                    <a:lumMod val="75000"/>
                  </a:schemeClr>
                </a:solidFill>
                <a:latin typeface="PTSansPro"/>
              </a:rPr>
              <a:t>Auto-Arima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D8751C-2B00-B14A-85F9-314A4DA6CAB5}"/>
              </a:ext>
            </a:extLst>
          </p:cNvPr>
          <p:cNvSpPr txBox="1"/>
          <p:nvPr/>
        </p:nvSpPr>
        <p:spPr>
          <a:xfrm>
            <a:off x="348469" y="1616808"/>
            <a:ext cx="11006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modelo utiliza um AR(1),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(0) e MA(0) e também o modelo AR(2),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(1) e MA(0). Identificando o modelo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arima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executamos os testes de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estacionáriedades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e seus resultados conforme Tabela 04, a serie é estacionária, partindo deste pressuposto, Rodamos o modelo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Auto-Arima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 </a:t>
            </a:r>
          </a:p>
          <a:p>
            <a:pPr algn="just"/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modelo já nos mostra o erro pelo método de AIC.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F56823-B3FD-1240-86AF-33856964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18" y="4320943"/>
            <a:ext cx="6502400" cy="8255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0B8D3C-109A-F54F-A0D6-71D6DCE50D87}"/>
              </a:ext>
            </a:extLst>
          </p:cNvPr>
          <p:cNvSpPr txBox="1"/>
          <p:nvPr/>
        </p:nvSpPr>
        <p:spPr>
          <a:xfrm>
            <a:off x="6299821" y="3758416"/>
            <a:ext cx="4205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Tabela 04 –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Resultado dos Testes de </a:t>
            </a:r>
            <a:r>
              <a:rPr lang="pt-BR" sz="1400" b="1" dirty="0" err="1">
                <a:solidFill>
                  <a:schemeClr val="accent6">
                    <a:lumMod val="75000"/>
                  </a:schemeClr>
                </a:solidFill>
                <a:latin typeface="PTSansPro"/>
              </a:rPr>
              <a:t>Estacionariedade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19C4F0-3BEC-4F21-8AB5-7F776CF26DA2}"/>
              </a:ext>
            </a:extLst>
          </p:cNvPr>
          <p:cNvSpPr txBox="1"/>
          <p:nvPr/>
        </p:nvSpPr>
        <p:spPr>
          <a:xfrm>
            <a:off x="348469" y="2794984"/>
            <a:ext cx="42235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Utilizando o mesmo processo do modelo anterior (</a:t>
            </a:r>
            <a:r>
              <a:rPr lang="pt-BR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Holt-Winters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), utilizamos o modelo de treino para estimar o quão bom o nosso modelo se ajusta à série. </a:t>
            </a:r>
          </a:p>
          <a:p>
            <a:pPr algn="just"/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Observando a séries em vermelho, ela se ajusta muito bem à série realizada (linha azul).</a:t>
            </a: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D6979F08-FC5A-624D-B9C0-436350C94AEF}"/>
              </a:ext>
            </a:extLst>
          </p:cNvPr>
          <p:cNvSpPr>
            <a:spLocks/>
          </p:cNvSpPr>
          <p:nvPr/>
        </p:nvSpPr>
        <p:spPr bwMode="auto">
          <a:xfrm>
            <a:off x="503840" y="253768"/>
            <a:ext cx="11006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MODELAGEM DA SÉRIE TEMPORAL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FB9581-C408-4C4E-B3CC-24926DC52CD7}"/>
              </a:ext>
            </a:extLst>
          </p:cNvPr>
          <p:cNvSpPr txBox="1"/>
          <p:nvPr/>
        </p:nvSpPr>
        <p:spPr>
          <a:xfrm>
            <a:off x="6096000" y="1784110"/>
            <a:ext cx="42058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12 –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Previsão do Modelo </a:t>
            </a:r>
            <a:r>
              <a:rPr lang="pt-BR" sz="1400" b="1" dirty="0" err="1">
                <a:solidFill>
                  <a:schemeClr val="accent6">
                    <a:lumMod val="75000"/>
                  </a:schemeClr>
                </a:solidFill>
                <a:latin typeface="PTSansPro"/>
              </a:rPr>
              <a:t>Auto-Arima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" name="Imagem 16" descr="Uma imagem contendo Gráfico de linhas&#10;&#10;Descrição gerada automaticamente">
            <a:extLst>
              <a:ext uri="{FF2B5EF4-FFF2-40B4-BE49-F238E27FC236}">
                <a16:creationId xmlns:a16="http://schemas.microsoft.com/office/drawing/2014/main" id="{659E3715-6170-6649-AB64-636D4F26F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22" y="2329097"/>
            <a:ext cx="6666168" cy="40379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D093C8-ABC4-F746-A359-22F3AC5D3D92}"/>
              </a:ext>
            </a:extLst>
          </p:cNvPr>
          <p:cNvSpPr txBox="1"/>
          <p:nvPr/>
        </p:nvSpPr>
        <p:spPr>
          <a:xfrm>
            <a:off x="4865822" y="6604232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3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19C4F0-3BEC-4F21-8AB5-7F776CF26DA2}"/>
              </a:ext>
            </a:extLst>
          </p:cNvPr>
          <p:cNvSpPr txBox="1"/>
          <p:nvPr/>
        </p:nvSpPr>
        <p:spPr>
          <a:xfrm>
            <a:off x="317271" y="2470519"/>
            <a:ext cx="4223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Para a definição do melhor modelo para a previsão de demanda por fertilizantes para um determinado período futuro, utilizamos o critério de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Akaike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AICc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), que mensura qual o modelo que possui o menor erro.</a:t>
            </a:r>
          </a:p>
          <a:p>
            <a:pPr algn="just"/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Diante disso, o modelo que mais se ajusta à previsão foi o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modelo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auto </a:t>
            </a:r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arima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com um AIC</a:t>
            </a:r>
            <a:r>
              <a:rPr lang="pt-BR" sz="16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7</a:t>
            </a: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= 1866,99.</a:t>
            </a: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D6979F08-FC5A-624D-B9C0-436350C94AEF}"/>
              </a:ext>
            </a:extLst>
          </p:cNvPr>
          <p:cNvSpPr>
            <a:spLocks/>
          </p:cNvSpPr>
          <p:nvPr/>
        </p:nvSpPr>
        <p:spPr bwMode="auto">
          <a:xfrm>
            <a:off x="503840" y="253768"/>
            <a:ext cx="11006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MODELAGEM DA SÉRIE TEMPORAL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FB9581-C408-4C4E-B3CC-24926DC52CD7}"/>
              </a:ext>
            </a:extLst>
          </p:cNvPr>
          <p:cNvSpPr txBox="1"/>
          <p:nvPr/>
        </p:nvSpPr>
        <p:spPr>
          <a:xfrm>
            <a:off x="6096000" y="1784110"/>
            <a:ext cx="42058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13 –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Previsão do Modelo </a:t>
            </a:r>
            <a:r>
              <a:rPr lang="pt-BR" sz="1400" b="1" dirty="0" err="1">
                <a:solidFill>
                  <a:schemeClr val="accent6">
                    <a:lumMod val="75000"/>
                  </a:schemeClr>
                </a:solidFill>
                <a:latin typeface="PTSansPro"/>
              </a:rPr>
              <a:t>Auto-Arima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D093C8-ABC4-F746-A359-22F3AC5D3D92}"/>
              </a:ext>
            </a:extLst>
          </p:cNvPr>
          <p:cNvSpPr txBox="1"/>
          <p:nvPr/>
        </p:nvSpPr>
        <p:spPr>
          <a:xfrm>
            <a:off x="4572000" y="6373400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Imagem 10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A967A26C-F54F-0540-AB19-44946CA7A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02" y="2206420"/>
            <a:ext cx="7302729" cy="42042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B479FFD-341B-FC4C-AB40-603272CE4135}"/>
              </a:ext>
            </a:extLst>
          </p:cNvPr>
          <p:cNvSpPr txBox="1"/>
          <p:nvPr/>
        </p:nvSpPr>
        <p:spPr>
          <a:xfrm>
            <a:off x="139079" y="6618641"/>
            <a:ext cx="5664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7.</a:t>
            </a:r>
            <a:r>
              <a:rPr lang="pt-BR" sz="900" b="1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 </a:t>
            </a:r>
            <a:r>
              <a:rPr lang="pt-BR" sz="900" b="1" dirty="0">
                <a:solidFill>
                  <a:srgbClr val="666666"/>
                </a:solidFill>
                <a:latin typeface="PTSans" panose="020B0503020203020204" pitchFamily="34" charset="77"/>
              </a:rPr>
              <a:t>O mesmo erro da Tabela 3 – Resultados do modelo </a:t>
            </a:r>
            <a:r>
              <a:rPr lang="pt-BR" sz="900" b="1" dirty="0" err="1">
                <a:solidFill>
                  <a:srgbClr val="666666"/>
                </a:solidFill>
                <a:latin typeface="PTSans" panose="020B0503020203020204" pitchFamily="34" charset="77"/>
              </a:rPr>
              <a:t>Auto-Arima</a:t>
            </a:r>
            <a:r>
              <a:rPr lang="pt-BR" sz="900" b="1" dirty="0">
                <a:solidFill>
                  <a:srgbClr val="666666"/>
                </a:solidFill>
                <a:latin typeface="PTSans" panose="020B0503020203020204" pitchFamily="34" charset="77"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4997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19C4F0-3BEC-4F21-8AB5-7F776CF26DA2}"/>
              </a:ext>
            </a:extLst>
          </p:cNvPr>
          <p:cNvSpPr txBox="1"/>
          <p:nvPr/>
        </p:nvSpPr>
        <p:spPr>
          <a:xfrm>
            <a:off x="503840" y="1001137"/>
            <a:ext cx="11354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Percebemos que o modelo se adequa muito bem a previsão da demanda por fertilizantes.  Para a previsão de Novembro de 2021 a dezembro de 2022 estima-se que 50.081 toneladas de Fertilizantes serão demandados nesse período. Levando em consideração apenas 2022, no período de maior sazonalidade, Julho a Outubro estima-se uma demanda representativa de 42,79% (18.712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 de toda a demanda projetada para este ano que é de 43.730 (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ton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).</a:t>
            </a:r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D6979F08-FC5A-624D-B9C0-436350C94AEF}"/>
              </a:ext>
            </a:extLst>
          </p:cNvPr>
          <p:cNvSpPr>
            <a:spLocks/>
          </p:cNvSpPr>
          <p:nvPr/>
        </p:nvSpPr>
        <p:spPr bwMode="auto">
          <a:xfrm>
            <a:off x="503840" y="253768"/>
            <a:ext cx="11006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MODELAGEM DA SÉRIE TEMPORAL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FB9581-C408-4C4E-B3CC-24926DC52CD7}"/>
              </a:ext>
            </a:extLst>
          </p:cNvPr>
          <p:cNvSpPr txBox="1"/>
          <p:nvPr/>
        </p:nvSpPr>
        <p:spPr>
          <a:xfrm>
            <a:off x="1223081" y="2306504"/>
            <a:ext cx="4205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14 –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Previsão do Modelo </a:t>
            </a:r>
            <a:r>
              <a:rPr lang="pt-BR" sz="1400" b="1" dirty="0" err="1">
                <a:solidFill>
                  <a:schemeClr val="accent6">
                    <a:lumMod val="75000"/>
                  </a:schemeClr>
                </a:solidFill>
                <a:latin typeface="PTSansPro"/>
              </a:rPr>
              <a:t>Auto-Arima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 (Nov-2021-Out-2023)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D093C8-ABC4-F746-A359-22F3AC5D3D92}"/>
              </a:ext>
            </a:extLst>
          </p:cNvPr>
          <p:cNvSpPr txBox="1"/>
          <p:nvPr/>
        </p:nvSpPr>
        <p:spPr>
          <a:xfrm>
            <a:off x="6760537" y="5892974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BE0907-7A89-AB4B-A9AF-F655F3C9128C}"/>
              </a:ext>
            </a:extLst>
          </p:cNvPr>
          <p:cNvSpPr txBox="1"/>
          <p:nvPr/>
        </p:nvSpPr>
        <p:spPr>
          <a:xfrm>
            <a:off x="0" y="6604232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089662-7ECA-7042-BFE8-85EE24FDB18A}"/>
              </a:ext>
            </a:extLst>
          </p:cNvPr>
          <p:cNvSpPr txBox="1"/>
          <p:nvPr/>
        </p:nvSpPr>
        <p:spPr>
          <a:xfrm>
            <a:off x="7086311" y="2659541"/>
            <a:ext cx="4871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Tabela 3 – 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PTSansPro"/>
              </a:rPr>
              <a:t>Previsão do Modelo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 descr="Uma imagem contendo Histograma&#10;&#10;Descrição gerada automaticamente">
            <a:extLst>
              <a:ext uri="{FF2B5EF4-FFF2-40B4-BE49-F238E27FC236}">
                <a16:creationId xmlns:a16="http://schemas.microsoft.com/office/drawing/2014/main" id="{4AA2D9A3-DBD2-F04C-9F31-92C479C8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" y="2861755"/>
            <a:ext cx="6640549" cy="3771095"/>
          </a:xfrm>
          <a:prstGeom prst="rect">
            <a:avLst/>
          </a:prstGeom>
        </p:spPr>
      </p:pic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3BD92E1-0B01-B246-9754-2D2652A11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04" y="3000222"/>
            <a:ext cx="5102561" cy="29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24A73A3-3252-4734-ABAE-B8FAF57C4574}"/>
              </a:ext>
            </a:extLst>
          </p:cNvPr>
          <p:cNvSpPr>
            <a:spLocks/>
          </p:cNvSpPr>
          <p:nvPr/>
        </p:nvSpPr>
        <p:spPr bwMode="auto">
          <a:xfrm>
            <a:off x="503839" y="3075057"/>
            <a:ext cx="11006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PT" sz="40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OBRIGADO!!</a:t>
            </a:r>
            <a:endParaRPr kumimoji="0" lang="pt-BR" altLang="pt-PT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24A73A3-3252-4734-ABAE-B8FAF57C4574}"/>
              </a:ext>
            </a:extLst>
          </p:cNvPr>
          <p:cNvSpPr>
            <a:spLocks/>
          </p:cNvSpPr>
          <p:nvPr/>
        </p:nvSpPr>
        <p:spPr bwMode="auto">
          <a:xfrm>
            <a:off x="503839" y="269157"/>
            <a:ext cx="11006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ahoma" panose="020B0604030504040204" pitchFamily="34" charset="0"/>
              </a:rPr>
              <a:t>DESCRIÇÃO DO </a:t>
            </a:r>
            <a:r>
              <a:rPr lang="pt-BR" altLang="pt-PT" sz="4000" b="1" i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ahoma" panose="020B0604030504040204" pitchFamily="34" charset="0"/>
              </a:rPr>
              <a:t>BUSINESS</a:t>
            </a:r>
            <a:endParaRPr kumimoji="0" lang="pt-BR" altLang="pt-PT" sz="4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 Gothic" panose="020B050202020202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1D5609-7A2F-4498-BDF0-45568DB342DD}"/>
              </a:ext>
            </a:extLst>
          </p:cNvPr>
          <p:cNvSpPr txBox="1"/>
          <p:nvPr/>
        </p:nvSpPr>
        <p:spPr>
          <a:xfrm>
            <a:off x="503839" y="1311958"/>
            <a:ext cx="541313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agronegócio desempenha um importante papel na geração de riqueza no Brasil. Nas últimas décadas, o setor conviveu com inovações em produção e a Empresa Brasileira de Pesquisa Agropecuária – EMBRAPA, tem um papel relevante neste processo.  </a:t>
            </a:r>
          </a:p>
          <a:p>
            <a:pPr algn="just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agronegócio efetua anualmente elevados investimentos que retroalimenta toda uma gama de cadeias econômicas, além de contribuir com uma maior eficiência e eficácia na produção de alimentos. Neste quesito, o consumo de fertilizantes ocupa uma parcela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signiﬁcativa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dos investimentos realizados.</a:t>
            </a:r>
          </a:p>
          <a:p>
            <a:pPr algn="just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As sete maiores são Monsanto, Syngenta, Dupont, Bayer, Dow, Basf e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ChemChina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 tornaram-se quatro (Monsanto/Bayer, Dupont/Dow, Syngenta/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ChemChina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e Basf. </a:t>
            </a:r>
          </a:p>
          <a:p>
            <a:pPr algn="just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D380144-B174-B64B-A5B0-9849C0AA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49" y="1692966"/>
            <a:ext cx="5915667" cy="35394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DA2148-54F1-CC4C-B930-5E40447E54EE}"/>
              </a:ext>
            </a:extLst>
          </p:cNvPr>
          <p:cNvSpPr txBox="1"/>
          <p:nvPr/>
        </p:nvSpPr>
        <p:spPr>
          <a:xfrm>
            <a:off x="6096000" y="5281141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SANTOS e GLASS, 2018 - Atlas do agronegócio. 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1A7D89-15C9-894F-B3A6-2E4F113E8380}"/>
              </a:ext>
            </a:extLst>
          </p:cNvPr>
          <p:cNvSpPr txBox="1"/>
          <p:nvPr/>
        </p:nvSpPr>
        <p:spPr>
          <a:xfrm>
            <a:off x="6634778" y="1323634"/>
            <a:ext cx="5223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1 - Líderes mundiais do mercado de fertilizantes 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BE0D4E-B194-3542-AA5E-D196D7937A7F}"/>
              </a:ext>
            </a:extLst>
          </p:cNvPr>
          <p:cNvSpPr txBox="1"/>
          <p:nvPr/>
        </p:nvSpPr>
        <p:spPr>
          <a:xfrm>
            <a:off x="2013462" y="6616780"/>
            <a:ext cx="820537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Fonte:</a:t>
            </a:r>
            <a:r>
              <a:rPr lang="pt-BR" sz="10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05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https://www.gov.br/planalto/pt-br/assuntos/assuntos-estrategicos/documentos/estudos-estrategicos/sae_publicacao_fertilizantes_v10.pdf</a:t>
            </a:r>
            <a:r>
              <a:rPr lang="pt-BR" sz="10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09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24A73A3-3252-4734-ABAE-B8FAF57C4574}"/>
              </a:ext>
            </a:extLst>
          </p:cNvPr>
          <p:cNvSpPr>
            <a:spLocks/>
          </p:cNvSpPr>
          <p:nvPr/>
        </p:nvSpPr>
        <p:spPr bwMode="auto">
          <a:xfrm>
            <a:off x="503840" y="253768"/>
            <a:ext cx="11006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ahoma" panose="020B0604030504040204" pitchFamily="34" charset="0"/>
              </a:rPr>
              <a:t>DESCRIÇÃO DO </a:t>
            </a:r>
            <a:r>
              <a:rPr lang="pt-BR" altLang="pt-PT" sz="4000" b="1" i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ahoma" panose="020B0604030504040204" pitchFamily="34" charset="0"/>
              </a:rPr>
              <a:t>BUSINESS</a:t>
            </a:r>
            <a:endParaRPr kumimoji="0" lang="pt-BR" altLang="pt-PT" sz="4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 Gothic" panose="020B050202020202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1D5609-7A2F-4498-BDF0-45568DB342DD}"/>
              </a:ext>
            </a:extLst>
          </p:cNvPr>
          <p:cNvSpPr txBox="1"/>
          <p:nvPr/>
        </p:nvSpPr>
        <p:spPr>
          <a:xfrm>
            <a:off x="503839" y="1999360"/>
            <a:ext cx="63846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Atualmente, o Brasil é responsável por cerca de </a:t>
            </a:r>
            <a:r>
              <a:rPr lang="pt-BR" b="1" dirty="0"/>
              <a:t>8% do consumo global </a:t>
            </a:r>
            <a:r>
              <a:rPr lang="pt-BR" dirty="0"/>
              <a:t>de fertilizantes, sendo o quarto do mundo, atrás apenas de China, Índia e Estados Unidos. </a:t>
            </a:r>
          </a:p>
          <a:p>
            <a:endParaRPr lang="pt-BR" dirty="0"/>
          </a:p>
          <a:p>
            <a:r>
              <a:rPr lang="pt-BR" dirty="0"/>
              <a:t>O Brasil tem importância no mercado mundial não somente pelo expressivo volume de insumos consumidos internamente, </a:t>
            </a:r>
            <a:r>
              <a:rPr lang="pt-BR" b="1" dirty="0"/>
              <a:t>mas também pelo fato de sua demanda estar se concentrar no segundo semestre</a:t>
            </a:r>
            <a:r>
              <a:rPr lang="pt-BR" b="1" baseline="30000" dirty="0"/>
              <a:t>1</a:t>
            </a:r>
            <a:r>
              <a:rPr lang="pt-BR" dirty="0"/>
              <a:t>, o que possibilita relativo poder de barganha ao país. Tomando por base que a produção nacional responde por menos de 20% da demanda do pais.</a:t>
            </a:r>
          </a:p>
          <a:p>
            <a:endParaRPr lang="pt-BR" dirty="0"/>
          </a:p>
          <a:p>
            <a:r>
              <a:rPr lang="pt-BR" dirty="0"/>
              <a:t>Como o Brasil possui variados plantios ao longo do ano, ao qual não pode ser mostrado no gráfico, a análise do mesmo pode provocar uma ideia equivocada entre os períodos de plantio e colheita, sugiro verificar o </a:t>
            </a:r>
            <a:r>
              <a:rPr lang="pt-BR" dirty="0">
                <a:hlinkClick r:id="rId2"/>
              </a:rPr>
              <a:t>Calendário Agrícola Conab</a:t>
            </a:r>
            <a:r>
              <a:rPr lang="pt-BR" dirty="0"/>
              <a:t>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D84946-04FE-9244-BFB7-271482652573}"/>
              </a:ext>
            </a:extLst>
          </p:cNvPr>
          <p:cNvSpPr txBox="1"/>
          <p:nvPr/>
        </p:nvSpPr>
        <p:spPr>
          <a:xfrm>
            <a:off x="6634777" y="693110"/>
            <a:ext cx="5223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2 – Calendário Agrícola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DC4B49-0B11-A649-9CB8-A1BC102638B7}"/>
              </a:ext>
            </a:extLst>
          </p:cNvPr>
          <p:cNvSpPr txBox="1"/>
          <p:nvPr/>
        </p:nvSpPr>
        <p:spPr>
          <a:xfrm>
            <a:off x="7196349" y="6507568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hlinkClick r:id="rId3"/>
              </a:rPr>
              <a:t>Stonex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Calendário de Safra - Mercados Agrícolas">
            <a:extLst>
              <a:ext uri="{FF2B5EF4-FFF2-40B4-BE49-F238E27FC236}">
                <a16:creationId xmlns:a16="http://schemas.microsoft.com/office/drawing/2014/main" id="{CD531C1C-72AE-6742-AB92-8BAA54CF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49" y="933931"/>
            <a:ext cx="4100061" cy="54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24A73A3-3252-4734-ABAE-B8FAF57C4574}"/>
              </a:ext>
            </a:extLst>
          </p:cNvPr>
          <p:cNvSpPr>
            <a:spLocks/>
          </p:cNvSpPr>
          <p:nvPr/>
        </p:nvSpPr>
        <p:spPr bwMode="auto">
          <a:xfrm>
            <a:off x="503840" y="253768"/>
            <a:ext cx="11006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ahoma" panose="020B0604030504040204" pitchFamily="34" charset="0"/>
              </a:rPr>
              <a:t>DESCRIÇÃO DO </a:t>
            </a:r>
            <a:r>
              <a:rPr lang="pt-BR" altLang="pt-PT" sz="4000" b="1" i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Tahoma" panose="020B0604030504040204" pitchFamily="34" charset="0"/>
              </a:rPr>
              <a:t>BUSINESS</a:t>
            </a:r>
            <a:endParaRPr kumimoji="0" lang="pt-BR" altLang="pt-PT" sz="4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 Gothic" panose="020B050202020202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D48977-A926-5A46-A391-46223D443C1F}"/>
              </a:ext>
            </a:extLst>
          </p:cNvPr>
          <p:cNvSpPr txBox="1"/>
          <p:nvPr/>
        </p:nvSpPr>
        <p:spPr>
          <a:xfrm>
            <a:off x="174636" y="6592893"/>
            <a:ext cx="66026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2. “</a:t>
            </a:r>
            <a:r>
              <a:rPr lang="pt-BR" sz="900" dirty="0">
                <a:solidFill>
                  <a:srgbClr val="666666"/>
                </a:solidFill>
                <a:latin typeface="PTSans" panose="020B0503020203020204" pitchFamily="34" charset="77"/>
              </a:rPr>
              <a:t>Retrospectiva 2008: Falta de fertilizantes ameaça produção mundial de alimentos”, postada </a:t>
            </a:r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por </a:t>
            </a:r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  <a:hlinkClick r:id="rId2"/>
              </a:rPr>
              <a:t>Agrolink</a:t>
            </a:r>
            <a:r>
              <a:rPr lang="pt-BR" sz="900" dirty="0">
                <a:solidFill>
                  <a:srgbClr val="666666"/>
                </a:solidFill>
                <a:effectLst/>
                <a:latin typeface="PTSans" panose="020B0503020203020204" pitchFamily="34" charset="77"/>
              </a:rPr>
              <a:t> em 02.01.2009</a:t>
            </a:r>
            <a:endParaRPr lang="pt-BR" sz="20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8217C5A-25A2-C144-8CD2-DBE8934DFE65}"/>
              </a:ext>
            </a:extLst>
          </p:cNvPr>
          <p:cNvCxnSpPr/>
          <p:nvPr/>
        </p:nvCxnSpPr>
        <p:spPr>
          <a:xfrm>
            <a:off x="204402" y="6592893"/>
            <a:ext cx="1645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D84946-04FE-9244-BFB7-271482652573}"/>
              </a:ext>
            </a:extLst>
          </p:cNvPr>
          <p:cNvSpPr txBox="1"/>
          <p:nvPr/>
        </p:nvSpPr>
        <p:spPr>
          <a:xfrm>
            <a:off x="5884433" y="921642"/>
            <a:ext cx="6059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3 – Demanda por fertilizantes no Brasil (Jan-1998 a Out-2021)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DC4B49-0B11-A649-9CB8-A1BC102638B7}"/>
              </a:ext>
            </a:extLst>
          </p:cNvPr>
          <p:cNvSpPr txBox="1"/>
          <p:nvPr/>
        </p:nvSpPr>
        <p:spPr>
          <a:xfrm>
            <a:off x="5149327" y="5192607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ANDA período de jan-1998 até out-2021.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Imagem 18" descr="Uma imagem contendo objeto, antena&#10;&#10;Descrição gerada automaticamente">
            <a:extLst>
              <a:ext uri="{FF2B5EF4-FFF2-40B4-BE49-F238E27FC236}">
                <a16:creationId xmlns:a16="http://schemas.microsoft.com/office/drawing/2014/main" id="{847D3D9E-D3C4-034D-9B30-71AABE954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21" y="1229419"/>
            <a:ext cx="7042673" cy="391716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3F22E50-391B-474A-8E61-304A46AC7592}"/>
              </a:ext>
            </a:extLst>
          </p:cNvPr>
          <p:cNvSpPr txBox="1"/>
          <p:nvPr/>
        </p:nvSpPr>
        <p:spPr>
          <a:xfrm>
            <a:off x="348470" y="1399165"/>
            <a:ext cx="46323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Percebe-se pelo gráfico ao lado que a demanda (em toneladas) por fertilizantes </a:t>
            </a:r>
            <a:r>
              <a:rPr lang="pt-BR" b="1" dirty="0"/>
              <a:t>segue uma tendência crescente </a:t>
            </a:r>
            <a:r>
              <a:rPr lang="pt-BR" dirty="0"/>
              <a:t>ao longo dos anos com </a:t>
            </a:r>
            <a:r>
              <a:rPr lang="pt-BR" b="1" dirty="0"/>
              <a:t>picos sazonais</a:t>
            </a:r>
            <a:r>
              <a:rPr lang="pt-BR" dirty="0"/>
              <a:t>, que será discutido mais no próximo bloco.</a:t>
            </a:r>
          </a:p>
          <a:p>
            <a:endParaRPr lang="pt-BR" dirty="0"/>
          </a:p>
          <a:p>
            <a:r>
              <a:rPr lang="pt-BR" dirty="0"/>
              <a:t>Em 2008 houve uma quebra estrutural na demanda por fertilizantes, sendo o principal responsável a alta demanda por alimentos nesse período causado pelo crescimento desenfreado da população. </a:t>
            </a:r>
          </a:p>
          <a:p>
            <a:endParaRPr lang="pt-BR" dirty="0"/>
          </a:p>
          <a:p>
            <a:r>
              <a:rPr lang="pt-BR" dirty="0"/>
              <a:t>Diante da alta demanda por alimento, causou escassez de fertilizante no mercado e a alta no preço dos mesmos, tornando inviável a aquisição desse produto por uma grande parcela dos produtores</a:t>
            </a:r>
            <a:r>
              <a:rPr lang="pt-BR" baseline="30000" dirty="0"/>
              <a:t>2</a:t>
            </a:r>
            <a:r>
              <a:rPr lang="pt-BR" dirty="0"/>
              <a:t>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834C323-4106-F742-8B4D-C42D101CA7E9}"/>
              </a:ext>
            </a:extLst>
          </p:cNvPr>
          <p:cNvSpPr/>
          <p:nvPr/>
        </p:nvSpPr>
        <p:spPr>
          <a:xfrm>
            <a:off x="8115300" y="1269432"/>
            <a:ext cx="469302" cy="3689844"/>
          </a:xfrm>
          <a:prstGeom prst="rect">
            <a:avLst/>
          </a:prstGeom>
          <a:solidFill>
            <a:schemeClr val="bg1">
              <a:lumMod val="7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0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24A73A3-3252-4734-ABAE-B8FAF57C4574}"/>
              </a:ext>
            </a:extLst>
          </p:cNvPr>
          <p:cNvSpPr>
            <a:spLocks/>
          </p:cNvSpPr>
          <p:nvPr/>
        </p:nvSpPr>
        <p:spPr bwMode="auto">
          <a:xfrm>
            <a:off x="1750494" y="2359531"/>
            <a:ext cx="91373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ANÁLISE EXPLORATÓRIA DE DADOS</a:t>
            </a:r>
            <a:endParaRPr kumimoji="0" lang="pt-BR" altLang="pt-PT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Mineiros do Tietê">
            <a:extLst>
              <a:ext uri="{FF2B5EF4-FFF2-40B4-BE49-F238E27FC236}">
                <a16:creationId xmlns:a16="http://schemas.microsoft.com/office/drawing/2014/main" id="{620B255A-039C-410F-B74A-B13845BE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99" y="3945133"/>
            <a:ext cx="4022694" cy="257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7 ferramentas gratuitas de análise de dados – Mundo dos Racks">
            <a:extLst>
              <a:ext uri="{FF2B5EF4-FFF2-40B4-BE49-F238E27FC236}">
                <a16:creationId xmlns:a16="http://schemas.microsoft.com/office/drawing/2014/main" id="{CCB4D197-AB89-4363-90D1-4EB56EEEA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49" y="3790583"/>
            <a:ext cx="4686580" cy="288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2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24A73A3-3252-4734-ABAE-B8FAF57C4574}"/>
              </a:ext>
            </a:extLst>
          </p:cNvPr>
          <p:cNvSpPr>
            <a:spLocks/>
          </p:cNvSpPr>
          <p:nvPr/>
        </p:nvSpPr>
        <p:spPr bwMode="auto">
          <a:xfrm>
            <a:off x="503840" y="253768"/>
            <a:ext cx="117018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ANÁLISE EXPLORATÓRIA DAS SÉRIES TEMPORAIS</a:t>
            </a:r>
            <a:endParaRPr kumimoji="0" lang="pt-BR" altLang="pt-PT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9007D8-7836-4018-84CC-27813EDEAF8F}"/>
              </a:ext>
            </a:extLst>
          </p:cNvPr>
          <p:cNvSpPr txBox="1"/>
          <p:nvPr/>
        </p:nvSpPr>
        <p:spPr>
          <a:xfrm>
            <a:off x="446694" y="1151380"/>
            <a:ext cx="11411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objetivo desse capítulo é estudar o comportamento das componentes da serie temporal no intuito de produzir </a:t>
            </a: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insights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antes de realizar quaisquer previsão referente a demanda por fertilizantes.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EF840D-2377-4F52-8D75-1EFF5AFB974E}"/>
              </a:ext>
            </a:extLst>
          </p:cNvPr>
          <p:cNvSpPr txBox="1"/>
          <p:nvPr/>
        </p:nvSpPr>
        <p:spPr>
          <a:xfrm>
            <a:off x="670519" y="3929749"/>
            <a:ext cx="21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spc="-100" dirty="0">
                <a:solidFill>
                  <a:prstClr val="white"/>
                </a:solidFill>
                <a:latin typeface="Century Gothic" panose="020B0502020202020204" pitchFamily="34" charset="0"/>
              </a:rPr>
              <a:t>A</a:t>
            </a:r>
            <a:endParaRPr kumimoji="0" lang="pt-BR" sz="1400" b="1" i="0" u="none" strike="noStrike" kern="1200" cap="none" spc="-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CC64EA1-0D63-4EC1-99AF-3E8BFA202FD7}"/>
              </a:ext>
            </a:extLst>
          </p:cNvPr>
          <p:cNvSpPr txBox="1"/>
          <p:nvPr/>
        </p:nvSpPr>
        <p:spPr>
          <a:xfrm>
            <a:off x="951287" y="4461568"/>
            <a:ext cx="21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spc="-100" dirty="0">
                <a:solidFill>
                  <a:prstClr val="white"/>
                </a:solidFill>
                <a:latin typeface="Century Gothic" panose="020B0502020202020204" pitchFamily="34" charset="0"/>
              </a:rPr>
              <a:t>B</a:t>
            </a:r>
            <a:endParaRPr kumimoji="0" lang="pt-BR" sz="1400" b="1" i="0" u="none" strike="noStrike" kern="1200" cap="none" spc="-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C06EE9-D833-4BED-A2CC-6D0FD101BA0D}"/>
              </a:ext>
            </a:extLst>
          </p:cNvPr>
          <p:cNvSpPr txBox="1"/>
          <p:nvPr/>
        </p:nvSpPr>
        <p:spPr>
          <a:xfrm>
            <a:off x="1244586" y="4977507"/>
            <a:ext cx="21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spc="-100" dirty="0">
                <a:solidFill>
                  <a:prstClr val="white"/>
                </a:solidFill>
                <a:latin typeface="Century Gothic" panose="020B0502020202020204" pitchFamily="34" charset="0"/>
              </a:rPr>
              <a:t>C</a:t>
            </a:r>
            <a:endParaRPr kumimoji="0" lang="pt-BR" sz="1400" b="1" i="0" u="none" strike="noStrike" kern="1200" cap="none" spc="-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FFB7FAC-6FE9-444F-AD0E-046132373E1B}"/>
              </a:ext>
            </a:extLst>
          </p:cNvPr>
          <p:cNvSpPr txBox="1"/>
          <p:nvPr/>
        </p:nvSpPr>
        <p:spPr>
          <a:xfrm>
            <a:off x="1473476" y="5487863"/>
            <a:ext cx="21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DB25DD-870D-D948-AA4F-8DA504321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"/>
          <a:stretch/>
        </p:blipFill>
        <p:spPr>
          <a:xfrm>
            <a:off x="5400376" y="2745489"/>
            <a:ext cx="6228719" cy="326140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1E3645A6-0ADE-9848-9B07-20B225C2E7B9}"/>
              </a:ext>
            </a:extLst>
          </p:cNvPr>
          <p:cNvSpPr txBox="1"/>
          <p:nvPr/>
        </p:nvSpPr>
        <p:spPr>
          <a:xfrm>
            <a:off x="5551553" y="2274552"/>
            <a:ext cx="6059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4 – Demanda por fertilizantes no Brasil (Jan-1998 a Out-2021)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81F376C-FA6D-FD4E-AE6D-25DF0BAF7CB2}"/>
              </a:ext>
            </a:extLst>
          </p:cNvPr>
          <p:cNvSpPr txBox="1"/>
          <p:nvPr/>
        </p:nvSpPr>
        <p:spPr>
          <a:xfrm>
            <a:off x="5762513" y="6006897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7BEB57-E31F-224A-A8D3-C8EA3BF156D8}"/>
              </a:ext>
            </a:extLst>
          </p:cNvPr>
          <p:cNvSpPr txBox="1"/>
          <p:nvPr/>
        </p:nvSpPr>
        <p:spPr>
          <a:xfrm>
            <a:off x="446694" y="2976960"/>
            <a:ext cx="4632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Conforme observado na Figura 3, referente ao tópico da sazonalidade da série, percebe-se que a partir de abril há uma grande demanda por fertilizantes cessando em meados de dezembro.</a:t>
            </a:r>
          </a:p>
          <a:p>
            <a:endParaRPr lang="pt-BR" dirty="0"/>
          </a:p>
          <a:p>
            <a:r>
              <a:rPr lang="pt-BR" dirty="0"/>
              <a:t>Entre janeiro a abril a demanda se esfria, a resposta para esse comportamento se dá pelo calendário agrícola brasileiro (Figura 2). </a:t>
            </a:r>
          </a:p>
        </p:txBody>
      </p:sp>
    </p:spTree>
    <p:extLst>
      <p:ext uri="{BB962C8B-B14F-4D97-AF65-F5344CB8AC3E}">
        <p14:creationId xmlns:p14="http://schemas.microsoft.com/office/powerpoint/2010/main" val="30792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24A73A3-3252-4734-ABAE-B8FAF57C4574}"/>
              </a:ext>
            </a:extLst>
          </p:cNvPr>
          <p:cNvSpPr>
            <a:spLocks/>
          </p:cNvSpPr>
          <p:nvPr/>
        </p:nvSpPr>
        <p:spPr bwMode="auto">
          <a:xfrm>
            <a:off x="503840" y="253768"/>
            <a:ext cx="117018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ANÁLISE EXPLORATÓRIA DAS SÉRIES TEMPORAIS</a:t>
            </a:r>
            <a:endParaRPr kumimoji="0" lang="pt-BR" altLang="pt-PT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9007D8-7836-4018-84CC-27813EDEAF8F}"/>
              </a:ext>
            </a:extLst>
          </p:cNvPr>
          <p:cNvSpPr txBox="1"/>
          <p:nvPr/>
        </p:nvSpPr>
        <p:spPr>
          <a:xfrm>
            <a:off x="503839" y="1111866"/>
            <a:ext cx="113541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Por meio dos </a:t>
            </a:r>
            <a:r>
              <a:rPr lang="pt-BR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boxplot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podemos observar a média da tendência ao longo do ano entre 1.000 a 3.000 toneladas de demandas por fertilizantes considerando a serie histórica de Jan-1998 a Out-2021.</a:t>
            </a:r>
          </a:p>
          <a:p>
            <a:pPr algn="just"/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Considerando a distribuição da série, temos uma série normal, levando em consideração que o </a:t>
            </a:r>
            <a:r>
              <a:rPr lang="pt-BR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p-value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do teste de normalidade de </a:t>
            </a: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Shapiro-</a:t>
            </a:r>
            <a:r>
              <a:rPr lang="pt-BR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Wilk</a:t>
            </a:r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seu resultado foi igual a zero, logo, os dados não seguem uma distribuição gaussiana (não normal).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EF840D-2377-4F52-8D75-1EFF5AFB974E}"/>
              </a:ext>
            </a:extLst>
          </p:cNvPr>
          <p:cNvSpPr txBox="1"/>
          <p:nvPr/>
        </p:nvSpPr>
        <p:spPr>
          <a:xfrm>
            <a:off x="670519" y="3929749"/>
            <a:ext cx="21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spc="-100" dirty="0">
                <a:solidFill>
                  <a:prstClr val="white"/>
                </a:solidFill>
                <a:latin typeface="Century Gothic" panose="020B0502020202020204" pitchFamily="34" charset="0"/>
              </a:rPr>
              <a:t>A</a:t>
            </a:r>
            <a:endParaRPr kumimoji="0" lang="pt-BR" sz="1400" b="1" i="0" u="none" strike="noStrike" kern="1200" cap="none" spc="-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CC64EA1-0D63-4EC1-99AF-3E8BFA202FD7}"/>
              </a:ext>
            </a:extLst>
          </p:cNvPr>
          <p:cNvSpPr txBox="1"/>
          <p:nvPr/>
        </p:nvSpPr>
        <p:spPr>
          <a:xfrm>
            <a:off x="951287" y="4461568"/>
            <a:ext cx="21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spc="-100" dirty="0">
                <a:solidFill>
                  <a:prstClr val="white"/>
                </a:solidFill>
                <a:latin typeface="Century Gothic" panose="020B0502020202020204" pitchFamily="34" charset="0"/>
              </a:rPr>
              <a:t>B</a:t>
            </a:r>
            <a:endParaRPr kumimoji="0" lang="pt-BR" sz="1400" b="1" i="0" u="none" strike="noStrike" kern="1200" cap="none" spc="-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FFB7FAC-6FE9-444F-AD0E-046132373E1B}"/>
              </a:ext>
            </a:extLst>
          </p:cNvPr>
          <p:cNvSpPr txBox="1"/>
          <p:nvPr/>
        </p:nvSpPr>
        <p:spPr>
          <a:xfrm>
            <a:off x="1473476" y="5487863"/>
            <a:ext cx="21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D</a:t>
            </a:r>
          </a:p>
        </p:txBody>
      </p:sp>
      <p:pic>
        <p:nvPicPr>
          <p:cNvPr id="7" name="Imagem 6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83856C46-6E27-0A4F-8ECB-1E07A61E3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6"/>
          <a:stretch/>
        </p:blipFill>
        <p:spPr>
          <a:xfrm>
            <a:off x="0" y="3598454"/>
            <a:ext cx="5898860" cy="305194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DEDE04-AD22-5F4A-8654-256F0A290CAC}"/>
              </a:ext>
            </a:extLst>
          </p:cNvPr>
          <p:cNvSpPr txBox="1"/>
          <p:nvPr/>
        </p:nvSpPr>
        <p:spPr>
          <a:xfrm>
            <a:off x="96960" y="6531894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6A2C8AF-A8FE-9048-ABA6-E056E3147164}"/>
              </a:ext>
            </a:extLst>
          </p:cNvPr>
          <p:cNvSpPr txBox="1"/>
          <p:nvPr/>
        </p:nvSpPr>
        <p:spPr>
          <a:xfrm>
            <a:off x="-411272" y="3008577"/>
            <a:ext cx="756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5 – Demanda por fertilizantes no Brasil Mensal (Jan-1998 a Out-2021)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A22351C-167D-6C42-B76B-4A54C6DD8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44" y="3316354"/>
            <a:ext cx="5803441" cy="308549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53357D1-C9A0-9545-8333-794196D029B5}"/>
              </a:ext>
            </a:extLst>
          </p:cNvPr>
          <p:cNvSpPr txBox="1"/>
          <p:nvPr/>
        </p:nvSpPr>
        <p:spPr>
          <a:xfrm>
            <a:off x="7046704" y="2991506"/>
            <a:ext cx="4811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6 – Distribuição da demanda por fertilizantes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6B2590-09D3-2A49-8EE2-06E6ABAB8174}"/>
              </a:ext>
            </a:extLst>
          </p:cNvPr>
          <p:cNvSpPr txBox="1"/>
          <p:nvPr/>
        </p:nvSpPr>
        <p:spPr>
          <a:xfrm>
            <a:off x="6581334" y="6527265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24A73A3-3252-4734-ABAE-B8FAF57C4574}"/>
              </a:ext>
            </a:extLst>
          </p:cNvPr>
          <p:cNvSpPr>
            <a:spLocks/>
          </p:cNvSpPr>
          <p:nvPr/>
        </p:nvSpPr>
        <p:spPr bwMode="auto">
          <a:xfrm>
            <a:off x="3201130" y="1823332"/>
            <a:ext cx="62360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MODELAGEM DA SÉRIE TEMPORAL</a:t>
            </a:r>
            <a:endParaRPr kumimoji="0" lang="pt-BR" altLang="pt-PT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Mineiros do Tietê">
            <a:extLst>
              <a:ext uri="{FF2B5EF4-FFF2-40B4-BE49-F238E27FC236}">
                <a16:creationId xmlns:a16="http://schemas.microsoft.com/office/drawing/2014/main" id="{620B255A-039C-410F-B74A-B13845BE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99" y="3945133"/>
            <a:ext cx="4022694" cy="257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7 ferramentas gratuitas de análise de dados – Mundo dos Racks">
            <a:extLst>
              <a:ext uri="{FF2B5EF4-FFF2-40B4-BE49-F238E27FC236}">
                <a16:creationId xmlns:a16="http://schemas.microsoft.com/office/drawing/2014/main" id="{CCB4D197-AB89-4363-90D1-4EB56EEEA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49" y="3790583"/>
            <a:ext cx="4686580" cy="288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2C12B2-D1A7-4974-93B0-1300773510ED}"/>
              </a:ext>
            </a:extLst>
          </p:cNvPr>
          <p:cNvSpPr/>
          <p:nvPr/>
        </p:nvSpPr>
        <p:spPr>
          <a:xfrm>
            <a:off x="503839" y="157385"/>
            <a:ext cx="792162" cy="5715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CBB8AE-6F7C-478B-A63E-CCB0BD2BE784}"/>
              </a:ext>
            </a:extLst>
          </p:cNvPr>
          <p:cNvSpPr/>
          <p:nvPr/>
        </p:nvSpPr>
        <p:spPr>
          <a:xfrm>
            <a:off x="806" y="492808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3159EB-D112-4258-838E-6819008DF2B6}"/>
              </a:ext>
            </a:extLst>
          </p:cNvPr>
          <p:cNvSpPr/>
          <p:nvPr/>
        </p:nvSpPr>
        <p:spPr>
          <a:xfrm>
            <a:off x="11857985" y="5232396"/>
            <a:ext cx="347663" cy="1638300"/>
          </a:xfrm>
          <a:prstGeom prst="rect">
            <a:avLst/>
          </a:prstGeom>
          <a:solidFill>
            <a:srgbClr val="00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724A73A3-3252-4734-ABAE-B8FAF57C4574}"/>
              </a:ext>
            </a:extLst>
          </p:cNvPr>
          <p:cNvSpPr>
            <a:spLocks/>
          </p:cNvSpPr>
          <p:nvPr/>
        </p:nvSpPr>
        <p:spPr bwMode="auto">
          <a:xfrm>
            <a:off x="503840" y="253768"/>
            <a:ext cx="110064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defRPr/>
            </a:pPr>
            <a:r>
              <a:rPr lang="pt-BR" altLang="pt-PT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Tahoma" panose="020B0604030504040204" pitchFamily="34" charset="0"/>
              </a:rPr>
              <a:t>MODELAGEM DA SÉRIE TEMPORAL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19C4F0-3BEC-4F21-8AB5-7F776CF26DA2}"/>
              </a:ext>
            </a:extLst>
          </p:cNvPr>
          <p:cNvSpPr txBox="1"/>
          <p:nvPr/>
        </p:nvSpPr>
        <p:spPr>
          <a:xfrm>
            <a:off x="69851" y="2169043"/>
            <a:ext cx="4292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Começamos com uma abordagem de Previsão de </a:t>
            </a:r>
            <a:r>
              <a:rPr lang="pt-BR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Holt-Winters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procurando identificar se a série é aditiva ou multiplicativa. Por conta da quebra estrutural em 2008, utilizamos para análise a série a partir de Jan-2007 a out-2021.</a:t>
            </a:r>
          </a:p>
          <a:p>
            <a:pPr algn="just"/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Ao lado, segue a decomposição das Séries em Aditiva e Multiplicativa, respectivamente.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34D7C46-5438-FF46-8321-6C058053F2F2}"/>
              </a:ext>
            </a:extLst>
          </p:cNvPr>
          <p:cNvSpPr txBox="1"/>
          <p:nvPr/>
        </p:nvSpPr>
        <p:spPr>
          <a:xfrm>
            <a:off x="4762824" y="1254041"/>
            <a:ext cx="69140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effectLst/>
                <a:latin typeface="PTSansPro"/>
              </a:rPr>
              <a:t>Figura 7 – Decomposição Aditiva e Multiplicativa Mensal (Jan-2007 a Out-2021)</a:t>
            </a:r>
            <a:endParaRPr lang="pt-B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7FB29F6-FBC2-304B-BFD4-E63B5C14953F}"/>
              </a:ext>
            </a:extLst>
          </p:cNvPr>
          <p:cNvSpPr txBox="1"/>
          <p:nvPr/>
        </p:nvSpPr>
        <p:spPr>
          <a:xfrm>
            <a:off x="4524472" y="6306599"/>
            <a:ext cx="4080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Fonte: </a:t>
            </a:r>
            <a:r>
              <a:rPr lang="pt-BR" sz="9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Realizada pelo pesquisador.</a:t>
            </a:r>
            <a:endParaRPr lang="pt-BR" sz="9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Imagem 20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79D8A14A-DC94-F140-81BF-C93F92F18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11" y="1599753"/>
            <a:ext cx="7552120" cy="47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1584</Words>
  <Application>Microsoft Macintosh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Lucida Console</vt:lpstr>
      <vt:lpstr>PTSans</vt:lpstr>
      <vt:lpstr>PTSansPro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Dieggo Henrique da Silva Araujo</dc:creator>
  <cp:lastModifiedBy>Dieggo Araujo</cp:lastModifiedBy>
  <cp:revision>59</cp:revision>
  <dcterms:created xsi:type="dcterms:W3CDTF">2021-11-03T22:39:42Z</dcterms:created>
  <dcterms:modified xsi:type="dcterms:W3CDTF">2022-02-16T01:16:25Z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59b2e0-2ec4-47e6-afc1-6e3f8b684f6a_Enabled">
    <vt:lpwstr>true</vt:lpwstr>
  </property>
  <property fmtid="{D5CDD505-2E9C-101B-9397-08002B2CF9AE}" pid="3" name="MSIP_Label_6459b2e0-2ec4-47e6-afc1-6e3f8b684f6a_SetDate">
    <vt:lpwstr>2021-11-04T00:18:18Z</vt:lpwstr>
  </property>
  <property fmtid="{D5CDD505-2E9C-101B-9397-08002B2CF9AE}" pid="4" name="MSIP_Label_6459b2e0-2ec4-47e6-afc1-6e3f8b684f6a_Method">
    <vt:lpwstr>Privileged</vt:lpwstr>
  </property>
  <property fmtid="{D5CDD505-2E9C-101B-9397-08002B2CF9AE}" pid="5" name="MSIP_Label_6459b2e0-2ec4-47e6-afc1-6e3f8b684f6a_Name">
    <vt:lpwstr>6459b2e0-2ec4-47e6-afc1-6e3f8b684f6a</vt:lpwstr>
  </property>
  <property fmtid="{D5CDD505-2E9C-101B-9397-08002B2CF9AE}" pid="6" name="MSIP_Label_6459b2e0-2ec4-47e6-afc1-6e3f8b684f6a_SiteId">
    <vt:lpwstr>b417b620-2ae9-4a83-ab6c-7fbd828bda1d</vt:lpwstr>
  </property>
  <property fmtid="{D5CDD505-2E9C-101B-9397-08002B2CF9AE}" pid="7" name="MSIP_Label_6459b2e0-2ec4-47e6-afc1-6e3f8b684f6a_ActionId">
    <vt:lpwstr>0af1b365-42a7-48c1-b5ae-0000b0e9dab2</vt:lpwstr>
  </property>
  <property fmtid="{D5CDD505-2E9C-101B-9397-08002B2CF9AE}" pid="8" name="MSIP_Label_6459b2e0-2ec4-47e6-afc1-6e3f8b684f6a_ContentBits">
    <vt:lpwstr>0</vt:lpwstr>
  </property>
</Properties>
</file>