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9" r:id="rId2"/>
    <p:sldId id="496" r:id="rId3"/>
    <p:sldId id="478" r:id="rId4"/>
    <p:sldId id="503" r:id="rId5"/>
    <p:sldId id="504" r:id="rId6"/>
    <p:sldId id="479" r:id="rId7"/>
    <p:sldId id="480" r:id="rId8"/>
    <p:sldId id="481" r:id="rId9"/>
    <p:sldId id="488" r:id="rId10"/>
    <p:sldId id="506" r:id="rId11"/>
    <p:sldId id="482" r:id="rId12"/>
    <p:sldId id="483" r:id="rId13"/>
    <p:sldId id="305" r:id="rId14"/>
    <p:sldId id="292" r:id="rId15"/>
    <p:sldId id="484" r:id="rId16"/>
    <p:sldId id="505" r:id="rId17"/>
    <p:sldId id="293" r:id="rId18"/>
    <p:sldId id="294" r:id="rId19"/>
    <p:sldId id="307" r:id="rId20"/>
    <p:sldId id="494" r:id="rId21"/>
    <p:sldId id="497" r:id="rId22"/>
    <p:sldId id="498" r:id="rId23"/>
    <p:sldId id="499" r:id="rId24"/>
    <p:sldId id="500" r:id="rId25"/>
    <p:sldId id="501" r:id="rId26"/>
    <p:sldId id="487" r:id="rId27"/>
    <p:sldId id="492" r:id="rId28"/>
    <p:sldId id="4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38A8D3-55A1-4210-AF4C-30B4C807F41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6D41D-E340-4C6C-898E-233D137CF3A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464B81B-FC97-4E3E-BDCE-385EA6AA0380}" type="datetime1">
              <a:rPr lang="en-US"/>
              <a:pPr lvl="0"/>
              <a:t>2/5/2024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6B4EB73-9692-4C80-BDDA-F64696C6B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9A586C-A7E0-45C9-A7F6-8BD9ABA94C6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4D9F5-9BBD-4770-9123-61578E7E8D6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67BB-DB0C-4A1A-971B-76045A74AF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25F92E2-6F75-42C5-803C-97C2DEE8BB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BC55-0529-4514-9CCF-79FB94AD1BC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AE48E-9FDA-4691-90AB-004EB5D13C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9AC5-5CDD-4158-922F-C59B8CE01E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B067-BCFB-48D8-9650-197758D09A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3709A-94CB-4257-8FD7-1B56792C39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957B8C-6586-49A1-92C0-86199DEBE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23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594C-A4A2-4935-8822-5ABF3E2C7B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91395-C227-4412-9C30-1F4E26F62CB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F66A-CF93-446A-B3A4-1FB6E984D0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4B02-B0C6-4A79-8961-C1A2D63CD8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1900-E2DD-43DF-8CA8-DDE3DCA271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0077D0-098A-46F7-8ED5-EAF1A04D3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AD9B3-D82B-4B98-8B2E-88E1FD39A3D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8132F-100E-4923-BD4A-8F66E85D8D6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F945-E895-4B01-BB6F-7A3C775213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4755-9725-4856-BD89-8294D4F384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A516-1304-4698-8942-32EAA2540A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07181-BF9B-4632-80D5-448B29353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7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A8F5-A6DB-4308-A41C-A3CACB634C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BD54-8F1D-4FDE-BFA5-92D9728B62D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7F17-2B63-44A7-ABED-BD5D02D3BB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BCF6-CE09-4B41-AA5A-177993676B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473B-80A2-448F-8880-13F507CA3D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C2A1AA-0596-4A5B-B4D6-B19C619A2D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4B72-BAF7-4253-9CC8-082923CC5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92B3-D530-4D6E-BFFE-BB25960079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EFF9-B276-4D4F-82F6-7827968A76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6F72-D992-4222-B337-A97F3B82CD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24B7-21E2-4E97-AFE7-00100BF18A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34FD7A-E3D5-4FF4-99FE-A45783D04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29A1-3D7F-4F88-925F-E125AAF04F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768B-CC3A-4BD8-BFA6-DAC8A696E9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6908E-F843-4835-BD1C-70AE53C2D80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DC3E8-1E2B-4FC8-8B87-7F99999584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7B03-28F1-48A8-9AD4-6AD1201639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D542-B97D-4F35-A74B-244D22BA36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2A313A-FE23-4554-8CEF-7C9DB1FA01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CF19-806D-4482-B980-10EF521A51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E2D3-A73D-4416-9272-D844E794E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AA87C-E73D-4CC4-8B20-6D916D34DC3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2A7A2-18E1-46B4-B167-8E03EC5279D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783D2-D13A-45E0-9EF7-3559BB5FD70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1CE3C-3615-4DDC-BB94-C24A013CCA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48F00-F78C-4FB1-96CE-1ECE16C2FB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A2ACA-4769-4573-A4CE-A79C2DDABD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6A31BF-7C9D-49CB-BE6B-A4B77631F7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4D8C-8EDE-457A-8D66-74520896D0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CD805-AB69-4280-82B5-05FF4F0AC6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DAF5-7DFA-4A16-B97F-3B347E1878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5AC03-CDEE-43AB-8997-E711644F21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BD748B-20DB-474D-9304-D121AB38B7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C575E-0F80-41A9-AAF2-0D49640E39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A0064-F4D1-40E9-B519-365EAE8CF8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74F9-0616-490D-8637-1651FC923C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275E65-B2FA-4D8A-B86D-8A7C3CC501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194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22E8-134C-4F95-A9EF-7E2CAA56D0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E351-003B-47E2-92D0-DDCD30A6C2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67C76-E349-4966-8FFB-5CE0853613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C3B98-15BE-4C8D-926E-5DBECD1390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C8633-26CE-4D82-B9FB-5DCA48D22D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EB660-AADC-47C5-B8DE-7D254CFD3D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230F0-873A-4151-B523-670E6F2CFB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EE28-0AB9-48B3-A9FF-E1BFF752E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7ECC1-A9C4-4A1D-B3CF-F8E1FFC0FC2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B7E30-A50D-41A3-BD3A-B3B8F49FC30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92864-FEB7-413D-BDD0-D952F62943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EC6D-0991-4EC2-BFAE-E4FCDDEE38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CD0D-5346-481F-B0E5-01FC6C392E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D1023F-250D-4786-8D8E-6408378442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76201-680B-4990-BE75-66B048AD9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D108D-02F7-498B-A86C-B8B8F03222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5A1B-F8A8-43D3-BFA2-FF438406ACD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9/30/2020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7E3E-4082-4C9C-A49B-9B03119E2E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41FA-706D-4389-94EB-CC426A65B8B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59C2A8-73F9-4821-B427-01D678FF303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gif"/><Relationship Id="rId3" Type="http://schemas.openxmlformats.org/officeDocument/2006/relationships/image" Target="../media/image47.pn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83C4AB-06A0-47DF-9143-A41AED97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07" y="4110825"/>
            <a:ext cx="4456566" cy="270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0D3B75-18FA-403E-A98A-B1DABAFD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06" y="3593990"/>
            <a:ext cx="3989498" cy="29229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6265E-F5E8-C0D8-3F62-1158AFA879BE}"/>
              </a:ext>
            </a:extLst>
          </p:cNvPr>
          <p:cNvSpPr txBox="1"/>
          <p:nvPr/>
        </p:nvSpPr>
        <p:spPr>
          <a:xfrm>
            <a:off x="2981739" y="61555"/>
            <a:ext cx="58998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rgbClr val="0070C0"/>
                </a:solidFill>
              </a:rPr>
              <a:t>Clase 2, febrero 6 del 2024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F83B3-16F6-6792-B1A0-DFADE4B190D9}"/>
              </a:ext>
            </a:extLst>
          </p:cNvPr>
          <p:cNvSpPr txBox="1"/>
          <p:nvPr/>
        </p:nvSpPr>
        <p:spPr>
          <a:xfrm>
            <a:off x="279620" y="853650"/>
            <a:ext cx="11457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Sistema de estudio</a:t>
            </a:r>
            <a:r>
              <a:rPr lang="es-ES" sz="4000" dirty="0">
                <a:solidFill>
                  <a:srgbClr val="C00000"/>
                </a:solidFill>
              </a:rPr>
              <a:t>: Movimiento de un carrito en un riel de aire horizontal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BA69-1B28-BD75-AEE3-C466334CFA30}"/>
              </a:ext>
            </a:extLst>
          </p:cNvPr>
          <p:cNvSpPr txBox="1"/>
          <p:nvPr/>
        </p:nvSpPr>
        <p:spPr>
          <a:xfrm>
            <a:off x="1294513" y="2199977"/>
            <a:ext cx="985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Variables que definen el sistema: </a:t>
            </a:r>
            <a:r>
              <a:rPr lang="es-MX" sz="3200" dirty="0">
                <a:solidFill>
                  <a:srgbClr val="7030A0"/>
                </a:solidFill>
              </a:rPr>
              <a:t>tiempo (X) y distancia (Y)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DE93C-5391-8BDD-6088-2E23AC606136}"/>
              </a:ext>
            </a:extLst>
          </p:cNvPr>
          <p:cNvSpPr txBox="1"/>
          <p:nvPr/>
        </p:nvSpPr>
        <p:spPr>
          <a:xfrm>
            <a:off x="5542060" y="3026108"/>
            <a:ext cx="5916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dirty="0"/>
              <a:t>Realizamos m mediaciones del sistema,</a:t>
            </a:r>
          </a:p>
          <a:p>
            <a:pPr algn="ctr"/>
            <a:r>
              <a:rPr lang="es-MX" sz="2800" dirty="0"/>
              <a:t>lo cual genera m valores (x</a:t>
            </a:r>
            <a:r>
              <a:rPr lang="es-MX" sz="2800" baseline="-25000" dirty="0"/>
              <a:t>i</a:t>
            </a:r>
            <a:r>
              <a:rPr lang="es-MX" sz="2800" dirty="0"/>
              <a:t>, </a:t>
            </a:r>
            <a:r>
              <a:rPr lang="es-MX" sz="2800" dirty="0" err="1"/>
              <a:t>y</a:t>
            </a:r>
            <a:r>
              <a:rPr lang="es-MX" sz="2800" baseline="-25000" dirty="0" err="1"/>
              <a:t>i</a:t>
            </a:r>
            <a:r>
              <a:rPr lang="es-MX" sz="2800" dirty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662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082ED-BF9F-BDC9-1111-DAFBFD36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81" y="0"/>
            <a:ext cx="1007783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1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5433E65-8B38-4E3E-BA7E-28595E09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1" y="3451659"/>
            <a:ext cx="5388039" cy="327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6651A36-A432-4924-843B-96DC7228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47" y="3451659"/>
            <a:ext cx="5388039" cy="327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74A97-82F0-404A-A0BE-E554664B7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056" y="96374"/>
            <a:ext cx="8564249" cy="430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B0167-712F-ACC9-6F87-E428CAB96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391" y="526484"/>
            <a:ext cx="9192769" cy="29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5121D-BC54-4E69-80A4-EA3D9AFBA6E9}"/>
              </a:ext>
            </a:extLst>
          </p:cNvPr>
          <p:cNvSpPr txBox="1"/>
          <p:nvPr/>
        </p:nvSpPr>
        <p:spPr>
          <a:xfrm>
            <a:off x="905797" y="119665"/>
            <a:ext cx="1058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alternativas para encontrar los valores óptimos de W y b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3A0E9-6728-8CB0-CC67-22BF0BB5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66" y="623608"/>
            <a:ext cx="9035193" cy="61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E177915-EC30-4362-9328-361D6C3A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92" y="3183338"/>
            <a:ext cx="4971591" cy="35458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B5C173E-76D8-409B-9C1F-9F9084D7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56" y="128802"/>
            <a:ext cx="8899792" cy="294570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68B111-150D-461F-826E-DAA87D5A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44409" y="344673"/>
            <a:ext cx="4044409" cy="24866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E827147-E286-42B2-95A1-BCBFEBF6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408553"/>
            <a:ext cx="4044409" cy="24227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240A03B-FE50-45F2-A3B6-8767D1C077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64131" y="272664"/>
            <a:ext cx="4169106" cy="25632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8CED7F9-586A-4844-A6D5-0D9AA820CA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135678" y="3121496"/>
            <a:ext cx="4180088" cy="25700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6462381-93CA-4E57-9CAA-BB19693BEE3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836346" y="3204917"/>
            <a:ext cx="4044409" cy="24866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E1787BA-71D6-44DC-9B64-070F38D1A5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673864" y="3121496"/>
            <a:ext cx="4518132" cy="277785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994DA6D-1721-4692-938A-C904FE0D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9" y="1894350"/>
            <a:ext cx="5915481" cy="349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36D8E3D-7EFA-4D5F-B0A4-41A022E1B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49" y="1894350"/>
            <a:ext cx="5702179" cy="349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306D2-A71D-4BD4-91C3-DEC936481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548" y="6509343"/>
            <a:ext cx="6410325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D352B-243B-43D4-8FD0-9F680DC77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073" y="609601"/>
            <a:ext cx="2909799" cy="993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96062-53DE-4F25-B253-981EF2481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489" y="599738"/>
            <a:ext cx="2911879" cy="1109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0D3AC0-E19A-4154-AC7F-446252D7D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279" y="5527913"/>
            <a:ext cx="3267075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D40A19-0992-4ECA-BF2E-F4047264A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818" y="5485050"/>
            <a:ext cx="63436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F87B7A-D50E-4EB3-9BAE-F0D75B6D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3" y="807261"/>
            <a:ext cx="2431399" cy="327987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AF6D2CF-7F5A-4B9B-BCBB-31A674F1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16" y="922295"/>
            <a:ext cx="2431398" cy="24494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5114052F-AE13-4489-9CE1-7484B321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680" y="650457"/>
            <a:ext cx="2880195" cy="28841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BC926B7-549F-43B1-8A20-7A635A8F32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21" b="4292"/>
          <a:stretch>
            <a:fillRect/>
          </a:stretch>
        </p:blipFill>
        <p:spPr>
          <a:xfrm>
            <a:off x="8921261" y="3757295"/>
            <a:ext cx="2945716" cy="272085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F905C2D8-DD2A-4010-B4CF-636F6056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057" y="3458888"/>
            <a:ext cx="4245369" cy="3068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E20C5F58-B137-45F3-B29D-DD7D0565EC6B}"/>
              </a:ext>
            </a:extLst>
          </p:cNvPr>
          <p:cNvSpPr txBox="1"/>
          <p:nvPr/>
        </p:nvSpPr>
        <p:spPr>
          <a:xfrm>
            <a:off x="0" y="465791"/>
            <a:ext cx="346229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Espectroscopia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de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fotoelectrones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5C0D3B35-BB5C-4882-8046-924E583EA395}"/>
              </a:ext>
            </a:extLst>
          </p:cNvPr>
          <p:cNvSpPr txBox="1"/>
          <p:nvPr/>
        </p:nvSpPr>
        <p:spPr>
          <a:xfrm>
            <a:off x="4795622" y="549188"/>
            <a:ext cx="304365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Resonancia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Magnética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nuclear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CFF97F0-81E7-478A-9309-AF434F826866}"/>
              </a:ext>
            </a:extLst>
          </p:cNvPr>
          <p:cNvSpPr txBox="1"/>
          <p:nvPr/>
        </p:nvSpPr>
        <p:spPr>
          <a:xfrm>
            <a:off x="9106527" y="195186"/>
            <a:ext cx="28063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Espectroscopía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Moessbauer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006ACE9E-9D11-4A8A-9BD8-79E86859BE12}"/>
              </a:ext>
            </a:extLst>
          </p:cNvPr>
          <p:cNvSpPr txBox="1"/>
          <p:nvPr/>
        </p:nvSpPr>
        <p:spPr>
          <a:xfrm>
            <a:off x="4942986" y="6510860"/>
            <a:ext cx="301165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Difracción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de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rayos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X, Rietveld</a:t>
            </a:r>
          </a:p>
        </p:txBody>
      </p:sp>
      <p:pic>
        <p:nvPicPr>
          <p:cNvPr id="12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1983AA0-197B-4856-8C18-02F9D0D3B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23" y="4551140"/>
            <a:ext cx="2306859" cy="23068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9383CA47-6828-4FC5-8DA9-590B3847C4EF}"/>
              </a:ext>
            </a:extLst>
          </p:cNvPr>
          <p:cNvSpPr txBox="1"/>
          <p:nvPr/>
        </p:nvSpPr>
        <p:spPr>
          <a:xfrm>
            <a:off x="426650" y="4134469"/>
            <a:ext cx="24358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Espectroscopía infraroja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20670734-7D31-A3B8-C439-E29685ECFDB9}"/>
              </a:ext>
            </a:extLst>
          </p:cNvPr>
          <p:cNvSpPr txBox="1"/>
          <p:nvPr/>
        </p:nvSpPr>
        <p:spPr>
          <a:xfrm>
            <a:off x="8847171" y="6478146"/>
            <a:ext cx="325121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recha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energía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con la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presión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614FD-DD70-2E3C-A4F9-C21029EA14D5}"/>
              </a:ext>
            </a:extLst>
          </p:cNvPr>
          <p:cNvSpPr txBox="1"/>
          <p:nvPr/>
        </p:nvSpPr>
        <p:spPr>
          <a:xfrm>
            <a:off x="1376825" y="-31812"/>
            <a:ext cx="7698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C00000"/>
                </a:solidFill>
              </a:rPr>
              <a:t>Otros ejemplos empleando Newton-Raphson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7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D5837F1-D2C1-4FD2-8FDE-19DE79F556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278" y="585216"/>
            <a:ext cx="5104288" cy="31179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7C7CAD4-33EF-49C0-8EE5-793AF22A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08698" y="491472"/>
            <a:ext cx="5038897" cy="30994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AB39C980-4FCA-423B-88BD-6697E1E818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8866" y="3796880"/>
            <a:ext cx="5218144" cy="30994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3378A20-F3F4-4299-B33C-AFE308DF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08698" y="3811953"/>
            <a:ext cx="5078056" cy="30162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2">
            <a:extLst>
              <a:ext uri="{FF2B5EF4-FFF2-40B4-BE49-F238E27FC236}">
                <a16:creationId xmlns:a16="http://schemas.microsoft.com/office/drawing/2014/main" id="{7BC5C96D-D1DF-43CC-927F-10C2572E3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3773" y="3932741"/>
            <a:ext cx="2450793" cy="5153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FE9F3C1A-22C7-4649-87E0-8EB08EBF9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1313" y="4113261"/>
            <a:ext cx="2033808" cy="6696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5343DF-8B73-4D98-A0F8-39A28BF8CCF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9F371F-4179-424F-8752-7937E20390CC}" type="slidenum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17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34320-A914-C20B-7108-F51095798428}"/>
              </a:ext>
            </a:extLst>
          </p:cNvPr>
          <p:cNvSpPr txBox="1"/>
          <p:nvPr/>
        </p:nvSpPr>
        <p:spPr>
          <a:xfrm>
            <a:off x="3894078" y="29807"/>
            <a:ext cx="4262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Newton-Raphson-</a:t>
            </a:r>
            <a:r>
              <a:rPr lang="en-US" sz="2400" dirty="0" err="1"/>
              <a:t>Descent.ipynb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280E1A9-563A-4242-B207-A441EDD6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59" y="103235"/>
            <a:ext cx="9026014" cy="55453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2 CuadroTexto">
            <a:extLst>
              <a:ext uri="{FF2B5EF4-FFF2-40B4-BE49-F238E27FC236}">
                <a16:creationId xmlns:a16="http://schemas.microsoft.com/office/drawing/2014/main" id="{4A90C5E4-D46C-4E06-9251-5D26B014A54F}"/>
              </a:ext>
            </a:extLst>
          </p:cNvPr>
          <p:cNvSpPr txBox="1"/>
          <p:nvPr/>
        </p:nvSpPr>
        <p:spPr>
          <a:xfrm>
            <a:off x="8842412" y="1846127"/>
            <a:ext cx="3027715" cy="584777"/>
          </a:xfrm>
          <a:prstGeom prst="rect">
            <a:avLst/>
          </a:prstGeom>
          <a:solidFill>
            <a:srgbClr val="0070C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i="1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S</a:t>
            </a:r>
            <a:r>
              <a:rPr lang="es-ES" sz="3200" b="1" i="1" u="none" strike="noStrike" kern="1200" cap="none" spc="0" baseline="-25000" dirty="0" err="1">
                <a:solidFill>
                  <a:srgbClr val="FFFFFF"/>
                </a:solidFill>
                <a:uFillTx/>
                <a:latin typeface="Calibri"/>
              </a:rPr>
              <a:t>y</a:t>
            </a:r>
            <a:r>
              <a:rPr lang="es-ES" sz="3200" b="1" i="1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= </a:t>
            </a:r>
            <a:r>
              <a:rPr lang="es-ES" sz="3200" b="1" i="1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sym typeface="Symbol" panose="05050102010706020507" pitchFamily="18" charset="2"/>
              </a:rPr>
              <a:t></a:t>
            </a:r>
            <a:r>
              <a:rPr lang="es-MX" sz="32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s-ES" sz="3200" b="1" i="1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w</a:t>
            </a:r>
            <a:r>
              <a:rPr lang="es-ES" sz="3200" b="1" i="1" u="none" strike="noStrike" kern="1200" cap="none" spc="0" baseline="-25000" dirty="0" err="1">
                <a:solidFill>
                  <a:srgbClr val="FFFFFF"/>
                </a:solidFill>
                <a:uFillTx/>
                <a:latin typeface="Calibri"/>
              </a:rPr>
              <a:t>i</a:t>
            </a:r>
            <a:r>
              <a:rPr lang="es-ES" sz="3200" b="1" i="1" u="none" strike="noStrike" kern="1200" cap="none" spc="0" baseline="-25000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s-ES" sz="32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(</a:t>
            </a:r>
            <a:r>
              <a:rPr lang="es-ES" sz="3200" b="1" i="1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y</a:t>
            </a:r>
            <a:r>
              <a:rPr lang="es-ES" sz="3200" b="1" i="1" u="none" strike="noStrike" kern="1200" cap="none" spc="0" baseline="-25000" dirty="0" err="1">
                <a:solidFill>
                  <a:srgbClr val="FFFFFF"/>
                </a:solidFill>
                <a:uFillTx/>
                <a:latin typeface="Calibri"/>
              </a:rPr>
              <a:t>i</a:t>
            </a:r>
            <a:r>
              <a:rPr lang="es-ES" sz="3200" b="1" i="1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s-ES" sz="32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- </a:t>
            </a:r>
            <a:r>
              <a:rPr lang="es-ES" sz="3200" b="1" i="1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y</a:t>
            </a:r>
            <a:r>
              <a:rPr lang="es-ES" sz="3200" b="1" i="1" u="none" strike="noStrike" kern="1200" cap="none" spc="0" baseline="-25000" dirty="0" err="1">
                <a:solidFill>
                  <a:srgbClr val="FFFFFF"/>
                </a:solidFill>
                <a:uFillTx/>
                <a:latin typeface="Calibri"/>
              </a:rPr>
              <a:t>ci</a:t>
            </a:r>
            <a:r>
              <a:rPr lang="es-ES" sz="32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)</a:t>
            </a:r>
            <a:r>
              <a:rPr lang="es-ES" sz="3200" b="1" i="0" u="none" strike="noStrike" kern="1200" cap="none" spc="0" baseline="30000" dirty="0">
                <a:solidFill>
                  <a:srgbClr val="FFFFFF"/>
                </a:solidFill>
                <a:uFillTx/>
                <a:latin typeface="Calibri"/>
              </a:rPr>
              <a:t>2</a:t>
            </a:r>
            <a:r>
              <a:rPr lang="es-ES" sz="32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</a:t>
            </a:r>
            <a:endParaRPr lang="en-US" sz="32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BF5FC63-78C1-432A-90CE-AA1EE9010D48}"/>
              </a:ext>
            </a:extLst>
          </p:cNvPr>
          <p:cNvSpPr txBox="1"/>
          <p:nvPr/>
        </p:nvSpPr>
        <p:spPr>
          <a:xfrm>
            <a:off x="7881852" y="2967338"/>
            <a:ext cx="319991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54 variables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refinadas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6B704A2-D6A5-4644-B010-C0CE5A776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45" y="5574548"/>
            <a:ext cx="8562139" cy="1180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80558AA3-399B-4E23-9FD6-24FE9E1410E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A96F9A-CB44-4492-934A-48925D9E33AB}" type="slidenum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18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117B387-CF71-409A-B125-95153F49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3" y="644514"/>
            <a:ext cx="6010232" cy="7293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E658B902-772C-4044-B024-D07C8EFB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70" y="1593999"/>
            <a:ext cx="5281876" cy="35176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09FF308D-D491-4A39-90C3-9D0A7270E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666" y="5148648"/>
            <a:ext cx="5306180" cy="17494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F8C9EF9-35AD-4E5A-9E4A-DA0688CF2DFB}"/>
              </a:ext>
            </a:extLst>
          </p:cNvPr>
          <p:cNvSpPr txBox="1"/>
          <p:nvPr/>
        </p:nvSpPr>
        <p:spPr>
          <a:xfrm>
            <a:off x="7366640" y="3067427"/>
            <a:ext cx="4825360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nuestro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correspondería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BA456AF-E310-429D-A143-AEFB6A68C032}"/>
              </a:ext>
            </a:extLst>
          </p:cNvPr>
          <p:cNvSpPr txBox="1"/>
          <p:nvPr/>
        </p:nvSpPr>
        <p:spPr>
          <a:xfrm>
            <a:off x="7100869" y="983428"/>
            <a:ext cx="4768485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Cauchy, 18 de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octubre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de 1847,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his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Compte Rendu `a l’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Acad´emie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des Sciences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D583C-9315-4277-B0AF-44DA2D94D83C}"/>
              </a:ext>
            </a:extLst>
          </p:cNvPr>
          <p:cNvSpPr txBox="1"/>
          <p:nvPr/>
        </p:nvSpPr>
        <p:spPr>
          <a:xfrm>
            <a:off x="905797" y="119665"/>
            <a:ext cx="1058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alternativas para encontrar los valores óptimos de W y b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3E356-184A-490B-85B2-B7740A725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284" y="3927660"/>
            <a:ext cx="3526446" cy="1749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F87B7A-D50E-4EB3-9BAE-F0D75B6D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3" y="807261"/>
            <a:ext cx="2431399" cy="327987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AF6D2CF-7F5A-4B9B-BCBB-31A674F1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16" y="922295"/>
            <a:ext cx="2431398" cy="24494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5114052F-AE13-4489-9CE1-7484B321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680" y="650457"/>
            <a:ext cx="2880195" cy="28841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BC926B7-549F-43B1-8A20-7A635A8F32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21" b="4292"/>
          <a:stretch>
            <a:fillRect/>
          </a:stretch>
        </p:blipFill>
        <p:spPr>
          <a:xfrm>
            <a:off x="8921261" y="3757295"/>
            <a:ext cx="2945716" cy="272085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F905C2D8-DD2A-4010-B4CF-636F6056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057" y="3458888"/>
            <a:ext cx="4245369" cy="3068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E20C5F58-B137-45F3-B29D-DD7D0565EC6B}"/>
              </a:ext>
            </a:extLst>
          </p:cNvPr>
          <p:cNvSpPr txBox="1"/>
          <p:nvPr/>
        </p:nvSpPr>
        <p:spPr>
          <a:xfrm>
            <a:off x="173805" y="465791"/>
            <a:ext cx="335456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Espectroscopia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de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fotoelectrones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5C0D3B35-BB5C-4882-8046-924E583EA395}"/>
              </a:ext>
            </a:extLst>
          </p:cNvPr>
          <p:cNvSpPr txBox="1"/>
          <p:nvPr/>
        </p:nvSpPr>
        <p:spPr>
          <a:xfrm>
            <a:off x="4795622" y="549188"/>
            <a:ext cx="304365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Resonancia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Magnética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nuclear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CFF97F0-81E7-478A-9309-AF434F826866}"/>
              </a:ext>
            </a:extLst>
          </p:cNvPr>
          <p:cNvSpPr txBox="1"/>
          <p:nvPr/>
        </p:nvSpPr>
        <p:spPr>
          <a:xfrm>
            <a:off x="9106527" y="195186"/>
            <a:ext cx="28063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Espectroscopía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Moessbauer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006ACE9E-9D11-4A8A-9BD8-79E86859BE12}"/>
              </a:ext>
            </a:extLst>
          </p:cNvPr>
          <p:cNvSpPr txBox="1"/>
          <p:nvPr/>
        </p:nvSpPr>
        <p:spPr>
          <a:xfrm>
            <a:off x="4942986" y="6510860"/>
            <a:ext cx="301165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Difracción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de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rayos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X, Rietveld</a:t>
            </a:r>
          </a:p>
        </p:txBody>
      </p:sp>
      <p:pic>
        <p:nvPicPr>
          <p:cNvPr id="12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1983AA0-197B-4856-8C18-02F9D0D3B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23" y="4551140"/>
            <a:ext cx="2306859" cy="23068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9383CA47-6828-4FC5-8DA9-590B3847C4EF}"/>
              </a:ext>
            </a:extLst>
          </p:cNvPr>
          <p:cNvSpPr txBox="1"/>
          <p:nvPr/>
        </p:nvSpPr>
        <p:spPr>
          <a:xfrm>
            <a:off x="426650" y="4134469"/>
            <a:ext cx="24358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Espectroscopía infraroja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20670734-7D31-A3B8-C439-E29685ECFDB9}"/>
              </a:ext>
            </a:extLst>
          </p:cNvPr>
          <p:cNvSpPr txBox="1"/>
          <p:nvPr/>
        </p:nvSpPr>
        <p:spPr>
          <a:xfrm>
            <a:off x="8847171" y="6478146"/>
            <a:ext cx="325121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recha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energía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con la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presión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614FD-DD70-2E3C-A4F9-C21029EA14D5}"/>
              </a:ext>
            </a:extLst>
          </p:cNvPr>
          <p:cNvSpPr txBox="1"/>
          <p:nvPr/>
        </p:nvSpPr>
        <p:spPr>
          <a:xfrm>
            <a:off x="2631882" y="-97202"/>
            <a:ext cx="6549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C00000"/>
                </a:solidFill>
              </a:rPr>
              <a:t>Ejemplos de otros sistemas de estudio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5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5348-E8F7-464C-BB8E-3294DF8B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061" y="118640"/>
            <a:ext cx="6113893" cy="740101"/>
          </a:xfrm>
        </p:spPr>
        <p:txBody>
          <a:bodyPr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Gradiente descendente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07280C1-4218-59F6-9786-1B20D97F3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1900"/>
            <a:ext cx="6004987" cy="3528110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DE227F6-3CB0-737F-3C46-9D505EB7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87" y="2341934"/>
            <a:ext cx="6113893" cy="35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8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CBF2B3B-1E69-06F1-2690-DB25D4CF8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3" y="940525"/>
            <a:ext cx="7860517" cy="4618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2BADB-2A3A-665D-EA93-6CC079D994D5}"/>
              </a:ext>
            </a:extLst>
          </p:cNvPr>
          <p:cNvSpPr txBox="1"/>
          <p:nvPr/>
        </p:nvSpPr>
        <p:spPr>
          <a:xfrm>
            <a:off x="8795631" y="1397725"/>
            <a:ext cx="1660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/>
              <a:t>Wo</a:t>
            </a:r>
            <a:r>
              <a:rPr lang="es-MX" sz="2800" dirty="0"/>
              <a:t> = 32.2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B4CD1-0DA9-5EC4-1721-1AA6F427995F}"/>
              </a:ext>
            </a:extLst>
          </p:cNvPr>
          <p:cNvSpPr txBox="1"/>
          <p:nvPr/>
        </p:nvSpPr>
        <p:spPr>
          <a:xfrm>
            <a:off x="7818184" y="2233749"/>
            <a:ext cx="361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/>
              <a:t>Grad</a:t>
            </a:r>
            <a:r>
              <a:rPr lang="es-MX" sz="2800" dirty="0"/>
              <a:t>(MSE)</a:t>
            </a:r>
            <a:r>
              <a:rPr lang="es-MX" sz="2800" baseline="-25000" dirty="0" err="1"/>
              <a:t>Wo</a:t>
            </a:r>
            <a:r>
              <a:rPr lang="es-MX" sz="2800" dirty="0"/>
              <a:t> = 14376.0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AF33E-BBDE-FB09-5C4E-5DB716C3CBB5}"/>
              </a:ext>
            </a:extLst>
          </p:cNvPr>
          <p:cNvSpPr txBox="1"/>
          <p:nvPr/>
        </p:nvSpPr>
        <p:spPr>
          <a:xfrm>
            <a:off x="7944821" y="3134378"/>
            <a:ext cx="376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W1 = </a:t>
            </a:r>
            <a:r>
              <a:rPr lang="es-MX" sz="2800" dirty="0" err="1"/>
              <a:t>Wo</a:t>
            </a:r>
            <a:r>
              <a:rPr lang="es-MX" sz="2800" dirty="0"/>
              <a:t> – </a:t>
            </a:r>
            <a:r>
              <a:rPr lang="es-MX" sz="2800" dirty="0" err="1"/>
              <a:t>Grad</a:t>
            </a:r>
            <a:r>
              <a:rPr lang="es-MX" sz="2800" dirty="0"/>
              <a:t>(MSE)</a:t>
            </a:r>
            <a:r>
              <a:rPr lang="es-MX" sz="2800" baseline="-25000" dirty="0" err="1"/>
              <a:t>Wo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F41A9-AFE9-4604-8897-717D75AAE64B}"/>
              </a:ext>
            </a:extLst>
          </p:cNvPr>
          <p:cNvSpPr txBox="1"/>
          <p:nvPr/>
        </p:nvSpPr>
        <p:spPr>
          <a:xfrm>
            <a:off x="7944821" y="4035007"/>
            <a:ext cx="31999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W1 = 32.2 – 14376.0</a:t>
            </a:r>
          </a:p>
          <a:p>
            <a:endParaRPr lang="es-MX" sz="2800" dirty="0"/>
          </a:p>
          <a:p>
            <a:r>
              <a:rPr lang="es-MX" sz="2800" dirty="0"/>
              <a:t>      W1 = -14,343.8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6A970-7A91-CC5E-C976-C73326C76D06}"/>
              </a:ext>
            </a:extLst>
          </p:cNvPr>
          <p:cNvSpPr txBox="1"/>
          <p:nvPr/>
        </p:nvSpPr>
        <p:spPr>
          <a:xfrm>
            <a:off x="4797333" y="6069521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Alpha = 0.0001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9E5B3-411E-FF1A-29BA-80BF8848B73F}"/>
              </a:ext>
            </a:extLst>
          </p:cNvPr>
          <p:cNvSpPr txBox="1"/>
          <p:nvPr/>
        </p:nvSpPr>
        <p:spPr>
          <a:xfrm>
            <a:off x="6887" y="6069521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W1 = </a:t>
            </a:r>
            <a:r>
              <a:rPr lang="es-MX" sz="2800" dirty="0" err="1"/>
              <a:t>Wo</a:t>
            </a:r>
            <a:r>
              <a:rPr lang="es-MX" sz="2800" dirty="0"/>
              <a:t> – Alpha x </a:t>
            </a:r>
            <a:r>
              <a:rPr lang="es-MX" sz="2800" dirty="0" err="1"/>
              <a:t>Grad</a:t>
            </a:r>
            <a:r>
              <a:rPr lang="es-MX" sz="2800" dirty="0"/>
              <a:t>(MSE)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C5A5A-6365-4E59-B6EA-811CDFD0EDA9}"/>
              </a:ext>
            </a:extLst>
          </p:cNvPr>
          <p:cNvSpPr txBox="1"/>
          <p:nvPr/>
        </p:nvSpPr>
        <p:spPr>
          <a:xfrm>
            <a:off x="7479950" y="6002248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W1 = 32.2 – 1.4376 = 30.762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77DBA-032F-1F38-2518-6CD1496B671F}"/>
              </a:ext>
            </a:extLst>
          </p:cNvPr>
          <p:cNvSpPr txBox="1"/>
          <p:nvPr/>
        </p:nvSpPr>
        <p:spPr>
          <a:xfrm>
            <a:off x="4023359" y="71482"/>
            <a:ext cx="5044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rgbClr val="C00000"/>
                </a:solidFill>
              </a:rPr>
              <a:t>Encontrando el mínimo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97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F538747D-621B-6481-F426-A0906784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2" y="336936"/>
            <a:ext cx="11238095" cy="6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8ED2B47C-08FD-77A0-335F-860E26C2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2" y="336936"/>
            <a:ext cx="11238095" cy="6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1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6766F131-0A74-4717-4555-DB93FAF03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49" y="1168999"/>
            <a:ext cx="8534518" cy="493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149F4-8CFD-9FAC-CB9A-0C3F9A4ABB18}"/>
              </a:ext>
            </a:extLst>
          </p:cNvPr>
          <p:cNvSpPr txBox="1"/>
          <p:nvPr/>
        </p:nvSpPr>
        <p:spPr>
          <a:xfrm>
            <a:off x="3801141" y="6106324"/>
            <a:ext cx="458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W1 = </a:t>
            </a:r>
            <a:r>
              <a:rPr lang="es-MX" sz="2800" dirty="0" err="1"/>
              <a:t>Wo</a:t>
            </a:r>
            <a:r>
              <a:rPr lang="es-MX" sz="2800" dirty="0"/>
              <a:t> + </a:t>
            </a:r>
            <a:r>
              <a:rPr lang="el-GR" sz="2800" dirty="0"/>
              <a:t>α</a:t>
            </a:r>
            <a:r>
              <a:rPr lang="es-MX" sz="2800" dirty="0" err="1"/>
              <a:t>lpha</a:t>
            </a:r>
            <a:r>
              <a:rPr lang="es-MX" sz="2800" dirty="0"/>
              <a:t> x </a:t>
            </a:r>
            <a:r>
              <a:rPr lang="es-MX" sz="2800" dirty="0" err="1"/>
              <a:t>Grad</a:t>
            </a:r>
            <a:r>
              <a:rPr lang="es-MX" sz="2800" dirty="0"/>
              <a:t>(MSE)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B7B68-2934-5471-53EA-04C77C231983}"/>
              </a:ext>
            </a:extLst>
          </p:cNvPr>
          <p:cNvSpPr txBox="1"/>
          <p:nvPr/>
        </p:nvSpPr>
        <p:spPr>
          <a:xfrm>
            <a:off x="4010296" y="43790"/>
            <a:ext cx="5121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rgbClr val="C00000"/>
                </a:solidFill>
              </a:rPr>
              <a:t>Encontrando el máximo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47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6DC0D352-630F-E5A4-67E5-31723CD9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3" y="336936"/>
            <a:ext cx="11415873" cy="6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5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51AAD405-0236-44C9-B5E7-AC500820DCF2}"/>
              </a:ext>
            </a:extLst>
          </p:cNvPr>
          <p:cNvSpPr txBox="1"/>
          <p:nvPr/>
        </p:nvSpPr>
        <p:spPr>
          <a:xfrm>
            <a:off x="2868899" y="439765"/>
            <a:ext cx="6193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Resumen de los métodos de análisis</a:t>
            </a:r>
            <a:endParaRPr lang="en-US" sz="32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9D19B5-BBDD-40FA-A336-7B565B24A18E}"/>
              </a:ext>
            </a:extLst>
          </p:cNvPr>
          <p:cNvGrpSpPr/>
          <p:nvPr/>
        </p:nvGrpSpPr>
        <p:grpSpPr>
          <a:xfrm>
            <a:off x="1939288" y="1828477"/>
            <a:ext cx="7493533" cy="3899974"/>
            <a:chOff x="0" y="0"/>
            <a:chExt cx="5300387" cy="273335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A508D7B-06F4-4E07-BDB7-9496E8159958}"/>
                </a:ext>
              </a:extLst>
            </p:cNvPr>
            <p:cNvGrpSpPr/>
            <p:nvPr/>
          </p:nvGrpSpPr>
          <p:grpSpPr>
            <a:xfrm>
              <a:off x="0" y="1166813"/>
              <a:ext cx="2348667" cy="1566545"/>
              <a:chOff x="0" y="0"/>
              <a:chExt cx="2338070" cy="156654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E1CA2F-1106-4BCF-A999-628A2A93BB81}"/>
                  </a:ext>
                </a:extLst>
              </p:cNvPr>
              <p:cNvSpPr/>
              <p:nvPr/>
            </p:nvSpPr>
            <p:spPr>
              <a:xfrm>
                <a:off x="0" y="0"/>
                <a:ext cx="2338070" cy="1566545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539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8A4DFFF3-A1BA-4AC7-80A9-A46A86FF6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087" y="566737"/>
                <a:ext cx="1819275" cy="3333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F(</a:t>
                </a:r>
                <a:r>
                  <a:rPr lang="en-US" sz="1800" b="1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W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,</a:t>
                </a:r>
                <a:r>
                  <a:rPr lang="en-US" sz="1800" b="1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) = </a:t>
                </a:r>
                <a:r>
                  <a:rPr lang="en-US" sz="1800" b="1" dirty="0" err="1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b</a:t>
                </a:r>
                <a:r>
                  <a:rPr lang="en-US" sz="1800" dirty="0" err="1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+</a:t>
                </a:r>
                <a:r>
                  <a:rPr lang="en-US" sz="1800" b="1" dirty="0" err="1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WX</a:t>
                </a:r>
                <a:endParaRPr lang="en-US" sz="12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2332B3C-2C3A-4418-BAB0-E37B821E17BA}"/>
                </a:ext>
              </a:extLst>
            </p:cNvPr>
            <p:cNvGrpSpPr/>
            <p:nvPr/>
          </p:nvGrpSpPr>
          <p:grpSpPr>
            <a:xfrm>
              <a:off x="3314700" y="1243013"/>
              <a:ext cx="1985687" cy="1004570"/>
              <a:chOff x="0" y="0"/>
              <a:chExt cx="1977002" cy="100457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88D7F9F-F282-4C53-905D-83CE3F2E1D8A}"/>
                  </a:ext>
                </a:extLst>
              </p:cNvPr>
              <p:cNvSpPr/>
              <p:nvPr/>
            </p:nvSpPr>
            <p:spPr>
              <a:xfrm>
                <a:off x="0" y="0"/>
                <a:ext cx="1977002" cy="1004570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444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Text Box 2">
                <a:extLst>
                  <a:ext uri="{FF2B5EF4-FFF2-40B4-BE49-F238E27FC236}">
                    <a16:creationId xmlns:a16="http://schemas.microsoft.com/office/drawing/2014/main" id="{2E41171E-138B-4A67-8C9F-F2C3241FF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326" y="357188"/>
                <a:ext cx="1262941" cy="3333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Arial" panose="020B0604020202020204" pitchFamily="34" charset="0"/>
                    <a:ea typeface="DengXian" panose="02010600030101010101" pitchFamily="2" charset="-122"/>
                  </a:rPr>
                  <a:t>MSE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(</a:t>
                </a:r>
                <a:r>
                  <a:rPr lang="en-US" sz="1800" b="1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W, </a:t>
                </a:r>
                <a:r>
                  <a:rPr lang="en-US" sz="1800" b="1" dirty="0" err="1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b</a:t>
                </a:r>
                <a:r>
                  <a:rPr lang="en-US" sz="1800" dirty="0" err="1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,</a:t>
                </a:r>
                <a:r>
                  <a:rPr lang="en-US" sz="1800" b="1" dirty="0" err="1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X</a:t>
                </a:r>
                <a:r>
                  <a:rPr lang="en-US" sz="1800" dirty="0" err="1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,Y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)</a:t>
                </a:r>
                <a:endParaRPr lang="en-US" sz="12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86" name="Arrow: Bent-Up 85">
              <a:extLst>
                <a:ext uri="{FF2B5EF4-FFF2-40B4-BE49-F238E27FC236}">
                  <a16:creationId xmlns:a16="http://schemas.microsoft.com/office/drawing/2014/main" id="{00F79FB7-A782-4A5A-8053-D5AED3CA0034}"/>
                </a:ext>
              </a:extLst>
            </p:cNvPr>
            <p:cNvSpPr/>
            <p:nvPr/>
          </p:nvSpPr>
          <p:spPr>
            <a:xfrm>
              <a:off x="2357437" y="2266950"/>
              <a:ext cx="1731839" cy="428625"/>
            </a:xfrm>
            <a:prstGeom prst="bentUp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96CE9F8-C38A-4DF9-91F1-F7BB11308412}"/>
                </a:ext>
              </a:extLst>
            </p:cNvPr>
            <p:cNvGrpSpPr/>
            <p:nvPr/>
          </p:nvGrpSpPr>
          <p:grpSpPr>
            <a:xfrm>
              <a:off x="2366962" y="1452563"/>
              <a:ext cx="928111" cy="781050"/>
              <a:chOff x="0" y="0"/>
              <a:chExt cx="923925" cy="781050"/>
            </a:xfrm>
          </p:grpSpPr>
          <p:sp>
            <p:nvSpPr>
              <p:cNvPr id="95" name="Text Box 2">
                <a:extLst>
                  <a:ext uri="{FF2B5EF4-FFF2-40B4-BE49-F238E27FC236}">
                    <a16:creationId xmlns:a16="http://schemas.microsoft.com/office/drawing/2014/main" id="{28F7CD36-750D-4BC4-9733-CF62174D6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287" y="292735"/>
                <a:ext cx="561794" cy="34375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2000" b="1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W, </a:t>
                </a:r>
                <a:r>
                  <a:rPr lang="es-MX" sz="200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b</a:t>
                </a:r>
                <a:endParaRPr lang="en-US" sz="12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endParaRPr>
              </a:p>
            </p:txBody>
          </p:sp>
          <p:sp>
            <p:nvSpPr>
              <p:cNvPr id="96" name="Arrow: Left-Right 95">
                <a:extLst>
                  <a:ext uri="{FF2B5EF4-FFF2-40B4-BE49-F238E27FC236}">
                    <a16:creationId xmlns:a16="http://schemas.microsoft.com/office/drawing/2014/main" id="{538BA49A-769A-4107-B665-D74D0FF2E97E}"/>
                  </a:ext>
                </a:extLst>
              </p:cNvPr>
              <p:cNvSpPr/>
              <p:nvPr/>
            </p:nvSpPr>
            <p:spPr>
              <a:xfrm>
                <a:off x="0" y="0"/>
                <a:ext cx="923925" cy="781050"/>
              </a:xfrm>
              <a:prstGeom prst="leftRightArrow">
                <a:avLst/>
              </a:prstGeom>
              <a:noFill/>
              <a:ln w="34925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D32752E-2623-4539-92A3-DDA878150FDC}"/>
                </a:ext>
              </a:extLst>
            </p:cNvPr>
            <p:cNvGrpSpPr/>
            <p:nvPr/>
          </p:nvGrpSpPr>
          <p:grpSpPr>
            <a:xfrm>
              <a:off x="1047398" y="0"/>
              <a:ext cx="3540637" cy="1214438"/>
              <a:chOff x="-414" y="0"/>
              <a:chExt cx="3524664" cy="1214438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EBBD981-2512-402A-AF4C-AC666627D967}"/>
                  </a:ext>
                </a:extLst>
              </p:cNvPr>
              <p:cNvGrpSpPr/>
              <p:nvPr/>
            </p:nvGrpSpPr>
            <p:grpSpPr>
              <a:xfrm>
                <a:off x="-414" y="538163"/>
                <a:ext cx="3524664" cy="676275"/>
                <a:chOff x="-414" y="0"/>
                <a:chExt cx="3524664" cy="676275"/>
              </a:xfrm>
            </p:grpSpPr>
            <p:sp>
              <p:nvSpPr>
                <p:cNvPr id="91" name="Arrow: Down 90">
                  <a:extLst>
                    <a:ext uri="{FF2B5EF4-FFF2-40B4-BE49-F238E27FC236}">
                      <a16:creationId xmlns:a16="http://schemas.microsoft.com/office/drawing/2014/main" id="{19C8E5B9-3316-455B-9438-9D0F0D3CA274}"/>
                    </a:ext>
                  </a:extLst>
                </p:cNvPr>
                <p:cNvSpPr/>
                <p:nvPr/>
              </p:nvSpPr>
              <p:spPr>
                <a:xfrm>
                  <a:off x="319088" y="4762"/>
                  <a:ext cx="684530" cy="588010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Arrow: Down 91">
                  <a:extLst>
                    <a:ext uri="{FF2B5EF4-FFF2-40B4-BE49-F238E27FC236}">
                      <a16:creationId xmlns:a16="http://schemas.microsoft.com/office/drawing/2014/main" id="{E99E45D3-5E4C-4DCB-8641-73AA0E7C8D9A}"/>
                    </a:ext>
                  </a:extLst>
                </p:cNvPr>
                <p:cNvSpPr/>
                <p:nvPr/>
              </p:nvSpPr>
              <p:spPr>
                <a:xfrm>
                  <a:off x="2952750" y="0"/>
                  <a:ext cx="238125" cy="676275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ext Box 2">
                  <a:extLst>
                    <a:ext uri="{FF2B5EF4-FFF2-40B4-BE49-F238E27FC236}">
                      <a16:creationId xmlns:a16="http://schemas.microsoft.com/office/drawing/2014/main" id="{7DA061E3-CEAF-4628-8A36-6092EEB05B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14" y="71101"/>
                  <a:ext cx="323657" cy="40000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non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MX" sz="2000" b="1">
                      <a:effectLst/>
                      <a:latin typeface="Arial" panose="020B0604020202020204" pitchFamily="34" charset="0"/>
                      <a:ea typeface="DengXian" panose="02010600030101010101" pitchFamily="2" charset="-122"/>
                    </a:rPr>
                    <a:t>X</a:t>
                  </a:r>
                  <a:endParaRPr lang="en-US" sz="1200">
                    <a:effectLst/>
                    <a:latin typeface="Arial" panose="020B0604020202020204" pitchFamily="34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94" name="Text Box 2">
                  <a:extLst>
                    <a:ext uri="{FF2B5EF4-FFF2-40B4-BE49-F238E27FC236}">
                      <a16:creationId xmlns:a16="http://schemas.microsoft.com/office/drawing/2014/main" id="{519E2E7B-D841-4D69-A8A7-4AF3F5A157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0875" y="90487"/>
                  <a:ext cx="333375" cy="4000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MX" sz="2000">
                      <a:ln w="9525" cap="rnd" cmpd="sng" algn="ctr">
                        <a:solidFill>
                          <a:srgbClr val="FFFFFF">
                            <a:alpha val="0"/>
                          </a:srgbClr>
                        </a:solidFill>
                        <a:prstDash val="solid"/>
                        <a:bevel/>
                      </a:ln>
                      <a:effectLst/>
                      <a:latin typeface="Arial" panose="020B0604020202020204" pitchFamily="34" charset="0"/>
                      <a:ea typeface="DengXian" panose="02010600030101010101" pitchFamily="2" charset="-122"/>
                    </a:rPr>
                    <a:t>Y</a:t>
                  </a:r>
                  <a:endParaRPr lang="en-US" sz="1200">
                    <a:effectLst/>
                    <a:latin typeface="Arial" panose="020B0604020202020204" pitchFamily="34" charset="0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90" name="Text Box 2">
                <a:extLst>
                  <a:ext uri="{FF2B5EF4-FFF2-40B4-BE49-F238E27FC236}">
                    <a16:creationId xmlns:a16="http://schemas.microsoft.com/office/drawing/2014/main" id="{19880B3A-3380-486A-BD2C-4570E5C37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225" y="0"/>
                <a:ext cx="2933700" cy="52387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2000" dirty="0">
                    <a:latin typeface="Arial" panose="020B0604020202020204" pitchFamily="34" charset="0"/>
                    <a:ea typeface="DengXian" panose="02010600030101010101" pitchFamily="2" charset="-122"/>
                  </a:rPr>
                  <a:t>Puntos</a:t>
                </a:r>
                <a:r>
                  <a:rPr lang="es-MX" sz="20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 (</a:t>
                </a:r>
                <a:r>
                  <a:rPr lang="es-MX" sz="2000" b="1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X</a:t>
                </a:r>
                <a:r>
                  <a:rPr lang="es-MX" sz="20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</a:rPr>
                  <a:t>, Y)</a:t>
                </a:r>
                <a:endParaRPr lang="en-US" sz="12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807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CEFDF-DE66-4CD5-AEF0-A1D39095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50" y="1101650"/>
            <a:ext cx="9823848" cy="5541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DF20F0-185E-4E0A-8200-EFDC99F258C4}"/>
              </a:ext>
            </a:extLst>
          </p:cNvPr>
          <p:cNvSpPr txBox="1"/>
          <p:nvPr/>
        </p:nvSpPr>
        <p:spPr>
          <a:xfrm>
            <a:off x="4743243" y="344093"/>
            <a:ext cx="683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Movimiento de un cuerpo sujeto a una fuerza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9EFD7-B9CA-44C1-B585-0582CEF44647}"/>
              </a:ext>
            </a:extLst>
          </p:cNvPr>
          <p:cNvSpPr txBox="1"/>
          <p:nvPr/>
        </p:nvSpPr>
        <p:spPr>
          <a:xfrm>
            <a:off x="906088" y="159427"/>
            <a:ext cx="3723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rgbClr val="FF0000"/>
                </a:solidFill>
              </a:rPr>
              <a:t>Tarea </a:t>
            </a:r>
            <a:r>
              <a:rPr lang="es-MX" sz="2800" b="1" dirty="0"/>
              <a:t>(</a:t>
            </a:r>
            <a:r>
              <a:rPr lang="es-MX" sz="2800" dirty="0"/>
              <a:t>4 parámetros</a:t>
            </a:r>
            <a:r>
              <a:rPr lang="es-MX" sz="2800" b="1" dirty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41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362F5-9DD8-4376-A1E5-54430E9D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41" y="989123"/>
            <a:ext cx="9195746" cy="5868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68434-7491-4561-BF98-2F213BE5693D}"/>
              </a:ext>
            </a:extLst>
          </p:cNvPr>
          <p:cNvSpPr txBox="1"/>
          <p:nvPr/>
        </p:nvSpPr>
        <p:spPr>
          <a:xfrm>
            <a:off x="5361709" y="281237"/>
            <a:ext cx="3723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rgbClr val="FF0000"/>
                </a:solidFill>
              </a:rPr>
              <a:t>Tarea </a:t>
            </a:r>
            <a:r>
              <a:rPr lang="es-MX" sz="2800" b="1" dirty="0"/>
              <a:t>(</a:t>
            </a:r>
            <a:r>
              <a:rPr lang="es-MX" sz="2800" dirty="0"/>
              <a:t>4 parámetros</a:t>
            </a:r>
            <a:r>
              <a:rPr lang="es-MX" sz="2800" b="1" dirty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737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877DEE4-A84D-42D3-9B53-B4294E1D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3" y="1172187"/>
            <a:ext cx="3543128" cy="448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77B6E8B-BA77-4AC8-9B02-30DDACBB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81" y="1224327"/>
            <a:ext cx="3670371" cy="44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597664-4BFF-45FE-8754-26C4893BBD57}"/>
              </a:ext>
            </a:extLst>
          </p:cNvPr>
          <p:cNvSpPr txBox="1"/>
          <p:nvPr/>
        </p:nvSpPr>
        <p:spPr>
          <a:xfrm>
            <a:off x="418681" y="5903893"/>
            <a:ext cx="11064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ambos casos se describe una metodología para encontrar</a:t>
            </a:r>
          </a:p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la función F(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X,W,b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) que relaciona las variables (X, Y) que describen al sistema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803AA-3CCE-1203-02C6-2042D73E0A2B}"/>
              </a:ext>
            </a:extLst>
          </p:cNvPr>
          <p:cNvSpPr txBox="1"/>
          <p:nvPr/>
        </p:nvSpPr>
        <p:spPr>
          <a:xfrm>
            <a:off x="338420" y="186371"/>
            <a:ext cx="37840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Sistema de estudio</a:t>
            </a:r>
            <a:r>
              <a:rPr lang="es-ES" sz="2800" dirty="0">
                <a:solidFill>
                  <a:srgbClr val="C00000"/>
                </a:solidFill>
              </a:rPr>
              <a:t>: </a:t>
            </a:r>
          </a:p>
          <a:p>
            <a:pPr algn="ctr"/>
            <a:r>
              <a:rPr lang="es-ES" sz="2800" dirty="0">
                <a:solidFill>
                  <a:srgbClr val="C00000"/>
                </a:solidFill>
              </a:rPr>
              <a:t>Orbitas de los cometas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51837-3D14-5FF9-A28F-93CDC68E9D28}"/>
              </a:ext>
            </a:extLst>
          </p:cNvPr>
          <p:cNvSpPr txBox="1"/>
          <p:nvPr/>
        </p:nvSpPr>
        <p:spPr>
          <a:xfrm>
            <a:off x="6564250" y="279272"/>
            <a:ext cx="55078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Sistema de estudio</a:t>
            </a:r>
            <a:r>
              <a:rPr lang="es-ES" sz="2800" dirty="0">
                <a:solidFill>
                  <a:srgbClr val="C00000"/>
                </a:solidFill>
              </a:rPr>
              <a:t>: </a:t>
            </a:r>
          </a:p>
          <a:p>
            <a:pPr algn="ctr"/>
            <a:r>
              <a:rPr lang="es-ES" sz="2800" dirty="0">
                <a:solidFill>
                  <a:srgbClr val="C00000"/>
                </a:solidFill>
              </a:rPr>
              <a:t>Movimiento de los cuerpos celestes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3230D-A864-20C7-2151-1898532F46DF}"/>
              </a:ext>
            </a:extLst>
          </p:cNvPr>
          <p:cNvSpPr txBox="1"/>
          <p:nvPr/>
        </p:nvSpPr>
        <p:spPr>
          <a:xfrm>
            <a:off x="3744431" y="3685241"/>
            <a:ext cx="44700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Se analizan un conjunto de mediciones (</a:t>
            </a:r>
            <a:r>
              <a:rPr lang="es-ES" sz="2800" dirty="0" err="1"/>
              <a:t>x</a:t>
            </a:r>
            <a:r>
              <a:rPr lang="es-ES" sz="2800" baseline="-25000" dirty="0" err="1"/>
              <a:t>i</a:t>
            </a:r>
            <a:r>
              <a:rPr lang="es-ES" sz="2800" dirty="0" err="1"/>
              <a:t>,y</a:t>
            </a:r>
            <a:r>
              <a:rPr lang="es-ES" sz="2800" baseline="-25000" dirty="0" err="1"/>
              <a:t>i</a:t>
            </a:r>
            <a:r>
              <a:rPr lang="es-ES" sz="2800" dirty="0"/>
              <a:t>) del sistema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9B5DC-47D7-4423-7648-2388FEA01834}"/>
              </a:ext>
            </a:extLst>
          </p:cNvPr>
          <p:cNvSpPr txBox="1"/>
          <p:nvPr/>
        </p:nvSpPr>
        <p:spPr>
          <a:xfrm>
            <a:off x="3938494" y="1356878"/>
            <a:ext cx="40244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Se proponen las variables que definen al sistema: </a:t>
            </a:r>
          </a:p>
          <a:p>
            <a:pPr algn="ctr"/>
            <a:r>
              <a:rPr lang="es-ES" sz="2800" dirty="0">
                <a:solidFill>
                  <a:srgbClr val="C00000"/>
                </a:solidFill>
              </a:rPr>
              <a:t>tiempo (X) y posición en la bóveda celeste (Y)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9209F-45C4-F67D-5ADC-5AED95B851DF}"/>
              </a:ext>
            </a:extLst>
          </p:cNvPr>
          <p:cNvSpPr txBox="1"/>
          <p:nvPr/>
        </p:nvSpPr>
        <p:spPr>
          <a:xfrm>
            <a:off x="4193845" y="0"/>
            <a:ext cx="3137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</a:rPr>
              <a:t>Legendre y Gauss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1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83C4AB-06A0-47DF-9143-A41AED97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25" y="3097904"/>
            <a:ext cx="4456566" cy="270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0D3B75-18FA-403E-A98A-B1DABAFD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44" y="2825171"/>
            <a:ext cx="3713552" cy="27207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F83B3-16F6-6792-B1A0-DFADE4B190D9}"/>
              </a:ext>
            </a:extLst>
          </p:cNvPr>
          <p:cNvSpPr txBox="1"/>
          <p:nvPr/>
        </p:nvSpPr>
        <p:spPr>
          <a:xfrm>
            <a:off x="255344" y="138283"/>
            <a:ext cx="11457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Sistema de estudio</a:t>
            </a:r>
            <a:r>
              <a:rPr lang="es-ES" sz="4000" dirty="0">
                <a:solidFill>
                  <a:srgbClr val="C00000"/>
                </a:solidFill>
              </a:rPr>
              <a:t>: Movimiento de un carrito en un riel de aire horizontal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BA69-1B28-BD75-AEE3-C466334CFA30}"/>
              </a:ext>
            </a:extLst>
          </p:cNvPr>
          <p:cNvSpPr txBox="1"/>
          <p:nvPr/>
        </p:nvSpPr>
        <p:spPr>
          <a:xfrm>
            <a:off x="1169106" y="1517174"/>
            <a:ext cx="985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Variables que definen el sistema: </a:t>
            </a:r>
            <a:r>
              <a:rPr lang="es-MX" sz="3200" dirty="0">
                <a:solidFill>
                  <a:srgbClr val="7030A0"/>
                </a:solidFill>
              </a:rPr>
              <a:t>tiempo (X) y distancia (Y)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DE93C-5391-8BDD-6088-2E23AC606136}"/>
              </a:ext>
            </a:extLst>
          </p:cNvPr>
          <p:cNvSpPr txBox="1"/>
          <p:nvPr/>
        </p:nvSpPr>
        <p:spPr>
          <a:xfrm>
            <a:off x="5572555" y="2138044"/>
            <a:ext cx="5916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dirty="0"/>
              <a:t>Realizamos m mediaciones del sistema,</a:t>
            </a:r>
          </a:p>
          <a:p>
            <a:pPr algn="ctr"/>
            <a:r>
              <a:rPr lang="es-MX" sz="2800" dirty="0"/>
              <a:t>lo cual genera m valores (x</a:t>
            </a:r>
            <a:r>
              <a:rPr lang="es-MX" sz="2800" baseline="-25000" dirty="0"/>
              <a:t>i</a:t>
            </a:r>
            <a:r>
              <a:rPr lang="es-MX" sz="2800" dirty="0"/>
              <a:t>, </a:t>
            </a:r>
            <a:r>
              <a:rPr lang="es-MX" sz="2800" dirty="0" err="1"/>
              <a:t>y</a:t>
            </a:r>
            <a:r>
              <a:rPr lang="es-MX" sz="2800" baseline="-25000" dirty="0" err="1"/>
              <a:t>i</a:t>
            </a:r>
            <a:r>
              <a:rPr lang="es-MX" sz="2800" dirty="0"/>
              <a:t>).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9F847-54A3-E99F-AE39-BED9E6CBC157}"/>
              </a:ext>
            </a:extLst>
          </p:cNvPr>
          <p:cNvSpPr txBox="1"/>
          <p:nvPr/>
        </p:nvSpPr>
        <p:spPr>
          <a:xfrm>
            <a:off x="677188" y="5679741"/>
            <a:ext cx="114432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C00000"/>
                </a:solidFill>
              </a:rPr>
              <a:t>Emplearemos la metodología de Legendre y Gauss para generar la función que describa la correlación entre las variables X y </a:t>
            </a:r>
            <a:r>
              <a:rPr lang="es-ES" sz="3200" dirty="0" err="1">
                <a:solidFill>
                  <a:srgbClr val="C00000"/>
                </a:solidFill>
              </a:rPr>
              <a:t>Y</a:t>
            </a:r>
            <a:r>
              <a:rPr lang="es-ES" sz="3200" dirty="0">
                <a:solidFill>
                  <a:srgbClr val="C00000"/>
                </a:solidFill>
              </a:rPr>
              <a:t>. 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8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F2DB35-7FAA-8EF4-0250-E039A6B1C21E}"/>
              </a:ext>
            </a:extLst>
          </p:cNvPr>
          <p:cNvSpPr txBox="1"/>
          <p:nvPr/>
        </p:nvSpPr>
        <p:spPr>
          <a:xfrm>
            <a:off x="144448" y="138033"/>
            <a:ext cx="114578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El presente sistema de estudio se describe con sólo dos dimensiones (tiempo (X) y distancia (Y)). </a:t>
            </a:r>
            <a:r>
              <a:rPr lang="es-ES" sz="2800" dirty="0">
                <a:solidFill>
                  <a:srgbClr val="C00000"/>
                </a:solidFill>
              </a:rPr>
              <a:t>Por lo tanto, mediante una gráfica en el plano, </a:t>
            </a:r>
          </a:p>
          <a:p>
            <a:pPr algn="ctr"/>
            <a:r>
              <a:rPr lang="es-ES" sz="2800" dirty="0">
                <a:solidFill>
                  <a:srgbClr val="C00000"/>
                </a:solidFill>
              </a:rPr>
              <a:t>podemos visualizar la evolución de las variables.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19EEE-BD8F-0C43-166E-986B84D6D46D}"/>
              </a:ext>
            </a:extLst>
          </p:cNvPr>
          <p:cNvSpPr txBox="1"/>
          <p:nvPr/>
        </p:nvSpPr>
        <p:spPr>
          <a:xfrm>
            <a:off x="1165200" y="4775393"/>
            <a:ext cx="9243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/>
              <a:t>Proponemos F(</a:t>
            </a:r>
            <a:r>
              <a:rPr lang="es-MX" sz="2000" dirty="0" err="1"/>
              <a:t>X,W,b</a:t>
            </a:r>
            <a:r>
              <a:rPr lang="es-MX" sz="2000" dirty="0"/>
              <a:t>) como la función que pretende describir la correlación entre X y </a:t>
            </a:r>
            <a:r>
              <a:rPr lang="es-MX" sz="2000" dirty="0" err="1"/>
              <a:t>Y</a:t>
            </a:r>
            <a:r>
              <a:rPr lang="es-MX" sz="2000" dirty="0"/>
              <a:t>. </a:t>
            </a:r>
          </a:p>
          <a:p>
            <a:pPr algn="ctr"/>
            <a:r>
              <a:rPr lang="es-MX" sz="2000" dirty="0"/>
              <a:t>Esta función está definida por la variable X y los parámetros W y b. 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C7EDF-C273-8786-00A5-27A8A5D0E2D9}"/>
              </a:ext>
            </a:extLst>
          </p:cNvPr>
          <p:cNvSpPr txBox="1"/>
          <p:nvPr/>
        </p:nvSpPr>
        <p:spPr>
          <a:xfrm>
            <a:off x="266330" y="5439369"/>
            <a:ext cx="10853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Dado que estos parámetros pueden tomar cualquier valor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/>
              <a:t>es </a:t>
            </a:r>
            <a:r>
              <a:rPr lang="en-US" sz="2000" dirty="0" err="1"/>
              <a:t>necesario</a:t>
            </a:r>
            <a:r>
              <a:rPr lang="en-US" sz="2000" dirty="0"/>
              <a:t> definer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métrica</a:t>
            </a:r>
            <a:r>
              <a:rPr lang="en-US" sz="2000" dirty="0"/>
              <a:t> para </a:t>
            </a:r>
            <a:r>
              <a:rPr lang="en-US" sz="2000" dirty="0" err="1"/>
              <a:t>ver</a:t>
            </a:r>
            <a:r>
              <a:rPr lang="en-US" sz="2000" dirty="0"/>
              <a:t> que tan bien F(X, W, b) describe la </a:t>
            </a:r>
            <a:r>
              <a:rPr lang="en-US" sz="2000" dirty="0" err="1"/>
              <a:t>correlación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puntos.</a:t>
            </a:r>
          </a:p>
          <a:p>
            <a:pPr algn="ctr"/>
            <a:endParaRPr lang="en-US" sz="2000" dirty="0"/>
          </a:p>
          <a:p>
            <a:r>
              <a:rPr lang="en-US" sz="2000" dirty="0"/>
              <a:t>Dados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de W y b, </a:t>
            </a:r>
            <a:r>
              <a:rPr lang="en-US" sz="2000" dirty="0" err="1"/>
              <a:t>el</a:t>
            </a:r>
            <a:r>
              <a:rPr lang="en-US" sz="2000" dirty="0"/>
              <a:t> error </a:t>
            </a:r>
            <a:r>
              <a:rPr lang="en-US" sz="2000" dirty="0" err="1"/>
              <a:t>cuadrático</a:t>
            </a:r>
            <a:r>
              <a:rPr lang="en-US" sz="2000" dirty="0"/>
              <a:t> medio </a:t>
            </a:r>
            <a:r>
              <a:rPr lang="en-US" sz="2000" dirty="0" err="1"/>
              <a:t>esta</a:t>
            </a:r>
            <a:r>
              <a:rPr lang="en-US" sz="2000" dirty="0"/>
              <a:t> dado </a:t>
            </a:r>
            <a:r>
              <a:rPr lang="en-US" sz="2000" dirty="0" err="1"/>
              <a:t>por</a:t>
            </a:r>
            <a:r>
              <a:rPr lang="en-US" sz="2000" dirty="0"/>
              <a:t>: </a:t>
            </a:r>
            <a:endParaRPr lang="es-MX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06C8D-AABB-86CA-D5E4-A58C4968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763" y="6241480"/>
            <a:ext cx="2691940" cy="61652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97734A-52E7-E3FF-63C0-D2D8144F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12" y="1591563"/>
            <a:ext cx="4809215" cy="292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E4E69-C738-4B83-CDEF-018D928D5221}"/>
              </a:ext>
            </a:extLst>
          </p:cNvPr>
          <p:cNvSpPr txBox="1"/>
          <p:nvPr/>
        </p:nvSpPr>
        <p:spPr>
          <a:xfrm>
            <a:off x="7944857" y="3888462"/>
            <a:ext cx="2811988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F(X, 17.0, -10.0)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 -10.0 + 17.0 X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1114856-6AF6-97F3-8EC9-C83B0A1B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2" y="1638834"/>
            <a:ext cx="4809214" cy="292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3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F5C5801-CEFC-4857-ADF5-446992BC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2" y="759235"/>
            <a:ext cx="4999704" cy="30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336AF7E-2A51-48BA-AA3D-78C75C2B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956" y="759235"/>
            <a:ext cx="4999704" cy="30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30AC178-3379-46CA-9A37-8B7191B44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4" y="3798757"/>
            <a:ext cx="5032143" cy="305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8BBA9C9-8527-4509-94B8-6BF8B047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517" y="3798757"/>
            <a:ext cx="5032143" cy="305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F6B76-85AF-46CC-972C-F902936485E5}"/>
              </a:ext>
            </a:extLst>
          </p:cNvPr>
          <p:cNvSpPr txBox="1"/>
          <p:nvPr/>
        </p:nvSpPr>
        <p:spPr>
          <a:xfrm>
            <a:off x="8336781" y="2917769"/>
            <a:ext cx="2895344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F(X, 10.0, 100.0)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100.0 + 10.0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46858-835C-4793-B5AE-78C870448B68}"/>
              </a:ext>
            </a:extLst>
          </p:cNvPr>
          <p:cNvSpPr txBox="1"/>
          <p:nvPr/>
        </p:nvSpPr>
        <p:spPr>
          <a:xfrm>
            <a:off x="2331236" y="6098765"/>
            <a:ext cx="2811988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F(X, 17.0, -10.0)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 -10.0 + 17.0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X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F69B8-0BE5-4185-92F6-601E57704870}"/>
              </a:ext>
            </a:extLst>
          </p:cNvPr>
          <p:cNvSpPr txBox="1"/>
          <p:nvPr/>
        </p:nvSpPr>
        <p:spPr>
          <a:xfrm>
            <a:off x="8440976" y="5957291"/>
            <a:ext cx="2686954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F(X, 18.5, 40.0)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40.0 + 18.5 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D747D-48F0-4926-966C-956C17B1A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554" y="14202"/>
            <a:ext cx="3165670" cy="648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2F510-B964-4069-ACC1-2265652FC528}"/>
              </a:ext>
            </a:extLst>
          </p:cNvPr>
          <p:cNvSpPr txBox="1"/>
          <p:nvPr/>
        </p:nvSpPr>
        <p:spPr>
          <a:xfrm>
            <a:off x="7592383" y="85812"/>
            <a:ext cx="364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Error cuadrático medio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C31FD-B510-4A47-9706-950F90900798}"/>
              </a:ext>
            </a:extLst>
          </p:cNvPr>
          <p:cNvSpPr txBox="1"/>
          <p:nvPr/>
        </p:nvSpPr>
        <p:spPr>
          <a:xfrm>
            <a:off x="6179880" y="123916"/>
            <a:ext cx="141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C00000"/>
                </a:solidFill>
              </a:rPr>
              <a:t>Métrica: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591C1-CDD4-822D-CA10-786C416C63BA}"/>
              </a:ext>
            </a:extLst>
          </p:cNvPr>
          <p:cNvSpPr txBox="1"/>
          <p:nvPr/>
        </p:nvSpPr>
        <p:spPr>
          <a:xfrm>
            <a:off x="812872" y="85812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C00000"/>
                </a:solidFill>
              </a:rPr>
              <a:t>Función: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2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6458DF0-BF06-4CDA-9486-BCFB7726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" y="3602569"/>
            <a:ext cx="5085708" cy="30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A050FB0-07BE-4512-80A7-681438E1B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17" y="3602569"/>
            <a:ext cx="5085708" cy="30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3A40EAAB-FB03-4D8B-8CFA-8DF816A94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157" y="4511220"/>
            <a:ext cx="1811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 = 12315.05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Para W = 21.40,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 = -3.0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993A0F-F74E-4167-A45A-ECBB8B2DD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281" y="48724"/>
            <a:ext cx="8646132" cy="554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787553-6982-4474-AD24-C4BC0228AC96}"/>
              </a:ext>
            </a:extLst>
          </p:cNvPr>
          <p:cNvSpPr txBox="1"/>
          <p:nvPr/>
        </p:nvSpPr>
        <p:spPr>
          <a:xfrm>
            <a:off x="855719" y="922914"/>
            <a:ext cx="348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Error cuadrático medio</a:t>
            </a:r>
          </a:p>
          <a:p>
            <a:pPr algn="ctr"/>
            <a:r>
              <a:rPr lang="es-MX" sz="2400" dirty="0"/>
              <a:t>MSE (mean </a:t>
            </a:r>
            <a:r>
              <a:rPr lang="es-MX" sz="2400" dirty="0" err="1"/>
              <a:t>squared</a:t>
            </a:r>
            <a:r>
              <a:rPr lang="es-MX" sz="2400" dirty="0"/>
              <a:t> error)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5B5D5-2510-4891-8FAA-095250FEA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89" y="2064166"/>
            <a:ext cx="4306055" cy="992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B8B12-C7EE-4DA2-AA54-1B464F821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641" y="718610"/>
            <a:ext cx="5582709" cy="28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5E7767E1-9B5E-434B-94E9-2C6919F0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5" y="3642099"/>
            <a:ext cx="4916210" cy="298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1286323-FFA9-4B8B-9FAE-3F75C46B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873" y="3685944"/>
            <a:ext cx="4916210" cy="294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388CE9E-9245-4172-BEE7-806EA211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083" y="4923865"/>
            <a:ext cx="21167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11625.09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Para W = 21.40,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 = 23.0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F3CC9-A395-4012-A161-D20E456D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950" y="136363"/>
            <a:ext cx="8253719" cy="616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17801-203B-43B3-BBC8-DB5771E57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755" y="688049"/>
            <a:ext cx="4923415" cy="29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4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C2C44-2EB5-4AB2-8CB7-92DE96C9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4" y="702365"/>
            <a:ext cx="12022241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Gradiente descendente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Guadalupe Perez Ramirez</dc:creator>
  <cp:lastModifiedBy>J Guadalupe Perez Ramirez</cp:lastModifiedBy>
  <cp:revision>84</cp:revision>
  <dcterms:created xsi:type="dcterms:W3CDTF">2020-09-27T17:56:59Z</dcterms:created>
  <dcterms:modified xsi:type="dcterms:W3CDTF">2024-02-05T15:15:21Z</dcterms:modified>
</cp:coreProperties>
</file>