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204" autoAdjust="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Alves de Menezes" userId="be5548109388b7a3" providerId="LiveId" clId="{072C1E37-2797-40F0-BBA7-CD25577D044E}"/>
    <pc:docChg chg="undo custSel addSld modSld">
      <pc:chgData name="Jonathan Alves de Menezes" userId="be5548109388b7a3" providerId="LiveId" clId="{072C1E37-2797-40F0-BBA7-CD25577D044E}" dt="2025-04-03T20:05:34.829" v="106" actId="20577"/>
      <pc:docMkLst>
        <pc:docMk/>
      </pc:docMkLst>
      <pc:sldChg chg="modSp mod">
        <pc:chgData name="Jonathan Alves de Menezes" userId="be5548109388b7a3" providerId="LiveId" clId="{072C1E37-2797-40F0-BBA7-CD25577D044E}" dt="2025-04-03T19:43:00.833" v="2" actId="207"/>
        <pc:sldMkLst>
          <pc:docMk/>
          <pc:sldMk cId="2999994765" sldId="262"/>
        </pc:sldMkLst>
        <pc:spChg chg="mod">
          <ac:chgData name="Jonathan Alves de Menezes" userId="be5548109388b7a3" providerId="LiveId" clId="{072C1E37-2797-40F0-BBA7-CD25577D044E}" dt="2025-04-03T19:43:00.833" v="2" actId="207"/>
          <ac:spMkLst>
            <pc:docMk/>
            <pc:sldMk cId="2999994765" sldId="262"/>
            <ac:spMk id="6" creationId="{4DBED1B7-0B24-8673-FC1D-05357C098987}"/>
          </ac:spMkLst>
        </pc:spChg>
      </pc:sldChg>
      <pc:sldChg chg="modSp new mod">
        <pc:chgData name="Jonathan Alves de Menezes" userId="be5548109388b7a3" providerId="LiveId" clId="{072C1E37-2797-40F0-BBA7-CD25577D044E}" dt="2025-04-03T20:05:34.829" v="106" actId="20577"/>
        <pc:sldMkLst>
          <pc:docMk/>
          <pc:sldMk cId="3524720464" sldId="271"/>
        </pc:sldMkLst>
        <pc:spChg chg="mod">
          <ac:chgData name="Jonathan Alves de Menezes" userId="be5548109388b7a3" providerId="LiveId" clId="{072C1E37-2797-40F0-BBA7-CD25577D044E}" dt="2025-04-03T20:05:34.829" v="106" actId="20577"/>
          <ac:spMkLst>
            <pc:docMk/>
            <pc:sldMk cId="3524720464" sldId="271"/>
            <ac:spMk id="2" creationId="{96A7CE05-2D46-8811-10B9-72A716010C1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37BC8C06-0D5D-4355-B674-A5B9486B6B96}" type="datetime1">
              <a:rPr lang="pt-BR" smtClean="0"/>
              <a:t>03/04/2025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BBEB6193-5AA7-489B-8575-00593FC261D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F7B5DEC5-C999-4B3A-9232-229CEE854E71}" type="datetime1">
              <a:rPr lang="pt-BR" smtClean="0"/>
              <a:pPr/>
              <a:t>03/04/2025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10895658-EA1F-4910-80AB-4DA76E16747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116" name="Grupo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upo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upo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upo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upo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upo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upo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297" name="Gráfico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áfico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Conector Reto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rtlCol="0" anchor="ctr"/>
          <a:lstStyle>
            <a:lvl1pPr algn="l">
              <a:defRPr lang="pt-BR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+ Tabel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TÍTULO</a:t>
            </a:r>
          </a:p>
        </p:txBody>
      </p:sp>
      <p:sp>
        <p:nvSpPr>
          <p:cNvPr id="7" name="Retângulo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pt-BR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pt-BR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pt-BR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pt-BR" sz="1800"/>
            </a:lvl5pPr>
          </a:lstStyle>
          <a:p>
            <a:pPr lvl="0" rtl="0"/>
            <a:r>
              <a:rPr lang="pt-BR"/>
              <a:t>Clique para adicionar o texto </a:t>
            </a:r>
          </a:p>
          <a:p>
            <a:pPr marL="685800" lvl="1" indent="-228600" rtl="0"/>
            <a:r>
              <a:rPr lang="pt-BR"/>
              <a:t>Segundo nível</a:t>
            </a:r>
          </a:p>
          <a:p>
            <a:pPr marL="1143000" lvl="2" indent="-228600" rtl="0"/>
            <a:r>
              <a:rPr lang="pt-BR"/>
              <a:t>Terceiro nível</a:t>
            </a:r>
          </a:p>
          <a:p>
            <a:pPr marL="1600200" lvl="3" indent="-228600" rtl="0"/>
            <a:r>
              <a:rPr lang="pt-BR"/>
              <a:t>Quarto nível</a:t>
            </a:r>
          </a:p>
          <a:p>
            <a:pPr marL="2057400" lvl="4" indent="-228600" rtl="0"/>
            <a:r>
              <a:rPr lang="pt-BR"/>
              <a:t>Quinto nível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 rtlCol="0"/>
          <a:lstStyle>
            <a:lvl1pPr>
              <a:defRPr lang="pt-BR"/>
            </a:lvl1pPr>
          </a:lstStyle>
          <a:p>
            <a:pPr rtl="0"/>
            <a:r>
              <a:rPr lang="pt-BR"/>
              <a:t>Clique no ícone para inserir a tabela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fld id="{271FF10F-F25D-4B63-ACCB-630393AA2720}" type="datetime1">
              <a:rPr lang="pt-BR" smtClean="0"/>
              <a:t>03/04/2025</a:t>
            </a:fld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48" name="Gráfico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Elemento gráfico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BR"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lang="pt-BR"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lang="pt-BR"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lang="pt-BR"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lang="pt-B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4" name="Espaço Reservado para Texto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 rtlCol="0"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lang="pt-BR"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lang="pt-BR"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lang="pt-BR"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lang="pt-BR"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lang="pt-B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adicionar o texto 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3" name="Espaço Reservado para Data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A2063158-7BA3-4247-94BC-DA1EE3A46640}" type="datetime1">
              <a:rPr lang="pt-BR" smtClean="0"/>
              <a:t>03/04/2025</a:t>
            </a:fld>
            <a:endParaRPr lang="pt-BR" dirty="0"/>
          </a:p>
        </p:txBody>
      </p:sp>
      <p:sp>
        <p:nvSpPr>
          <p:cNvPr id="64" name="Espaço Reservado para Rodapé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5" name="Espaço Reservado para o Número do Slide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TÍTULO</a:t>
            </a:r>
          </a:p>
        </p:txBody>
      </p:sp>
      <p:sp>
        <p:nvSpPr>
          <p:cNvPr id="5" name="Espaço reservado para a Tabela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 rtlCol="0"/>
          <a:lstStyle>
            <a:lvl1pPr>
              <a:defRPr lang="pt-BR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pt-BR"/>
            </a:pPr>
            <a:r>
              <a:rPr lang="pt-BR"/>
              <a:t>Clique no ícone para inserir a tabela</a:t>
            </a:r>
          </a:p>
          <a:p>
            <a:pPr rtl="0"/>
            <a:endParaRPr lang="pt-BR" dirty="0"/>
          </a:p>
        </p:txBody>
      </p:sp>
      <p:sp>
        <p:nvSpPr>
          <p:cNvPr id="7" name="Retângulo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fld id="{15AF5D45-B96F-41AC-A41B-EA7F09E9A734}" type="datetime1">
              <a:rPr lang="pt-BR" smtClean="0"/>
              <a:t>03/04/2025</a:t>
            </a:fld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úd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116" name="Grupo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upo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upo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upo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upo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upo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upo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upo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297" name="Gráfico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áfico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Conector Reto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rtlCol="0" anchor="b">
            <a:normAutofit/>
          </a:bodyPr>
          <a:lstStyle>
            <a:lvl1pPr algn="l">
              <a:defRPr lang="pt-BR" sz="44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pt-BR" sz="1800">
                <a:solidFill>
                  <a:schemeClr val="tx2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rtlCol="0" anchor="b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pt-BR" sz="2400"/>
            </a:lvl1pPr>
            <a:lvl2pPr marL="457200">
              <a:lnSpc>
                <a:spcPts val="2000"/>
              </a:lnSpc>
              <a:defRPr lang="pt-BR" sz="1800"/>
            </a:lvl2pPr>
            <a:lvl3pPr marL="914400">
              <a:lnSpc>
                <a:spcPts val="2000"/>
              </a:lnSpc>
              <a:defRPr lang="pt-BR" sz="1800"/>
            </a:lvl3pPr>
            <a:lvl4pPr marL="1371600">
              <a:lnSpc>
                <a:spcPts val="2000"/>
              </a:lnSpc>
              <a:defRPr lang="pt-BR" sz="1800"/>
            </a:lvl4pPr>
            <a:lvl5pPr marL="1828800">
              <a:lnSpc>
                <a:spcPts val="2000"/>
              </a:lnSpc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20" name="Imagem 19" descr="Um padrão distribuído em preto e branco&#10;&#10;Descrição gerada automaticamente com baixa confiança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o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o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o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o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o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o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6" name="Espaço Reservado para Data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fld id="{4707782D-E7CF-430F-957E-0883D3A7A2C5}" type="datetime1">
              <a:rPr lang="pt-BR" smtClean="0"/>
              <a:t>03/04/2025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rtlCol="0" anchor="ctr">
            <a:normAutofit/>
          </a:bodyPr>
          <a:lstStyle>
            <a:lvl1pPr algn="l">
              <a:defRPr lang="pt-B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63" name="Espaço Reservado para Imagem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algn="ctr"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inserir imagem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1" name="Imagem 10" descr="Um padrão preto e branco listrado&#10;&#10;Descrição gerada automaticamente com baixa confiança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Imagem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rtlCol="0" anchor="b">
            <a:normAutofit/>
          </a:bodyPr>
          <a:lstStyle>
            <a:lvl1pPr algn="l">
              <a:defRPr lang="pt-B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pt-BR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upo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upo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upo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upo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upo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upo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63" name="Espaço Reservado para Imagem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inserir imagem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35" name="Imagem 34" descr="Um padrão distribuído em preto e branco&#10;&#10;Descrição gerada automaticamente com baixa confiança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Elemento gráfico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38" name="Gráfico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o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o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o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o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o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o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67" name="Espaço Reservado para Data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1651ADEE-A958-458D-9A8F-FFAE44502D6E}" type="datetime1">
              <a:rPr lang="pt-BR" smtClean="0"/>
              <a:t>03/04/2025</a:t>
            </a:fld>
            <a:endParaRPr lang="pt-BR" dirty="0"/>
          </a:p>
        </p:txBody>
      </p:sp>
      <p:sp>
        <p:nvSpPr>
          <p:cNvPr id="68" name="Espaço Reservado para Rodapé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9" name="Espaço Reservado para o Número do Slide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pt-BR"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lang="pt-BR"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lang="pt-BR"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lang="pt-BR"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lang="pt-B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28" name="Gráfico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áfico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73" name="Gráfico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Imagem 34" descr="Um padrão distribuído em preto e branco&#10;&#10;Descrição gerada automaticamente com baixa confiança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upo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upo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upo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upo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upo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upo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upo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pt-BR"/>
                              </a:defPPr>
                            </a:lstStyle>
                            <a:p>
                              <a:pPr algn="ctr" rtl="0"/>
                              <a:r>
                                <a:rPr lang="pt-BR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</a:lstStyle>
                          <a:p>
                            <a:pPr algn="ctr" rtl="0"/>
                            <a:r>
                              <a:rPr lang="pt-BR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</a:lstStyle>
                        <a:p>
                          <a:pPr algn="ctr" rtl="0"/>
                          <a:r>
                            <a:rPr lang="pt-BR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</a:lstStyle>
                      <a:p>
                        <a:pPr algn="ctr" rtl="0"/>
                        <a:r>
                          <a:rPr lang="pt-BR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</a:lstStyle>
                  <a:p>
                    <a:pPr algn="ctr" rtl="0"/>
                    <a:r>
                      <a:rPr lang="pt-BR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</a:lstStyle>
                <a:p>
                  <a:pPr algn="ctr" rtl="0"/>
                  <a:r>
                    <a:rPr lang="pt-BR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r>
                  <a:rPr lang="pt-BR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rtlCol="0" anchor="b">
            <a:normAutofit/>
          </a:bodyPr>
          <a:lstStyle>
            <a:lvl1pPr algn="l">
              <a:defRPr lang="pt-BR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pt-BR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92" name="Espaço Reservado para Data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466EF2EF-7F8E-47B6-AF5D-84AAE7AF8643}" type="datetime1">
              <a:rPr lang="pt-BR" smtClean="0"/>
              <a:t>03/04/2025</a:t>
            </a:fld>
            <a:endParaRPr lang="pt-BR" dirty="0"/>
          </a:p>
        </p:txBody>
      </p:sp>
      <p:sp>
        <p:nvSpPr>
          <p:cNvPr id="193" name="Espaço Reservado para Rodapé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94" name="Espaço Reservado para o Número do Slide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O TÍTULO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2" name="Imagem 11" descr="Um padrão distribuído em preto e branco&#10;&#10;Descrição gerada automaticamente com baixa confiança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31" name="Gráfico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Espaço Reservado para Data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8D76353-A8A1-4ADE-8B01-F69E078C3735}" type="datetime1">
              <a:rPr lang="pt-BR" smtClean="0"/>
              <a:t>03/04/2025</a:t>
            </a:fld>
            <a:endParaRPr lang="pt-BR" dirty="0"/>
          </a:p>
        </p:txBody>
      </p:sp>
      <p:sp>
        <p:nvSpPr>
          <p:cNvPr id="33" name="Espaço Reservado para Rodapé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34" name="Espaço Reservado para o Número do Slide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pt-BR" sz="1800"/>
            </a:lvl1pPr>
            <a:lvl2pPr marL="457200">
              <a:lnSpc>
                <a:spcPts val="2000"/>
              </a:lnSpc>
              <a:defRPr lang="pt-BR" sz="1800"/>
            </a:lvl2pPr>
            <a:lvl3pPr marL="914400">
              <a:lnSpc>
                <a:spcPts val="2000"/>
              </a:lnSpc>
              <a:defRPr lang="pt-BR" sz="1800"/>
            </a:lvl3pPr>
            <a:lvl4pPr marL="1371600">
              <a:lnSpc>
                <a:spcPts val="2000"/>
              </a:lnSpc>
              <a:defRPr lang="pt-BR" sz="1800"/>
            </a:lvl4pPr>
            <a:lvl5pPr marL="1828800">
              <a:lnSpc>
                <a:spcPts val="2000"/>
              </a:lnSpc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pt-BR" sz="1800"/>
            </a:lvl1pPr>
            <a:lvl2pPr marL="457200">
              <a:lnSpc>
                <a:spcPts val="2000"/>
              </a:lnSpc>
              <a:defRPr lang="pt-BR" sz="1800"/>
            </a:lvl2pPr>
            <a:lvl3pPr marL="914400">
              <a:lnSpc>
                <a:spcPts val="2000"/>
              </a:lnSpc>
              <a:defRPr lang="pt-BR" sz="1800"/>
            </a:lvl3pPr>
            <a:lvl4pPr marL="1371600">
              <a:lnSpc>
                <a:spcPts val="2000"/>
              </a:lnSpc>
              <a:defRPr lang="pt-BR" sz="1800"/>
            </a:lvl4pPr>
            <a:lvl5pPr marL="1828800">
              <a:lnSpc>
                <a:spcPts val="2000"/>
              </a:lnSpc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áfico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tângulo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tângulo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01" name="Forma livre: Forma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63" name="Forma livre: Forma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TÍTULO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pt-BR" sz="1800"/>
            </a:lvl1pPr>
            <a:lvl2pPr>
              <a:lnSpc>
                <a:spcPts val="2000"/>
              </a:lnSpc>
              <a:defRPr lang="pt-BR" sz="1800"/>
            </a:lvl2pPr>
            <a:lvl3pPr>
              <a:lnSpc>
                <a:spcPts val="2000"/>
              </a:lnSpc>
              <a:defRPr lang="pt-BR" sz="1800"/>
            </a:lvl3pPr>
            <a:lvl4pPr>
              <a:lnSpc>
                <a:spcPts val="2000"/>
              </a:lnSpc>
              <a:defRPr lang="pt-BR" sz="1800"/>
            </a:lvl4pPr>
            <a:lvl5pPr>
              <a:lnSpc>
                <a:spcPts val="2000"/>
              </a:lnSpc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None/>
              <a:defRPr lang="pt-BR" sz="1800"/>
            </a:lvl1pPr>
            <a:lvl2pPr marL="457200">
              <a:lnSpc>
                <a:spcPts val="2000"/>
              </a:lnSpc>
              <a:defRPr lang="pt-BR" sz="1800"/>
            </a:lvl2pPr>
            <a:lvl3pPr marL="914400">
              <a:lnSpc>
                <a:spcPts val="2000"/>
              </a:lnSpc>
              <a:defRPr lang="pt-BR" sz="1800"/>
            </a:lvl3pPr>
            <a:lvl4pPr marL="1371600">
              <a:lnSpc>
                <a:spcPts val="2000"/>
              </a:lnSpc>
              <a:defRPr lang="pt-BR" sz="1800"/>
            </a:lvl4pPr>
            <a:lvl5pPr marL="1828800">
              <a:lnSpc>
                <a:spcPts val="2000"/>
              </a:lnSpc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09" name="Espaço Reservado para Data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34115E-6706-428D-9520-CDBBE88AF0C4}" type="datetime1">
              <a:rPr lang="pt-BR" smtClean="0"/>
              <a:t>03/04/2025</a:t>
            </a:fld>
            <a:endParaRPr lang="pt-BR" dirty="0"/>
          </a:p>
        </p:txBody>
      </p:sp>
      <p:sp>
        <p:nvSpPr>
          <p:cNvPr id="210" name="Espaço Reservado para Rodapé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211" name="Espaço Reservado para o Número do Slide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+ Image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rtlCol="0" anchor="t" anchorCtr="0"/>
          <a:lstStyle>
            <a:lvl1pPr>
              <a:defRPr lang="pt-BR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TÍTULO</a:t>
            </a:r>
          </a:p>
        </p:txBody>
      </p: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l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inserir imagem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pt-BR"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lang="pt-BR"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lang="pt-BR"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lang="pt-BR"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lang="pt-BR"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9" name="Espaço Reservado para Data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741BD66E-9648-4054-8E6F-67EA6868A6E7}" type="datetime1">
              <a:rPr lang="pt-BR" smtClean="0"/>
              <a:t>03/04/2025</a:t>
            </a:fld>
            <a:endParaRPr lang="pt-BR" dirty="0"/>
          </a:p>
        </p:txBody>
      </p:sp>
      <p:sp>
        <p:nvSpPr>
          <p:cNvPr id="70" name="Espaço Reservado para Rodapé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1" name="Espaço Reservado para o Número do Slide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16" name="Gráfico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tângulo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E30E830-CB83-44E4-A4B8-2FEAE62480B7}" type="datetime1">
              <a:rPr lang="pt-BR" smtClean="0"/>
              <a:t>03/04/2025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AE5BA-3418-6775-6ABA-6E9BAB9D5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Fraudes Bancárias: Como a Tecnologia Está Combatendo o Golpe do Motoboy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FBA0D6-83F3-6652-FAF2-D99B9B5E1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Evolução das Máquinas Computacionais e Soluções Aplicadas na Segurança Bancária</a:t>
            </a:r>
          </a:p>
        </p:txBody>
      </p:sp>
    </p:spTree>
    <p:extLst>
      <p:ext uri="{BB962C8B-B14F-4D97-AF65-F5344CB8AC3E}">
        <p14:creationId xmlns:p14="http://schemas.microsoft.com/office/powerpoint/2010/main" val="41002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36CC1-5B21-7755-5E58-2A9BF057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877" y="898524"/>
            <a:ext cx="7606895" cy="2029967"/>
          </a:xfrm>
        </p:spPr>
        <p:txBody>
          <a:bodyPr anchor="t">
            <a:normAutofit/>
          </a:bodyPr>
          <a:lstStyle/>
          <a:p>
            <a:r>
              <a:rPr lang="pt-BR" dirty="0"/>
              <a:t>Tecnologia</a:t>
            </a:r>
          </a:p>
        </p:txBody>
      </p:sp>
      <p:pic>
        <p:nvPicPr>
          <p:cNvPr id="8" name="Espaço Reservado para Imagem 7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6446E371-19ED-531E-6DD5-1DDC69B705B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30166" r="41899" b="1"/>
          <a:stretch/>
        </p:blipFill>
        <p:spPr>
          <a:xfrm>
            <a:off x="1011337" y="9212"/>
            <a:ext cx="2029967" cy="4850544"/>
          </a:xfrm>
          <a:noFill/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6869ADF-A714-45AA-6E61-3E9D8922AFF9}"/>
              </a:ext>
            </a:extLst>
          </p:cNvPr>
          <p:cNvSpPr>
            <a:spLocks noGrp="1" noChangeArrowheads="1"/>
          </p:cNvSpPr>
          <p:nvPr>
            <p:ph sz="half" idx="16"/>
          </p:nvPr>
        </p:nvSpPr>
        <p:spPr bwMode="auto">
          <a:xfrm>
            <a:off x="3803953" y="2068642"/>
            <a:ext cx="7615274" cy="416864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</a:rPr>
              <a:t>Machine Learning e Big Data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: Para análise de padrões de comportamento.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</a:rPr>
              <a:t>Criptografia Avançada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: Proteção contra vazamento de dados.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</a:rPr>
              <a:t>Infraestrutura Cloud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: Para maior escalabilidade e segurança.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014D4B-B400-E10E-697F-A334159E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pt-BR" smtClean="0"/>
              <a:pPr rtl="0">
                <a:spcAft>
                  <a:spcPts val="600"/>
                </a:spcAft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75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9621A-318C-515B-E977-C919C777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Tamanho do Mercado</a:t>
            </a:r>
            <a:br>
              <a:rPr lang="pt-BR" b="1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E77E30-B260-2109-4FC9-93FDCBD1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8E2CE2-EE15-651B-D1A8-478F0A6C870A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4938712" y="3285948"/>
            <a:ext cx="648584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O setor bancário brasileiro movimenta trilhões anualmente.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Fraudes bancárias geraram perdas de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</a:rPr>
              <a:t>R$ 2,5 bilhões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 em 2023.</a:t>
            </a:r>
          </a:p>
        </p:txBody>
      </p:sp>
    </p:spTree>
    <p:extLst>
      <p:ext uri="{BB962C8B-B14F-4D97-AF65-F5344CB8AC3E}">
        <p14:creationId xmlns:p14="http://schemas.microsoft.com/office/powerpoint/2010/main" val="119460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56137-795A-9A06-B839-909348F40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1" y="576943"/>
            <a:ext cx="6449786" cy="847168"/>
          </a:xfrm>
        </p:spPr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E0A1AE-4476-2D54-2099-DFF2963B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352A1F8-DF4C-39B5-6A1E-7EBC8657B3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974772" y="1903321"/>
            <a:ext cx="644978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Expansão da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educação digital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para públicos mais vulneráveis.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Melhorias no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uso de inteligência artificial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para detecção de fraudes.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Aumento da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cooperação entre bancos e autoridades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para resposta rápida.</a:t>
            </a:r>
          </a:p>
        </p:txBody>
      </p:sp>
    </p:spTree>
    <p:extLst>
      <p:ext uri="{BB962C8B-B14F-4D97-AF65-F5344CB8AC3E}">
        <p14:creationId xmlns:p14="http://schemas.microsoft.com/office/powerpoint/2010/main" val="126372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92B62-8991-7E21-957C-47FB60B5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de Mercado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F5F4878-0AC6-961B-D906-63FD26FE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smtClean="0"/>
              <a:pPr rtl="0"/>
              <a:t>13</a:t>
            </a:fld>
            <a:endParaRPr lang="pt-B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AA333B7-0595-3CF4-65B0-80679D9EF584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771736" y="1929110"/>
            <a:ext cx="938928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Parcerias com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bancos e fintechs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para implementação das tecnologias.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Campanhas de conscientização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para reduzir o número de vítimas.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Integração com órgãos reguladores para fortalecer a segurança bancária.</a:t>
            </a:r>
          </a:p>
        </p:txBody>
      </p:sp>
    </p:spTree>
    <p:extLst>
      <p:ext uri="{BB962C8B-B14F-4D97-AF65-F5344CB8AC3E}">
        <p14:creationId xmlns:p14="http://schemas.microsoft.com/office/powerpoint/2010/main" val="400522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7B7F8-32B4-D2DD-66E1-97983AFD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797777"/>
          </a:xfrm>
        </p:spPr>
        <p:txBody>
          <a:bodyPr/>
          <a:lstStyle/>
          <a:p>
            <a:r>
              <a:rPr lang="pt-BR" dirty="0"/>
              <a:t>Tração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8D46135-5A31-C2BC-16CC-568BDE71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smtClean="0"/>
              <a:pPr rtl="0"/>
              <a:t>14</a:t>
            </a:fld>
            <a:endParaRPr lang="pt-B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16BDB3-42DE-1C77-CBAA-4B9EF57332F8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762001" y="2153961"/>
            <a:ext cx="658915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</a:rPr>
              <a:t>Redução de fraudes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 em instituições que aplicam tecnologia avançada.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</a:rPr>
              <a:t>Maior adesão a autenticação multifator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 por parte dos clientes.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</a:rPr>
              <a:t>Aprimoramento contínuo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 das ferramentas de segurança bancária.</a:t>
            </a:r>
          </a:p>
        </p:txBody>
      </p:sp>
    </p:spTree>
    <p:extLst>
      <p:ext uri="{BB962C8B-B14F-4D97-AF65-F5344CB8AC3E}">
        <p14:creationId xmlns:p14="http://schemas.microsoft.com/office/powerpoint/2010/main" val="3176698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281E8-710F-04CD-1229-D2E9AF06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Progresso Até o Momento</a:t>
            </a:r>
          </a:p>
        </p:txBody>
      </p:sp>
      <p:sp>
        <p:nvSpPr>
          <p:cNvPr id="4" name="Espaço Reservado para Tabela 3">
            <a:extLst>
              <a:ext uri="{FF2B5EF4-FFF2-40B4-BE49-F238E27FC236}">
                <a16:creationId xmlns:a16="http://schemas.microsoft.com/office/drawing/2014/main" id="{933E5966-B268-8A6C-40A9-0BBBD66C7F8A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62001" y="2417763"/>
            <a:ext cx="10668000" cy="373697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</a:rPr>
              <a:t>Bancos já implementaram </a:t>
            </a:r>
            <a:r>
              <a:rPr lang="pt-BR" b="1" dirty="0">
                <a:solidFill>
                  <a:schemeClr val="accent2"/>
                </a:solidFill>
              </a:rPr>
              <a:t>monitoramento inteligente</a:t>
            </a:r>
            <a:r>
              <a:rPr lang="pt-BR" dirty="0">
                <a:solidFill>
                  <a:schemeClr val="accent2"/>
                </a:solidFill>
              </a:rPr>
              <a:t> e bloqueio preventivo.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</a:rPr>
              <a:t>Uso crescente de </a:t>
            </a:r>
            <a:r>
              <a:rPr lang="pt-BR" b="1" dirty="0">
                <a:solidFill>
                  <a:schemeClr val="accent2"/>
                </a:solidFill>
              </a:rPr>
              <a:t>tokens dinâmicos e biometria facial</a:t>
            </a:r>
            <a:r>
              <a:rPr lang="pt-BR" dirty="0">
                <a:solidFill>
                  <a:schemeClr val="accent2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/>
                </a:solidFill>
              </a:rPr>
              <a:t>Projetos de </a:t>
            </a:r>
            <a:r>
              <a:rPr lang="pt-BR" b="1" dirty="0">
                <a:solidFill>
                  <a:schemeClr val="accent2"/>
                </a:solidFill>
              </a:rPr>
              <a:t>educação financeira digital</a:t>
            </a:r>
            <a:r>
              <a:rPr lang="pt-BR" dirty="0">
                <a:solidFill>
                  <a:schemeClr val="accent2"/>
                </a:solidFill>
              </a:rPr>
              <a:t> alcançando milhões de clientes.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1D158E-3DD7-2D9A-B3C0-6D945534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smtClean="0"/>
              <a:pPr rtl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952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7CE05-2D46-8811-10B9-72A716010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Curso: </a:t>
            </a:r>
            <a:br>
              <a:rPr lang="pt-BR" sz="3200" dirty="0"/>
            </a:br>
            <a:r>
              <a:rPr lang="pt-BR" sz="3200" dirty="0"/>
              <a:t>Analise e desenvolvimento de sistemas</a:t>
            </a:r>
            <a:br>
              <a:rPr lang="pt-BR" sz="3200" dirty="0"/>
            </a:br>
            <a:br>
              <a:rPr lang="pt-BR" sz="3200" dirty="0"/>
            </a:br>
            <a:r>
              <a:rPr lang="pt-BR" sz="3200" dirty="0"/>
              <a:t>Alunos: </a:t>
            </a:r>
            <a:br>
              <a:rPr lang="pt-BR" sz="3200" dirty="0"/>
            </a:br>
            <a:r>
              <a:rPr lang="pt-BR" sz="3200" dirty="0"/>
              <a:t>Jonathan Alves </a:t>
            </a:r>
            <a:br>
              <a:rPr lang="pt-BR" sz="3200" dirty="0"/>
            </a:br>
            <a:r>
              <a:rPr lang="pt-BR" sz="3200" dirty="0"/>
              <a:t>Diogo Santana</a:t>
            </a:r>
          </a:p>
        </p:txBody>
      </p:sp>
    </p:spTree>
    <p:extLst>
      <p:ext uri="{BB962C8B-B14F-4D97-AF65-F5344CB8AC3E}">
        <p14:creationId xmlns:p14="http://schemas.microsoft.com/office/powerpoint/2010/main" val="352472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C469E-9C52-C26B-6EB7-5AEAD253A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3694" y="544285"/>
            <a:ext cx="6594768" cy="774849"/>
          </a:xfrm>
        </p:spPr>
        <p:txBody>
          <a:bodyPr/>
          <a:lstStyle/>
          <a:p>
            <a:r>
              <a:rPr lang="pt-BR" dirty="0"/>
              <a:t>Problema</a:t>
            </a:r>
          </a:p>
        </p:txBody>
      </p:sp>
      <p:pic>
        <p:nvPicPr>
          <p:cNvPr id="6" name="Espaço Reservado para Imagem 5" descr="Homem de moto&#10;&#10;O conteúdo gerado por IA pode estar incorreto.">
            <a:extLst>
              <a:ext uri="{FF2B5EF4-FFF2-40B4-BE49-F238E27FC236}">
                <a16:creationId xmlns:a16="http://schemas.microsoft.com/office/drawing/2014/main" id="{74E8324F-67F6-C069-3898-01261C56BD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7708" r="27708"/>
          <a:stretch>
            <a:fillRect/>
          </a:stretch>
        </p:blipFill>
        <p:spPr/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D37EE9F4-A20A-6278-2F2B-402CE89E1E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829175" y="1286462"/>
            <a:ext cx="712001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O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golpe do motoboy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 explora a engenharia social para enganar clientes e obter seus cartões e senhas.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venir Next LT Pro" panose="020B05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Os criminosos se passam por funcionários de bancos, alegam fraude na conta da vítima e enviam um motoboy para recolher o cartão.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venir Next LT Pro" panose="020B05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O prejuízo financeiro das vítimas é significativo e pode não ser reembolsado pelos bancos.</a:t>
            </a:r>
          </a:p>
        </p:txBody>
      </p:sp>
    </p:spTree>
    <p:extLst>
      <p:ext uri="{BB962C8B-B14F-4D97-AF65-F5344CB8AC3E}">
        <p14:creationId xmlns:p14="http://schemas.microsoft.com/office/powerpoint/2010/main" val="237729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5623-2B1D-426D-3636-C540E106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2"/>
            <a:ext cx="6343650" cy="739772"/>
          </a:xfrm>
        </p:spPr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08650F-19D3-A293-6063-06A36FEF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D28D17-169A-A1B3-7E15-C25A8C54581E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4933950" y="1212275"/>
            <a:ext cx="6485845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ngsanaUPC" panose="020B0502040204020203" pitchFamily="18" charset="-34"/>
              </a:rPr>
              <a:t> Implementação de 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ngsanaUPC" panose="020B0502040204020203" pitchFamily="18" charset="-34"/>
              </a:rPr>
              <a:t>tecnologias antifraude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ngsanaUPC" panose="020B0502040204020203" pitchFamily="18" charset="-34"/>
              </a:rPr>
              <a:t> pelos bancos para detectar e bloquear transações suspeitas.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ngsanaUPC" panose="020B0502040204020203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ngsanaUPC" panose="020B0502040204020203" pitchFamily="18" charset="-34"/>
              </a:rPr>
              <a:t> Educação financeira digital para conscientizar clientes sobre golpes.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ngsanaUPC" panose="020B0502040204020203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ngsanaUPC" panose="020B0502040204020203" pitchFamily="18" charset="-34"/>
              </a:rPr>
              <a:t> Melhoria na autenticação de transações bancárias.</a:t>
            </a:r>
          </a:p>
        </p:txBody>
      </p:sp>
    </p:spTree>
    <p:extLst>
      <p:ext uri="{BB962C8B-B14F-4D97-AF65-F5344CB8AC3E}">
        <p14:creationId xmlns:p14="http://schemas.microsoft.com/office/powerpoint/2010/main" val="4158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F30C5-6B7F-F538-C73F-9FB2BA347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1" y="576943"/>
            <a:ext cx="6449786" cy="847168"/>
          </a:xfrm>
        </p:spPr>
        <p:txBody>
          <a:bodyPr>
            <a:normAutofit/>
          </a:bodyPr>
          <a:lstStyle/>
          <a:p>
            <a:r>
              <a:rPr lang="pt-BR" dirty="0"/>
              <a:t>Como Funciona?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21EEC7-DA4C-0280-4657-5941C121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86C6D9-7FFF-FB78-DB22-6EC507BCEE5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902563" y="1424111"/>
            <a:ext cx="644933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Monitoramento Comportamental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O sistema analisa hábitos de transação e identifica ações incomuns.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Autenticação Multifator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Confirma a identidade do usuário antes de aprovar operações.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Notificações e Bloqueios Automáticos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Clientes são alertados e podem bloquear seus cartões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392712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FA359-E618-9AB1-5E1C-1C77BCC17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6"/>
            <a:ext cx="5528217" cy="1359466"/>
          </a:xfrm>
        </p:spPr>
        <p:txBody>
          <a:bodyPr/>
          <a:lstStyle/>
          <a:p>
            <a:r>
              <a:rPr lang="pt-BR" dirty="0"/>
              <a:t>Diferenciais-Chave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19601E-0384-BBDA-03F3-54604EE3AD8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900244" y="2048864"/>
            <a:ext cx="552821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Utilização de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Big Data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para análise preditiva de fraudes.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Integração de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biometria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e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tokens temporários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para autenticação.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Educação digital massiva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para reduzir vítimas de golpes.</a:t>
            </a:r>
          </a:p>
        </p:txBody>
      </p:sp>
    </p:spTree>
    <p:extLst>
      <p:ext uri="{BB962C8B-B14F-4D97-AF65-F5344CB8AC3E}">
        <p14:creationId xmlns:p14="http://schemas.microsoft.com/office/powerpoint/2010/main" val="342480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86675-8D87-D9C6-7C00-FC492F1A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B03D22-BAF0-D233-1280-82E456C1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DBED1B7-0B24-8673-FC1D-05357C09898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516314" y="2289525"/>
            <a:ext cx="788976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Sistemas de detecção antifraude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usados por bancos.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Cartões virtuais temporários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para minimizar riscos.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Aplicativos bancários aprimorados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para maior segurança.</a:t>
            </a:r>
          </a:p>
        </p:txBody>
      </p:sp>
    </p:spTree>
    <p:extLst>
      <p:ext uri="{BB962C8B-B14F-4D97-AF65-F5344CB8AC3E}">
        <p14:creationId xmlns:p14="http://schemas.microsoft.com/office/powerpoint/2010/main" val="299999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07C84-1472-3B4C-5D72-45806E65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827757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Casos de Uso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5A68727-F6A2-2704-5D34-3976E33C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B1A8CE-608C-C68A-2FE5-8BFE4C0F190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2189456"/>
            <a:ext cx="6597372" cy="32961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b="1" dirty="0"/>
              <a:t>Clientes Bancários</a:t>
            </a:r>
            <a:r>
              <a:rPr lang="pt-BR" sz="2800" dirty="0"/>
              <a:t>: Segurança reforçada nas transações digitais.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/>
              <a:t>Instituições Financeiras</a:t>
            </a:r>
            <a:r>
              <a:rPr lang="pt-BR" sz="2800" dirty="0"/>
              <a:t>: Redução de prejuízos com fraudes.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/>
              <a:t>Órgãos Reguladores</a:t>
            </a:r>
            <a:r>
              <a:rPr lang="pt-BR" sz="2800" dirty="0"/>
              <a:t>: Fortalecimento das normas de segurança digital.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43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62E3E-24FF-4C67-93DD-200A3071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para o Usuário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E3F4AC-2086-DC1A-2D1A-A629F974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B9EF7EC-8E4B-032D-EC74-CC914353E1DB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552575" y="2745585"/>
            <a:ext cx="986653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</a:rPr>
              <a:t>Mais Segurança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: Redução do risco de golpes.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</a:rPr>
              <a:t>Maior Controle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: Notificações em tempo real sobre atividades suspeitas.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</a:rPr>
              <a:t>Facilidade de Ação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effectLst/>
              </a:rPr>
              <a:t>: Opção de bloquear cartões rapidamente via aplicativo.</a:t>
            </a:r>
          </a:p>
        </p:txBody>
      </p:sp>
    </p:spTree>
    <p:extLst>
      <p:ext uri="{BB962C8B-B14F-4D97-AF65-F5344CB8AC3E}">
        <p14:creationId xmlns:p14="http://schemas.microsoft.com/office/powerpoint/2010/main" val="428302733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16617_TF33968143_Win32" id="{9859B2A7-720E-43B8-B163-C4FA1348C072}" vid="{81432EBA-4F54-4F87-808A-9B3E09D358D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{ACD21D08-4541-4187-9434-802742CA34E1}tf33968143_win32</Template>
  <TotalTime>56</TotalTime>
  <Words>492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AngsanaUPC</vt:lpstr>
      <vt:lpstr>Arial</vt:lpstr>
      <vt:lpstr>Avenir Next LT Pro</vt:lpstr>
      <vt:lpstr>Calibri</vt:lpstr>
      <vt:lpstr>Personalizado</vt:lpstr>
      <vt:lpstr>Fraudes Bancárias: Como a Tecnologia Está Combatendo o Golpe do Motoboy</vt:lpstr>
      <vt:lpstr>Curso:  Analise e desenvolvimento de sistemas  Alunos:  Jonathan Alves  Diogo Santana</vt:lpstr>
      <vt:lpstr>Problema</vt:lpstr>
      <vt:lpstr>Solução</vt:lpstr>
      <vt:lpstr>Como Funciona?</vt:lpstr>
      <vt:lpstr>Diferenciais-Chave</vt:lpstr>
      <vt:lpstr>Produto</vt:lpstr>
      <vt:lpstr>Casos de Uso </vt:lpstr>
      <vt:lpstr>Benefícios para o Usuário</vt:lpstr>
      <vt:lpstr>Tecnologia</vt:lpstr>
      <vt:lpstr>Tamanho do Mercado </vt:lpstr>
      <vt:lpstr>Próximos Passos</vt:lpstr>
      <vt:lpstr>Estratégia de Mercado</vt:lpstr>
      <vt:lpstr>Tração</vt:lpstr>
      <vt:lpstr>Progresso Até o Momento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Alves de Menezes</dc:creator>
  <cp:lastModifiedBy>Jonathan Alves de Menezes</cp:lastModifiedBy>
  <cp:revision>1</cp:revision>
  <dcterms:created xsi:type="dcterms:W3CDTF">2025-04-03T18:48:20Z</dcterms:created>
  <dcterms:modified xsi:type="dcterms:W3CDTF">2025-04-03T20:05:44Z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