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301" r:id="rId3"/>
    <p:sldId id="360" r:id="rId4"/>
    <p:sldId id="363" r:id="rId5"/>
    <p:sldId id="361" r:id="rId6"/>
    <p:sldId id="362" r:id="rId7"/>
  </p:sldIdLst>
  <p:sldSz cx="9144000" cy="5143500" type="screen16x9"/>
  <p:notesSz cx="6980238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 autoAdjust="0"/>
    <p:restoredTop sz="95455" autoAdjust="0"/>
  </p:normalViewPr>
  <p:slideViewPr>
    <p:cSldViewPr>
      <p:cViewPr varScale="1">
        <p:scale>
          <a:sx n="116" d="100"/>
          <a:sy n="116" d="100"/>
        </p:scale>
        <p:origin x="1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18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4463" y="0"/>
            <a:ext cx="302418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2B454-374C-4BD7-9486-4F35199C1B1B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00550"/>
            <a:ext cx="5583238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1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4463" y="8685213"/>
            <a:ext cx="302418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4A15D-3C38-4BE7-8654-F67BBD2D0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8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D3E5-A19A-489F-AC93-7D4128F951C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86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D3E5-A19A-489F-AC93-7D4128F951C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17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D3E5-A19A-489F-AC93-7D4128F951C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397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D3E5-A19A-489F-AC93-7D4128F951C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6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0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5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74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9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6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3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21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1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0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openxmlformats.org/officeDocument/2006/relationships/hyperlink" Target="https://10.160.78.11/frontend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17" Type="http://schemas.openxmlformats.org/officeDocument/2006/relationships/hyperlink" Target="https://10.160.78.13/backoffice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10.160.78.11/api" TargetMode="External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10.160.78.11/api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hyperlink" Target="https://10.160.78.11/frontend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10.160.78.11/api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://www.bancopichincha.ws/Frontend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microsoft.com/office/2007/relationships/hdphoto" Target="../media/hdphoto5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hyperlink" Target="https://10.160.78.13/backoffice" TargetMode="External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hyperlink" Target="https://10.160.78.11/api" TargetMode="External"/><Relationship Id="rId17" Type="http://schemas.microsoft.com/office/2007/relationships/hdphoto" Target="../media/hdphoto4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microsoft.com/office/2007/relationships/hdphoto" Target="../media/hdphoto5.wdp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Documentación </a:t>
            </a:r>
            <a:r>
              <a:rPr lang="es-CO" dirty="0" err="1" smtClean="0"/>
              <a:t>Omnicanalidad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Administración de Ambientes y Versiones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96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Arquitectura Integración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Alto Nivel Nazca - </a:t>
            </a:r>
            <a:r>
              <a:rPr lang="es-CO" dirty="0" smtClean="0"/>
              <a:t>QA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5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10840"/>
              </p:ext>
            </p:extLst>
          </p:nvPr>
        </p:nvGraphicFramePr>
        <p:xfrm>
          <a:off x="5986372" y="4839506"/>
          <a:ext cx="3122132" cy="270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533"/>
                <a:gridCol w="780533"/>
                <a:gridCol w="780533"/>
                <a:gridCol w="780533"/>
              </a:tblGrid>
              <a:tr h="270088"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7" name="Rectángulo 436"/>
          <p:cNvSpPr/>
          <p:nvPr/>
        </p:nvSpPr>
        <p:spPr>
          <a:xfrm>
            <a:off x="1982965" y="299599"/>
            <a:ext cx="1840023" cy="1729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Frontend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" name="Conector angular 2"/>
          <p:cNvCxnSpPr>
            <a:stCxn id="124" idx="3"/>
            <a:endCxn id="438" idx="1"/>
          </p:cNvCxnSpPr>
          <p:nvPr/>
        </p:nvCxnSpPr>
        <p:spPr>
          <a:xfrm flipV="1">
            <a:off x="2387159" y="629053"/>
            <a:ext cx="4591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stCxn id="124" idx="3"/>
            <a:endCxn id="135" idx="1"/>
          </p:cNvCxnSpPr>
          <p:nvPr/>
        </p:nvCxnSpPr>
        <p:spPr>
          <a:xfrm>
            <a:off x="2387159" y="1177582"/>
            <a:ext cx="4591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Estrella de 5 puntas 212"/>
          <p:cNvSpPr/>
          <p:nvPr/>
        </p:nvSpPr>
        <p:spPr>
          <a:xfrm>
            <a:off x="6785129" y="4863377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5" name="CuadroTexto 214"/>
          <p:cNvSpPr txBox="1"/>
          <p:nvPr/>
        </p:nvSpPr>
        <p:spPr>
          <a:xfrm>
            <a:off x="6945778" y="4864540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Cambios</a:t>
            </a:r>
          </a:p>
        </p:txBody>
      </p:sp>
      <p:sp>
        <p:nvSpPr>
          <p:cNvPr id="216" name="Flecha derecha 215"/>
          <p:cNvSpPr/>
          <p:nvPr/>
        </p:nvSpPr>
        <p:spPr>
          <a:xfrm>
            <a:off x="6027385" y="4916937"/>
            <a:ext cx="161132" cy="133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7" name="CuadroTexto 216"/>
          <p:cNvSpPr txBox="1"/>
          <p:nvPr/>
        </p:nvSpPr>
        <p:spPr>
          <a:xfrm>
            <a:off x="6115265" y="486118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Permisos</a:t>
            </a:r>
          </a:p>
        </p:txBody>
      </p:sp>
      <p:pic>
        <p:nvPicPr>
          <p:cNvPr id="245" name="Picture 6" descr="Image result for internet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2" y="923181"/>
            <a:ext cx="795535" cy="4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Conector recto de flecha 245"/>
          <p:cNvCxnSpPr>
            <a:stCxn id="245" idx="3"/>
            <a:endCxn id="244" idx="1"/>
          </p:cNvCxnSpPr>
          <p:nvPr/>
        </p:nvCxnSpPr>
        <p:spPr>
          <a:xfrm flipV="1">
            <a:off x="929737" y="1170065"/>
            <a:ext cx="124963" cy="972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43" idx="2"/>
            <a:endCxn id="245" idx="0"/>
          </p:cNvCxnSpPr>
          <p:nvPr/>
        </p:nvCxnSpPr>
        <p:spPr>
          <a:xfrm rot="5400000">
            <a:off x="369129" y="758975"/>
            <a:ext cx="327047" cy="13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/>
          <p:cNvSpPr txBox="1"/>
          <p:nvPr/>
        </p:nvSpPr>
        <p:spPr>
          <a:xfrm>
            <a:off x="35496" y="3997243"/>
            <a:ext cx="141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u="sng" dirty="0" smtClean="0"/>
              <a:t>obpqa.bancopichincha.ws</a:t>
            </a:r>
            <a:r>
              <a:rPr lang="es-CO" sz="1050" dirty="0" smtClean="0"/>
              <a:t>/</a:t>
            </a:r>
            <a:r>
              <a:rPr lang="es-CO" sz="1050" dirty="0" err="1" smtClean="0"/>
              <a:t>PichinchaBPMExt</a:t>
            </a:r>
            <a:endParaRPr lang="es-CO" sz="1050" dirty="0"/>
          </a:p>
        </p:txBody>
      </p:sp>
      <p:grpSp>
        <p:nvGrpSpPr>
          <p:cNvPr id="53" name="Grupo 52"/>
          <p:cNvGrpSpPr/>
          <p:nvPr/>
        </p:nvGrpSpPr>
        <p:grpSpPr>
          <a:xfrm>
            <a:off x="359757" y="123478"/>
            <a:ext cx="619935" cy="593977"/>
            <a:chOff x="844330" y="895995"/>
            <a:chExt cx="619935" cy="593977"/>
          </a:xfrm>
        </p:grpSpPr>
        <p:pic>
          <p:nvPicPr>
            <p:cNvPr id="243" name="Imagen 24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60156" y1="92188" x2="61719" y2="89063"/>
                          <a14:foregroundMark x1="21094" y1="94531" x2="28906" y2="93750"/>
                          <a14:foregroundMark x1="83594" y1="94531" x2="75000" y2="93750"/>
                          <a14:foregroundMark x1="52632" y1="13158" x2="55263" y2="71053"/>
                          <a14:foregroundMark x1="86842" y1="52632" x2="65789" y2="73684"/>
                          <a14:foregroundMark x1="92105" y1="55263" x2="78947" y2="78947"/>
                          <a14:foregroundMark x1="57895" y1="13158" x2="57895" y2="55263"/>
                          <a14:foregroundMark x1="39474" y1="7895" x2="50000" y2="5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30" y="1021497"/>
              <a:ext cx="347154" cy="347154"/>
            </a:xfrm>
            <a:prstGeom prst="rect">
              <a:avLst/>
            </a:prstGeom>
          </p:spPr>
        </p:pic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45" y="1193739"/>
              <a:ext cx="308009" cy="296233"/>
            </a:xfrm>
            <a:prstGeom prst="rect">
              <a:avLst/>
            </a:prstGeom>
          </p:spPr>
        </p:pic>
        <p:pic>
          <p:nvPicPr>
            <p:cNvPr id="196" name="Imagen 1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39" y="895995"/>
              <a:ext cx="305426" cy="305426"/>
            </a:xfrm>
            <a:prstGeom prst="rect">
              <a:avLst/>
            </a:prstGeom>
          </p:spPr>
        </p:pic>
      </p:grpSp>
      <p:pic>
        <p:nvPicPr>
          <p:cNvPr id="181" name="Imagen 1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5" y="4881211"/>
            <a:ext cx="181755" cy="181755"/>
          </a:xfrm>
          <a:prstGeom prst="rect">
            <a:avLst/>
          </a:prstGeom>
        </p:spPr>
      </p:pic>
      <p:sp>
        <p:nvSpPr>
          <p:cNvPr id="184" name="CuadroTexto 183"/>
          <p:cNvSpPr txBox="1"/>
          <p:nvPr/>
        </p:nvSpPr>
        <p:spPr>
          <a:xfrm>
            <a:off x="7673524" y="486105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Certificados</a:t>
            </a:r>
          </a:p>
        </p:txBody>
      </p:sp>
      <p:cxnSp>
        <p:nvCxnSpPr>
          <p:cNvPr id="279" name="Conector angular 278"/>
          <p:cNvCxnSpPr>
            <a:stCxn id="131" idx="3"/>
            <a:endCxn id="124" idx="1"/>
          </p:cNvCxnSpPr>
          <p:nvPr/>
        </p:nvCxnSpPr>
        <p:spPr>
          <a:xfrm flipV="1">
            <a:off x="1754224" y="1177582"/>
            <a:ext cx="378382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Señal de prohibido 297"/>
          <p:cNvSpPr/>
          <p:nvPr/>
        </p:nvSpPr>
        <p:spPr>
          <a:xfrm>
            <a:off x="8351997" y="4901281"/>
            <a:ext cx="149512" cy="16446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8441952" y="480399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Negación </a:t>
            </a:r>
          </a:p>
          <a:p>
            <a:r>
              <a:rPr lang="es-CO" sz="800" dirty="0"/>
              <a:t>Servicio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6761871" y="1213759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63695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2745818" y="330956"/>
            <a:ext cx="921649" cy="459457"/>
            <a:chOff x="4086042" y="1667022"/>
            <a:chExt cx="921649" cy="459457"/>
          </a:xfrm>
        </p:grpSpPr>
        <p:pic>
          <p:nvPicPr>
            <p:cNvPr id="438" name="Imagen 43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191" name="Imagen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233" name="Grupo 232"/>
          <p:cNvGrpSpPr/>
          <p:nvPr/>
        </p:nvGrpSpPr>
        <p:grpSpPr>
          <a:xfrm>
            <a:off x="2749390" y="1239154"/>
            <a:ext cx="924147" cy="447115"/>
            <a:chOff x="3738570" y="2327820"/>
            <a:chExt cx="924147" cy="447115"/>
          </a:xfrm>
        </p:grpSpPr>
        <p:grpSp>
          <p:nvGrpSpPr>
            <p:cNvPr id="230" name="Grupo 229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135" name="Imagen 13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284" name="Rectángulo 283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293" name="CuadroTexto 292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192" name="Imagen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grpSp>
        <p:nvGrpSpPr>
          <p:cNvPr id="92" name="Grupo 91"/>
          <p:cNvGrpSpPr/>
          <p:nvPr/>
        </p:nvGrpSpPr>
        <p:grpSpPr>
          <a:xfrm>
            <a:off x="7172365" y="267495"/>
            <a:ext cx="1467405" cy="344999"/>
            <a:chOff x="7172365" y="1211534"/>
            <a:chExt cx="1467405" cy="489626"/>
          </a:xfrm>
        </p:grpSpPr>
        <p:sp>
          <p:nvSpPr>
            <p:cNvPr id="193" name="Rectángulo 192"/>
            <p:cNvSpPr/>
            <p:nvPr/>
          </p:nvSpPr>
          <p:spPr>
            <a:xfrm>
              <a:off x="7172365" y="1257096"/>
              <a:ext cx="1467405" cy="44406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Aplicaciones</a:t>
              </a: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7668344" y="1211534"/>
              <a:ext cx="946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sym typeface="Wingdings" panose="05000000000000000000" pitchFamily="2" charset="2"/>
                </a:rPr>
                <a:t>SQL Server 2012</a:t>
              </a:r>
              <a:endParaRPr lang="es-CO" sz="900" dirty="0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7164241" y="641848"/>
            <a:ext cx="1475529" cy="1143134"/>
            <a:chOff x="7164241" y="1730514"/>
            <a:chExt cx="1475529" cy="1143134"/>
          </a:xfrm>
        </p:grpSpPr>
        <p:sp>
          <p:nvSpPr>
            <p:cNvPr id="205" name="Rectángulo 204"/>
            <p:cNvSpPr/>
            <p:nvPr/>
          </p:nvSpPr>
          <p:spPr>
            <a:xfrm>
              <a:off x="7164241" y="1730514"/>
              <a:ext cx="1475529" cy="1143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788" b="1" dirty="0" smtClean="0">
                  <a:solidFill>
                    <a:schemeClr val="tx1"/>
                  </a:solidFill>
                </a:rPr>
                <a:t>Base de Datos</a:t>
              </a:r>
              <a:endParaRPr lang="es-CO" sz="788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7292296" y="1935788"/>
              <a:ext cx="654488" cy="769337"/>
              <a:chOff x="8021703" y="1866146"/>
              <a:chExt cx="654488" cy="769337"/>
            </a:xfrm>
          </p:grpSpPr>
          <p:pic>
            <p:nvPicPr>
              <p:cNvPr id="214" name="Imagen 1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1703" y="1866146"/>
                <a:ext cx="589865" cy="595636"/>
              </a:xfrm>
              <a:prstGeom prst="rect">
                <a:avLst/>
              </a:prstGeom>
            </p:spPr>
          </p:pic>
          <p:sp>
            <p:nvSpPr>
              <p:cNvPr id="204" name="Rectángulo 203"/>
              <p:cNvSpPr/>
              <p:nvPr/>
            </p:nvSpPr>
            <p:spPr>
              <a:xfrm>
                <a:off x="8100392" y="2427734"/>
                <a:ext cx="575799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smtClean="0"/>
                  <a:t>NAZCAQA</a:t>
                </a:r>
                <a:endParaRPr lang="es-CO" sz="750" dirty="0"/>
              </a:p>
            </p:txBody>
          </p:sp>
        </p:grpSp>
        <p:sp>
          <p:nvSpPr>
            <p:cNvPr id="209" name="Rectángulo 208"/>
            <p:cNvSpPr/>
            <p:nvPr/>
          </p:nvSpPr>
          <p:spPr>
            <a:xfrm>
              <a:off x="7879699" y="215266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10.160.88.32</a:t>
              </a:r>
            </a:p>
            <a:p>
              <a:r>
                <a:rPr lang="es-CO" sz="700" dirty="0" smtClean="0"/>
                <a:t>SV-0060</a:t>
              </a:r>
              <a:endParaRPr lang="es-CO" sz="700" dirty="0"/>
            </a:p>
          </p:txBody>
        </p:sp>
      </p:grpSp>
      <p:pic>
        <p:nvPicPr>
          <p:cNvPr id="131" name="Imagen 1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5204" y="763004"/>
            <a:ext cx="79020" cy="829714"/>
          </a:xfrm>
          <a:prstGeom prst="rect">
            <a:avLst/>
          </a:prstGeom>
        </p:spPr>
      </p:pic>
      <p:sp>
        <p:nvSpPr>
          <p:cNvPr id="178" name="CuadroTexto 177"/>
          <p:cNvSpPr txBox="1"/>
          <p:nvPr/>
        </p:nvSpPr>
        <p:spPr>
          <a:xfrm>
            <a:off x="4067944" y="11785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6"/>
              </a:rPr>
              <a:t>10.160.78.11</a:t>
            </a:r>
            <a:r>
              <a:rPr lang="es-CO" sz="1050" dirty="0" smtClean="0">
                <a:hlinkClick r:id="rId16"/>
              </a:rPr>
              <a:t>/api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sp>
        <p:nvSpPr>
          <p:cNvPr id="15" name="Rectángulo 14"/>
          <p:cNvSpPr/>
          <p:nvPr/>
        </p:nvSpPr>
        <p:spPr>
          <a:xfrm>
            <a:off x="4253804" y="3971376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>
                <a:hlinkClick r:id="rId17"/>
              </a:rPr>
              <a:t>10.160.78.13/</a:t>
            </a:r>
            <a:r>
              <a:rPr lang="es-CO" sz="1050" u="sng" dirty="0" err="1">
                <a:hlinkClick r:id="rId17"/>
              </a:rPr>
              <a:t>backoffice</a:t>
            </a:r>
            <a:r>
              <a:rPr lang="es-CO" sz="1050" u="sng" dirty="0"/>
              <a:t>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2111192" y="4033485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8"/>
              </a:rPr>
              <a:t>10.160.78.11</a:t>
            </a:r>
            <a:r>
              <a:rPr lang="es-CO" sz="1050" dirty="0" smtClean="0">
                <a:hlinkClick r:id="rId18"/>
              </a:rPr>
              <a:t>/</a:t>
            </a:r>
            <a:r>
              <a:rPr lang="es-CO" sz="1050" dirty="0" err="1" smtClean="0">
                <a:hlinkClick r:id="rId18"/>
              </a:rPr>
              <a:t>frontend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cxnSp>
        <p:nvCxnSpPr>
          <p:cNvPr id="179" name="Conector recto de flecha 178"/>
          <p:cNvCxnSpPr>
            <a:stCxn id="244" idx="3"/>
            <a:endCxn id="131" idx="1"/>
          </p:cNvCxnSpPr>
          <p:nvPr/>
        </p:nvCxnSpPr>
        <p:spPr>
          <a:xfrm>
            <a:off x="1416611" y="1170065"/>
            <a:ext cx="258593" cy="7796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5320" y="1987140"/>
            <a:ext cx="1068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192.135.95.120</a:t>
            </a:r>
          </a:p>
        </p:txBody>
      </p:sp>
      <p:grpSp>
        <p:nvGrpSpPr>
          <p:cNvPr id="237" name="Grupo 236"/>
          <p:cNvGrpSpPr/>
          <p:nvPr/>
        </p:nvGrpSpPr>
        <p:grpSpPr>
          <a:xfrm>
            <a:off x="1073983" y="1972851"/>
            <a:ext cx="306080" cy="184666"/>
            <a:chOff x="1835926" y="3061517"/>
            <a:chExt cx="306080" cy="184666"/>
          </a:xfrm>
        </p:grpSpPr>
        <p:sp>
          <p:nvSpPr>
            <p:cNvPr id="147" name="CuadroTexto 146"/>
            <p:cNvSpPr txBox="1"/>
            <p:nvPr/>
          </p:nvSpPr>
          <p:spPr>
            <a:xfrm>
              <a:off x="1854748" y="3061517"/>
              <a:ext cx="2872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/>
                <a:t>VIP</a:t>
              </a:r>
            </a:p>
          </p:txBody>
        </p:sp>
        <p:cxnSp>
          <p:nvCxnSpPr>
            <p:cNvPr id="22" name="Conector recto 21"/>
            <p:cNvCxnSpPr>
              <a:stCxn id="19" idx="3"/>
              <a:endCxn id="20" idx="1"/>
            </p:cNvCxnSpPr>
            <p:nvPr/>
          </p:nvCxnSpPr>
          <p:spPr>
            <a:xfrm>
              <a:off x="1835926" y="3202764"/>
              <a:ext cx="190371" cy="0"/>
            </a:xfrm>
            <a:prstGeom prst="line">
              <a:avLst/>
            </a:prstGeom>
            <a:ln>
              <a:tailEnd type="oval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angular 23"/>
          <p:cNvCxnSpPr>
            <a:stCxn id="131" idx="2"/>
            <a:endCxn id="20" idx="0"/>
          </p:cNvCxnSpPr>
          <p:nvPr/>
        </p:nvCxnSpPr>
        <p:spPr>
          <a:xfrm rot="16200000" flipH="1">
            <a:off x="1518827" y="1788604"/>
            <a:ext cx="394422" cy="2649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245" idx="2"/>
            <a:endCxn id="19" idx="0"/>
          </p:cNvCxnSpPr>
          <p:nvPr/>
        </p:nvCxnSpPr>
        <p:spPr>
          <a:xfrm rot="16200000" flipH="1">
            <a:off x="251687" y="1699175"/>
            <a:ext cx="568248" cy="7682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upo 225"/>
          <p:cNvGrpSpPr/>
          <p:nvPr/>
        </p:nvGrpSpPr>
        <p:grpSpPr>
          <a:xfrm>
            <a:off x="970274" y="818177"/>
            <a:ext cx="463519" cy="532844"/>
            <a:chOff x="1965423" y="1906843"/>
            <a:chExt cx="463519" cy="532844"/>
          </a:xfrm>
        </p:grpSpPr>
        <p:pic>
          <p:nvPicPr>
            <p:cNvPr id="244" name="Picture 2" descr="Related image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49" y="2077775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CuadroTexto 224"/>
            <p:cNvSpPr txBox="1"/>
            <p:nvPr/>
          </p:nvSpPr>
          <p:spPr>
            <a:xfrm>
              <a:off x="1965423" y="1906843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Prod</a:t>
              </a:r>
              <a:endParaRPr lang="es-CO" dirty="0"/>
            </a:p>
          </p:txBody>
        </p:sp>
      </p:grpSp>
      <p:grpSp>
        <p:nvGrpSpPr>
          <p:cNvPr id="232" name="Grupo 231"/>
          <p:cNvGrpSpPr/>
          <p:nvPr/>
        </p:nvGrpSpPr>
        <p:grpSpPr>
          <a:xfrm>
            <a:off x="1951852" y="765524"/>
            <a:ext cx="679185" cy="690269"/>
            <a:chOff x="2879078" y="1854190"/>
            <a:chExt cx="679185" cy="690269"/>
          </a:xfrm>
        </p:grpSpPr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143837"/>
              <a:ext cx="254553" cy="244821"/>
            </a:xfrm>
            <a:prstGeom prst="rect">
              <a:avLst/>
            </a:prstGeom>
          </p:spPr>
        </p:pic>
        <p:sp>
          <p:nvSpPr>
            <p:cNvPr id="288" name="CuadroTexto 287"/>
            <p:cNvSpPr txBox="1"/>
            <p:nvPr/>
          </p:nvSpPr>
          <p:spPr>
            <a:xfrm>
              <a:off x="3037140" y="2359793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00" dirty="0"/>
                <a:t>443</a:t>
              </a: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2879078" y="1854190"/>
              <a:ext cx="6791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err="1" smtClean="0">
                  <a:sym typeface="Wingdings" panose="05000000000000000000" pitchFamily="2" charset="2"/>
                </a:rPr>
                <a:t>VS_Portal-Trans_Https</a:t>
              </a:r>
              <a:endParaRPr lang="es-CO" sz="750" dirty="0"/>
            </a:p>
          </p:txBody>
        </p:sp>
      </p:grpSp>
      <p:cxnSp>
        <p:nvCxnSpPr>
          <p:cNvPr id="185" name="Conector angular 184"/>
          <p:cNvCxnSpPr>
            <a:stCxn id="244" idx="2"/>
            <a:endCxn id="147" idx="0"/>
          </p:cNvCxnSpPr>
          <p:nvPr/>
        </p:nvCxnSpPr>
        <p:spPr>
          <a:xfrm rot="16200000" flipH="1">
            <a:off x="925130" y="1661547"/>
            <a:ext cx="621830" cy="778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/>
          <p:cNvSpPr txBox="1"/>
          <p:nvPr/>
        </p:nvSpPr>
        <p:spPr>
          <a:xfrm>
            <a:off x="828385" y="117879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1362188" y="117815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8" name="CuadroTexto 187"/>
          <p:cNvSpPr txBox="1"/>
          <p:nvPr/>
        </p:nvSpPr>
        <p:spPr>
          <a:xfrm>
            <a:off x="502436" y="680309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cxnSp>
        <p:nvCxnSpPr>
          <p:cNvPr id="189" name="Conector angular 188"/>
          <p:cNvCxnSpPr>
            <a:stCxn id="19" idx="2"/>
            <a:endCxn id="256" idx="0"/>
          </p:cNvCxnSpPr>
          <p:nvPr/>
        </p:nvCxnSpPr>
        <p:spPr>
          <a:xfrm rot="16200000" flipH="1">
            <a:off x="-237447" y="3018155"/>
            <a:ext cx="1756187" cy="201988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>
            <a:stCxn id="20" idx="2"/>
            <a:endCxn id="172" idx="1"/>
          </p:cNvCxnSpPr>
          <p:nvPr/>
        </p:nvCxnSpPr>
        <p:spPr>
          <a:xfrm rot="16200000" flipH="1">
            <a:off x="954584" y="3003834"/>
            <a:ext cx="1919387" cy="39382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o 256"/>
          <p:cNvGrpSpPr/>
          <p:nvPr/>
        </p:nvGrpSpPr>
        <p:grpSpPr>
          <a:xfrm>
            <a:off x="2991077" y="838209"/>
            <a:ext cx="645335" cy="284835"/>
            <a:chOff x="4496725" y="627595"/>
            <a:chExt cx="645335" cy="284835"/>
          </a:xfrm>
        </p:grpSpPr>
        <p:pic>
          <p:nvPicPr>
            <p:cNvPr id="195" name="Imagen 194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198" name="Rectángulo 19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0" name="Conector angular 199"/>
          <p:cNvCxnSpPr>
            <a:stCxn id="438" idx="2"/>
            <a:endCxn id="195" idx="1"/>
          </p:cNvCxnSpPr>
          <p:nvPr/>
        </p:nvCxnSpPr>
        <p:spPr>
          <a:xfrm rot="16200000" flipH="1">
            <a:off x="3014945" y="707390"/>
            <a:ext cx="171041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2996354" y="1673821"/>
            <a:ext cx="645335" cy="313319"/>
            <a:chOff x="4496725" y="627595"/>
            <a:chExt cx="645335" cy="284835"/>
          </a:xfrm>
        </p:grpSpPr>
        <p:pic>
          <p:nvPicPr>
            <p:cNvPr id="202" name="Imagen 201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03" name="Rectángulo 202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7" name="Conector angular 206"/>
          <p:cNvCxnSpPr>
            <a:stCxn id="135" idx="2"/>
            <a:endCxn id="202" idx="1"/>
          </p:cNvCxnSpPr>
          <p:nvPr/>
        </p:nvCxnSpPr>
        <p:spPr>
          <a:xfrm rot="16200000" flipH="1">
            <a:off x="3050714" y="1581487"/>
            <a:ext cx="104780" cy="255724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437" idx="3"/>
            <a:endCxn id="171" idx="1"/>
          </p:cNvCxnSpPr>
          <p:nvPr/>
        </p:nvCxnSpPr>
        <p:spPr>
          <a:xfrm>
            <a:off x="3822988" y="1164377"/>
            <a:ext cx="203093" cy="1957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>
            <a:off x="3923928" y="51470"/>
            <a:ext cx="0" cy="49530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271"/>
          <p:cNvSpPr txBox="1"/>
          <p:nvPr/>
        </p:nvSpPr>
        <p:spPr>
          <a:xfrm>
            <a:off x="1429190" y="422793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DMZ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964465" y="818177"/>
            <a:ext cx="463519" cy="529113"/>
            <a:chOff x="3964465" y="1399861"/>
            <a:chExt cx="463519" cy="529113"/>
          </a:xfrm>
        </p:grpSpPr>
        <p:pic>
          <p:nvPicPr>
            <p:cNvPr id="171" name="Picture 2" descr="Related image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081" y="1567062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CuadroTexto 221"/>
            <p:cNvSpPr txBox="1"/>
            <p:nvPr/>
          </p:nvSpPr>
          <p:spPr>
            <a:xfrm>
              <a:off x="3964465" y="1399861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QA</a:t>
              </a:r>
              <a:endParaRPr lang="es-CO" dirty="0"/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1264354" y="1987140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10.160.78.11</a:t>
            </a:r>
            <a:endParaRPr lang="es-CO" sz="1050" dirty="0"/>
          </a:p>
        </p:txBody>
      </p:sp>
      <p:sp>
        <p:nvSpPr>
          <p:cNvPr id="312" name="Rectángulo 311"/>
          <p:cNvSpPr/>
          <p:nvPr/>
        </p:nvSpPr>
        <p:spPr>
          <a:xfrm>
            <a:off x="5281181" y="288335"/>
            <a:ext cx="1472051" cy="184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BackOffice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13" name="Conector angular 312"/>
          <p:cNvCxnSpPr>
            <a:stCxn id="330" idx="3"/>
            <a:endCxn id="317" idx="1"/>
          </p:cNvCxnSpPr>
          <p:nvPr/>
        </p:nvCxnSpPr>
        <p:spPr>
          <a:xfrm flipV="1">
            <a:off x="5042577" y="617790"/>
            <a:ext cx="8540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angular 313"/>
          <p:cNvCxnSpPr>
            <a:stCxn id="330" idx="3"/>
            <a:endCxn id="324" idx="1"/>
          </p:cNvCxnSpPr>
          <p:nvPr/>
        </p:nvCxnSpPr>
        <p:spPr>
          <a:xfrm>
            <a:off x="5042577" y="1166319"/>
            <a:ext cx="8540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327" idx="3"/>
            <a:endCxn id="330" idx="1"/>
          </p:cNvCxnSpPr>
          <p:nvPr/>
        </p:nvCxnSpPr>
        <p:spPr>
          <a:xfrm flipV="1">
            <a:off x="4600064" y="1166319"/>
            <a:ext cx="187960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upo 315"/>
          <p:cNvGrpSpPr/>
          <p:nvPr/>
        </p:nvGrpSpPr>
        <p:grpSpPr>
          <a:xfrm>
            <a:off x="5796136" y="319693"/>
            <a:ext cx="921649" cy="459457"/>
            <a:chOff x="4086042" y="1667022"/>
            <a:chExt cx="921649" cy="459457"/>
          </a:xfrm>
        </p:grpSpPr>
        <p:pic>
          <p:nvPicPr>
            <p:cNvPr id="317" name="Imagen 31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318" name="CuadroTexto 317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319" name="Rectángulo 318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320" name="Imagen 3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321" name="Grupo 320"/>
          <p:cNvGrpSpPr/>
          <p:nvPr/>
        </p:nvGrpSpPr>
        <p:grpSpPr>
          <a:xfrm>
            <a:off x="5799708" y="1227891"/>
            <a:ext cx="924147" cy="447115"/>
            <a:chOff x="3738570" y="2327820"/>
            <a:chExt cx="924147" cy="447115"/>
          </a:xfrm>
        </p:grpSpPr>
        <p:grpSp>
          <p:nvGrpSpPr>
            <p:cNvPr id="322" name="Grupo 321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324" name="Imagen 32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325" name="Rectángulo 324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326" name="CuadroTexto 325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323" name="Imagen 32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pic>
        <p:nvPicPr>
          <p:cNvPr id="327" name="Imagen 3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044" y="751741"/>
            <a:ext cx="79020" cy="829714"/>
          </a:xfrm>
          <a:prstGeom prst="rect">
            <a:avLst/>
          </a:prstGeom>
        </p:spPr>
      </p:pic>
      <p:grpSp>
        <p:nvGrpSpPr>
          <p:cNvPr id="329" name="Grupo 328"/>
          <p:cNvGrpSpPr/>
          <p:nvPr/>
        </p:nvGrpSpPr>
        <p:grpSpPr>
          <a:xfrm>
            <a:off x="4572511" y="1043908"/>
            <a:ext cx="719569" cy="447722"/>
            <a:chOff x="2766686" y="2143837"/>
            <a:chExt cx="719569" cy="447722"/>
          </a:xfrm>
        </p:grpSpPr>
        <p:pic>
          <p:nvPicPr>
            <p:cNvPr id="330" name="Imagen 32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99" y="2143837"/>
              <a:ext cx="254553" cy="244821"/>
            </a:xfrm>
            <a:prstGeom prst="rect">
              <a:avLst/>
            </a:prstGeom>
          </p:spPr>
        </p:pic>
        <p:sp>
          <p:nvSpPr>
            <p:cNvPr id="332" name="Rectángulo 331"/>
            <p:cNvSpPr/>
            <p:nvPr/>
          </p:nvSpPr>
          <p:spPr>
            <a:xfrm>
              <a:off x="2766686" y="2383810"/>
              <a:ext cx="71956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VS_API-Nazca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33" name="Conector angular 332"/>
          <p:cNvCxnSpPr>
            <a:stCxn id="330" idx="0"/>
            <a:endCxn id="178" idx="2"/>
          </p:cNvCxnSpPr>
          <p:nvPr/>
        </p:nvCxnSpPr>
        <p:spPr>
          <a:xfrm rot="16200000" flipV="1">
            <a:off x="4443776" y="572382"/>
            <a:ext cx="672134" cy="27091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upo 333"/>
          <p:cNvGrpSpPr/>
          <p:nvPr/>
        </p:nvGrpSpPr>
        <p:grpSpPr>
          <a:xfrm>
            <a:off x="6041395" y="694193"/>
            <a:ext cx="645335" cy="284835"/>
            <a:chOff x="4496725" y="627595"/>
            <a:chExt cx="645335" cy="284835"/>
          </a:xfrm>
        </p:grpSpPr>
        <p:pic>
          <p:nvPicPr>
            <p:cNvPr id="335" name="Imagen 334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36" name="Rectángulo 335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37" name="Conector angular 336"/>
          <p:cNvCxnSpPr>
            <a:stCxn id="317" idx="2"/>
            <a:endCxn id="335" idx="1"/>
          </p:cNvCxnSpPr>
          <p:nvPr/>
        </p:nvCxnSpPr>
        <p:spPr>
          <a:xfrm rot="16200000" flipH="1">
            <a:off x="6131639" y="629751"/>
            <a:ext cx="38288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angular 346"/>
          <p:cNvCxnSpPr>
            <a:stCxn id="171" idx="3"/>
            <a:endCxn id="327" idx="1"/>
          </p:cNvCxnSpPr>
          <p:nvPr/>
        </p:nvCxnSpPr>
        <p:spPr>
          <a:xfrm>
            <a:off x="4387992" y="1166334"/>
            <a:ext cx="133052" cy="2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upo 347"/>
          <p:cNvGrpSpPr/>
          <p:nvPr/>
        </p:nvGrpSpPr>
        <p:grpSpPr>
          <a:xfrm>
            <a:off x="6050738" y="944206"/>
            <a:ext cx="645335" cy="284835"/>
            <a:chOff x="4496725" y="627595"/>
            <a:chExt cx="645335" cy="284835"/>
          </a:xfrm>
        </p:grpSpPr>
        <p:pic>
          <p:nvPicPr>
            <p:cNvPr id="349" name="Imagen 348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0" name="Rectángulo 349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1" name="Conector angular 350"/>
          <p:cNvCxnSpPr>
            <a:stCxn id="317" idx="2"/>
            <a:endCxn id="349" idx="1"/>
          </p:cNvCxnSpPr>
          <p:nvPr/>
        </p:nvCxnSpPr>
        <p:spPr>
          <a:xfrm rot="16200000" flipH="1">
            <a:off x="6011305" y="750086"/>
            <a:ext cx="288301" cy="25979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upo 355"/>
          <p:cNvGrpSpPr/>
          <p:nvPr/>
        </p:nvGrpSpPr>
        <p:grpSpPr>
          <a:xfrm>
            <a:off x="6042276" y="1598739"/>
            <a:ext cx="645335" cy="284835"/>
            <a:chOff x="4496725" y="627595"/>
            <a:chExt cx="645335" cy="284835"/>
          </a:xfrm>
        </p:grpSpPr>
        <p:pic>
          <p:nvPicPr>
            <p:cNvPr id="357" name="Imagen 356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8" name="Rectángulo 35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9" name="Conector angular 358"/>
          <p:cNvCxnSpPr>
            <a:stCxn id="324" idx="2"/>
            <a:endCxn id="357" idx="1"/>
          </p:cNvCxnSpPr>
          <p:nvPr/>
        </p:nvCxnSpPr>
        <p:spPr>
          <a:xfrm rot="16200000" flipH="1">
            <a:off x="6134740" y="1536516"/>
            <a:ext cx="32969" cy="251328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upo 359"/>
          <p:cNvGrpSpPr/>
          <p:nvPr/>
        </p:nvGrpSpPr>
        <p:grpSpPr>
          <a:xfrm>
            <a:off x="6051619" y="1848752"/>
            <a:ext cx="645335" cy="284835"/>
            <a:chOff x="4496725" y="627595"/>
            <a:chExt cx="645335" cy="284835"/>
          </a:xfrm>
        </p:grpSpPr>
        <p:pic>
          <p:nvPicPr>
            <p:cNvPr id="361" name="Imagen 360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62" name="Rectángulo 361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63" name="Conector angular 362"/>
          <p:cNvCxnSpPr>
            <a:stCxn id="324" idx="2"/>
            <a:endCxn id="361" idx="1"/>
          </p:cNvCxnSpPr>
          <p:nvPr/>
        </p:nvCxnSpPr>
        <p:spPr>
          <a:xfrm rot="16200000" flipH="1">
            <a:off x="6014404" y="1656851"/>
            <a:ext cx="282982" cy="26067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12" idx="3"/>
            <a:endCxn id="205" idx="1"/>
          </p:cNvCxnSpPr>
          <p:nvPr/>
        </p:nvCxnSpPr>
        <p:spPr>
          <a:xfrm>
            <a:off x="6753232" y="1210961"/>
            <a:ext cx="411009" cy="245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upo 367"/>
          <p:cNvGrpSpPr/>
          <p:nvPr/>
        </p:nvGrpSpPr>
        <p:grpSpPr>
          <a:xfrm>
            <a:off x="4172604" y="2264867"/>
            <a:ext cx="986570" cy="446674"/>
            <a:chOff x="2327815" y="2093763"/>
            <a:chExt cx="986570" cy="446674"/>
          </a:xfrm>
        </p:grpSpPr>
        <p:pic>
          <p:nvPicPr>
            <p:cNvPr id="369" name="Imagen 36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054" y="2093763"/>
              <a:ext cx="252331" cy="294896"/>
            </a:xfrm>
            <a:prstGeom prst="rect">
              <a:avLst/>
            </a:prstGeom>
          </p:spPr>
        </p:pic>
        <p:sp>
          <p:nvSpPr>
            <p:cNvPr id="370" name="Rectángulo 369"/>
            <p:cNvSpPr/>
            <p:nvPr/>
          </p:nvSpPr>
          <p:spPr>
            <a:xfrm>
              <a:off x="2327815" y="2332688"/>
              <a:ext cx="93857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</a:t>
              </a:r>
              <a:r>
                <a:rPr lang="es-CO" sz="750" dirty="0" err="1" smtClean="0">
                  <a:sym typeface="Wingdings" panose="05000000000000000000" pitchFamily="2" charset="2"/>
                </a:rPr>
                <a:t>Backoffice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71" name="Conector angular 370"/>
          <p:cNvCxnSpPr>
            <a:stCxn id="327" idx="2"/>
            <a:endCxn id="369" idx="1"/>
          </p:cNvCxnSpPr>
          <p:nvPr/>
        </p:nvCxnSpPr>
        <p:spPr>
          <a:xfrm rot="16200000" flipH="1">
            <a:off x="4318268" y="1823740"/>
            <a:ext cx="830860" cy="346289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angular 371"/>
          <p:cNvCxnSpPr>
            <a:stCxn id="369" idx="2"/>
            <a:endCxn id="15" idx="0"/>
          </p:cNvCxnSpPr>
          <p:nvPr/>
        </p:nvCxnSpPr>
        <p:spPr>
          <a:xfrm rot="5400000">
            <a:off x="4325207" y="3263573"/>
            <a:ext cx="1411613" cy="399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369" idx="3"/>
            <a:endCxn id="317" idx="1"/>
          </p:cNvCxnSpPr>
          <p:nvPr/>
        </p:nvCxnSpPr>
        <p:spPr>
          <a:xfrm flipV="1">
            <a:off x="5159174" y="617790"/>
            <a:ext cx="737473" cy="1794525"/>
          </a:xfrm>
          <a:prstGeom prst="bentConnector3">
            <a:avLst>
              <a:gd name="adj1" fmla="val 42251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o 189"/>
          <p:cNvGrpSpPr/>
          <p:nvPr/>
        </p:nvGrpSpPr>
        <p:grpSpPr>
          <a:xfrm>
            <a:off x="5872561" y="3880577"/>
            <a:ext cx="581192" cy="540828"/>
            <a:chOff x="6655104" y="3251180"/>
            <a:chExt cx="581192" cy="540828"/>
          </a:xfrm>
        </p:grpSpPr>
        <p:pic>
          <p:nvPicPr>
            <p:cNvPr id="378" name="Picture 2" descr="Related image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318" y="3430096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" name="CuadroTexto 378"/>
            <p:cNvSpPr txBox="1"/>
            <p:nvPr/>
          </p:nvSpPr>
          <p:spPr>
            <a:xfrm>
              <a:off x="6655104" y="3251180"/>
              <a:ext cx="5811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Users</a:t>
              </a:r>
              <a:endParaRPr lang="es-CO" dirty="0"/>
            </a:p>
          </p:txBody>
        </p:sp>
      </p:grpSp>
      <p:cxnSp>
        <p:nvCxnSpPr>
          <p:cNvPr id="380" name="Conector angular 379"/>
          <p:cNvCxnSpPr>
            <a:stCxn id="375" idx="1"/>
            <a:endCxn id="378" idx="3"/>
          </p:cNvCxnSpPr>
          <p:nvPr/>
        </p:nvCxnSpPr>
        <p:spPr>
          <a:xfrm rot="10800000" flipV="1">
            <a:off x="6338687" y="4239163"/>
            <a:ext cx="475771" cy="128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378" idx="1"/>
            <a:endCxn id="171" idx="2"/>
          </p:cNvCxnSpPr>
          <p:nvPr/>
        </p:nvCxnSpPr>
        <p:spPr>
          <a:xfrm rot="10800000">
            <a:off x="4207037" y="1347291"/>
            <a:ext cx="1769738" cy="2893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upo 382"/>
          <p:cNvGrpSpPr/>
          <p:nvPr/>
        </p:nvGrpSpPr>
        <p:grpSpPr>
          <a:xfrm>
            <a:off x="6814457" y="3833426"/>
            <a:ext cx="2108428" cy="830997"/>
            <a:chOff x="6817438" y="3101496"/>
            <a:chExt cx="2108428" cy="830997"/>
          </a:xfrm>
        </p:grpSpPr>
        <p:grpSp>
          <p:nvGrpSpPr>
            <p:cNvPr id="374" name="Grupo 373"/>
            <p:cNvGrpSpPr/>
            <p:nvPr/>
          </p:nvGrpSpPr>
          <p:grpSpPr>
            <a:xfrm>
              <a:off x="6817438" y="3326640"/>
              <a:ext cx="619935" cy="354171"/>
              <a:chOff x="844330" y="1014480"/>
              <a:chExt cx="619935" cy="354171"/>
            </a:xfrm>
          </p:grpSpPr>
          <p:pic>
            <p:nvPicPr>
              <p:cNvPr id="375" name="Imagen 3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60156" y1="92188" x2="61719" y2="89063"/>
                            <a14:foregroundMark x1="21094" y1="94531" x2="28906" y2="93750"/>
                            <a14:foregroundMark x1="83594" y1="94531" x2="75000" y2="93750"/>
                            <a14:foregroundMark x1="52632" y1="13158" x2="55263" y2="71053"/>
                            <a14:foregroundMark x1="86842" y1="52632" x2="65789" y2="73684"/>
                            <a14:foregroundMark x1="92105" y1="55263" x2="78947" y2="78947"/>
                            <a14:foregroundMark x1="57895" y1="13158" x2="57895" y2="55263"/>
                            <a14:foregroundMark x1="39474" y1="7895" x2="50000" y2="5263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330" y="1021497"/>
                <a:ext cx="347154" cy="347154"/>
              </a:xfrm>
              <a:prstGeom prst="rect">
                <a:avLst/>
              </a:prstGeom>
            </p:spPr>
          </p:pic>
          <p:pic>
            <p:nvPicPr>
              <p:cNvPr id="377" name="Imagen 3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839" y="1014480"/>
                <a:ext cx="305426" cy="305426"/>
              </a:xfrm>
              <a:prstGeom prst="rect">
                <a:avLst/>
              </a:prstGeom>
            </p:spPr>
          </p:pic>
        </p:grpSp>
        <p:sp>
          <p:nvSpPr>
            <p:cNvPr id="382" name="CuadroTexto 381"/>
            <p:cNvSpPr txBox="1"/>
            <p:nvPr/>
          </p:nvSpPr>
          <p:spPr>
            <a:xfrm>
              <a:off x="7373966" y="3101496"/>
              <a:ext cx="1551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 smtClean="0"/>
                <a:t>Areas</a:t>
              </a:r>
              <a:r>
                <a:rPr lang="es-CO" sz="1200" dirty="0" smtClean="0"/>
                <a:t> </a:t>
              </a:r>
              <a:r>
                <a:rPr lang="es-CO" sz="1200" dirty="0" err="1" smtClean="0"/>
                <a:t>BancoPichincha</a:t>
              </a:r>
              <a:endParaRPr lang="es-CO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Operaciones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Canales</a:t>
              </a:r>
              <a:endParaRPr lang="es-CO" sz="1200" dirty="0"/>
            </a:p>
          </p:txBody>
        </p:sp>
      </p:grpSp>
      <p:sp>
        <p:nvSpPr>
          <p:cNvPr id="392" name="Estrella de 5 puntas 391"/>
          <p:cNvSpPr/>
          <p:nvPr/>
        </p:nvSpPr>
        <p:spPr>
          <a:xfrm>
            <a:off x="4682196" y="2282003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3" name="Estrella de 5 puntas 392"/>
          <p:cNvSpPr/>
          <p:nvPr/>
        </p:nvSpPr>
        <p:spPr>
          <a:xfrm>
            <a:off x="6735099" y="3794612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5" name="CuadroTexto 394"/>
          <p:cNvSpPr txBox="1"/>
          <p:nvPr/>
        </p:nvSpPr>
        <p:spPr>
          <a:xfrm>
            <a:off x="4550536" y="4227934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LAN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3" name="Rectángulo 422"/>
          <p:cNvSpPr/>
          <p:nvPr/>
        </p:nvSpPr>
        <p:spPr>
          <a:xfrm>
            <a:off x="6785128" y="3795886"/>
            <a:ext cx="2107351" cy="884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8" name="Estrella de 5 puntas 397"/>
          <p:cNvSpPr/>
          <p:nvPr/>
        </p:nvSpPr>
        <p:spPr>
          <a:xfrm>
            <a:off x="4076106" y="3909823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57" name="6 CuadroTexto"/>
          <p:cNvSpPr txBox="1"/>
          <p:nvPr/>
        </p:nvSpPr>
        <p:spPr>
          <a:xfrm>
            <a:off x="-3095" y="4786614"/>
            <a:ext cx="31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Portales Fase 2 - Ambiente </a:t>
            </a:r>
            <a:r>
              <a:rPr lang="es-CO" dirty="0" smtClean="0"/>
              <a:t>QA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6444209" y="2475205"/>
            <a:ext cx="995940" cy="211977"/>
            <a:chOff x="7113967" y="2303397"/>
            <a:chExt cx="1387542" cy="211977"/>
          </a:xfrm>
        </p:grpSpPr>
        <p:sp>
          <p:nvSpPr>
            <p:cNvPr id="158" name="81 Rectángulo"/>
            <p:cNvSpPr/>
            <p:nvPr/>
          </p:nvSpPr>
          <p:spPr>
            <a:xfrm>
              <a:off x="7113967" y="2305491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 smtClean="0">
                  <a:solidFill>
                    <a:schemeClr val="tx1"/>
                  </a:solidFill>
                </a:rPr>
                <a:t>Detect</a:t>
              </a:r>
              <a:r>
                <a:rPr lang="es-CO" sz="800" b="1" dirty="0" smtClean="0">
                  <a:solidFill>
                    <a:schemeClr val="tx1"/>
                  </a:solidFill>
                </a:rPr>
                <a:t> ID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192.168.4.20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15" y="2303397"/>
              <a:ext cx="211977" cy="21197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6444209" y="2703918"/>
            <a:ext cx="995940" cy="211977"/>
            <a:chOff x="7113967" y="2624189"/>
            <a:chExt cx="1387542" cy="211977"/>
          </a:xfrm>
        </p:grpSpPr>
        <p:sp>
          <p:nvSpPr>
            <p:cNvPr id="160" name="81 Rectángulo"/>
            <p:cNvSpPr/>
            <p:nvPr/>
          </p:nvSpPr>
          <p:spPr>
            <a:xfrm>
              <a:off x="7113967" y="2626283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solidFill>
                    <a:schemeClr val="tx1"/>
                  </a:solidFill>
                </a:rPr>
                <a:t>Yellowpepper</a:t>
              </a:r>
              <a:r>
                <a:rPr lang="es-CO" sz="800" b="1" dirty="0">
                  <a:solidFill>
                    <a:schemeClr val="tx1"/>
                  </a:solidFill>
                </a:rPr>
                <a:t>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190.60.21.62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Imagen 16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27" y="2624189"/>
              <a:ext cx="211977" cy="211977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4567" y="2233152"/>
            <a:ext cx="995941" cy="211977"/>
            <a:chOff x="7113966" y="1978696"/>
            <a:chExt cx="1387543" cy="211977"/>
          </a:xfrm>
        </p:grpSpPr>
        <p:sp>
          <p:nvSpPr>
            <p:cNvPr id="162" name="81 Rectángulo"/>
            <p:cNvSpPr/>
            <p:nvPr/>
          </p:nvSpPr>
          <p:spPr>
            <a:xfrm>
              <a:off x="7113966" y="1987140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ln w="6350">
                    <a:noFill/>
                  </a:ln>
                  <a:solidFill>
                    <a:schemeClr val="tx1"/>
                  </a:solidFill>
                </a:rPr>
                <a:t>IIBactPrueb</a:t>
              </a:r>
              <a:r>
                <a:rPr lang="es-CO" sz="800" b="1" dirty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  <a:r>
                <a:rPr lang="es-CO" sz="800" b="1" dirty="0" smtClean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10.160.88.150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3" name="Imagen 16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84" y="1978696"/>
              <a:ext cx="211977" cy="211977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6444222" y="2917662"/>
            <a:ext cx="995933" cy="211977"/>
            <a:chOff x="7113981" y="2945694"/>
            <a:chExt cx="1387532" cy="211977"/>
          </a:xfrm>
        </p:grpSpPr>
        <p:sp>
          <p:nvSpPr>
            <p:cNvPr id="164" name="81 Rectángulo"/>
            <p:cNvSpPr/>
            <p:nvPr/>
          </p:nvSpPr>
          <p:spPr>
            <a:xfrm>
              <a:off x="7113981" y="2947788"/>
              <a:ext cx="138753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CORREO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192.168.8.125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181" y="2945694"/>
              <a:ext cx="211977" cy="211977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6444208" y="3129644"/>
            <a:ext cx="995941" cy="211977"/>
            <a:chOff x="7113966" y="3270144"/>
            <a:chExt cx="1387543" cy="211977"/>
          </a:xfrm>
        </p:grpSpPr>
        <p:sp>
          <p:nvSpPr>
            <p:cNvPr id="166" name="81 Rectángulo"/>
            <p:cNvSpPr/>
            <p:nvPr/>
          </p:nvSpPr>
          <p:spPr>
            <a:xfrm>
              <a:off x="7113966" y="3272238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ACH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172.30.19.33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7" name="Imagen 16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270144"/>
              <a:ext cx="211977" cy="21197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44208" y="3360082"/>
            <a:ext cx="995941" cy="211977"/>
            <a:chOff x="7113966" y="3583909"/>
            <a:chExt cx="1387543" cy="211977"/>
          </a:xfrm>
        </p:grpSpPr>
        <p:sp>
          <p:nvSpPr>
            <p:cNvPr id="168" name="81 Rectángulo"/>
            <p:cNvSpPr/>
            <p:nvPr/>
          </p:nvSpPr>
          <p:spPr>
            <a:xfrm>
              <a:off x="7113966" y="3586003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>
                  <a:solidFill>
                    <a:schemeClr val="tx1"/>
                  </a:solidFill>
                </a:rPr>
                <a:t>SONDA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10.160.88.20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9" name="Imagen 16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583909"/>
              <a:ext cx="211977" cy="211977"/>
            </a:xfrm>
            <a:prstGeom prst="rect">
              <a:avLst/>
            </a:prstGeom>
          </p:spPr>
        </p:pic>
      </p:grpSp>
      <p:cxnSp>
        <p:nvCxnSpPr>
          <p:cNvPr id="182" name="Conector angular 181"/>
          <p:cNvCxnSpPr>
            <a:stCxn id="312" idx="2"/>
            <a:endCxn id="162" idx="1"/>
          </p:cNvCxnSpPr>
          <p:nvPr/>
        </p:nvCxnSpPr>
        <p:spPr>
          <a:xfrm rot="16200000" flipH="1">
            <a:off x="6128814" y="2021979"/>
            <a:ext cx="204147" cy="42736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312" idx="2"/>
            <a:endCxn id="158" idx="1"/>
          </p:cNvCxnSpPr>
          <p:nvPr/>
        </p:nvCxnSpPr>
        <p:spPr>
          <a:xfrm rot="16200000" flipH="1">
            <a:off x="6010783" y="2140010"/>
            <a:ext cx="439850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stCxn id="312" idx="2"/>
            <a:endCxn id="160" idx="1"/>
          </p:cNvCxnSpPr>
          <p:nvPr/>
        </p:nvCxnSpPr>
        <p:spPr>
          <a:xfrm rot="16200000" flipH="1">
            <a:off x="5896427" y="2254366"/>
            <a:ext cx="668563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312" idx="2"/>
            <a:endCxn id="164" idx="1"/>
          </p:cNvCxnSpPr>
          <p:nvPr/>
        </p:nvCxnSpPr>
        <p:spPr>
          <a:xfrm rot="16200000" flipH="1">
            <a:off x="5789561" y="2361231"/>
            <a:ext cx="882307" cy="427015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312" idx="2"/>
            <a:endCxn id="166" idx="1"/>
          </p:cNvCxnSpPr>
          <p:nvPr/>
        </p:nvCxnSpPr>
        <p:spPr>
          <a:xfrm rot="16200000" flipH="1">
            <a:off x="5683563" y="2467229"/>
            <a:ext cx="1094289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312" idx="2"/>
            <a:endCxn id="168" idx="1"/>
          </p:cNvCxnSpPr>
          <p:nvPr/>
        </p:nvCxnSpPr>
        <p:spPr>
          <a:xfrm rot="16200000" flipH="1">
            <a:off x="5568344" y="2582448"/>
            <a:ext cx="1324727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935389" y="21857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5950277" y="2414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8080</a:t>
            </a:r>
            <a:endParaRPr lang="es-CO" sz="7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5948089" y="26401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21" name="CuadroTexto 220"/>
          <p:cNvSpPr txBox="1"/>
          <p:nvPr/>
        </p:nvSpPr>
        <p:spPr>
          <a:xfrm>
            <a:off x="5944915" y="284866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25</a:t>
            </a:r>
            <a:endParaRPr lang="es-CO" sz="7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5950277" y="307739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5948089" y="330303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7" name="81 Rectángulo"/>
          <p:cNvSpPr/>
          <p:nvPr/>
        </p:nvSpPr>
        <p:spPr>
          <a:xfrm>
            <a:off x="8150301" y="2458701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RSA                 </a:t>
            </a:r>
            <a:r>
              <a:rPr lang="es-CO" sz="700" dirty="0">
                <a:solidFill>
                  <a:schemeClr val="tx1"/>
                </a:solidFill>
              </a:rPr>
              <a:t>192.168.4.17 - </a:t>
            </a:r>
            <a:r>
              <a:rPr lang="es-CO" sz="700" dirty="0" smtClean="0">
                <a:solidFill>
                  <a:schemeClr val="tx1"/>
                </a:solidFill>
              </a:rPr>
              <a:t>18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29" name="Imagen 2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446243"/>
            <a:ext cx="211977" cy="211977"/>
          </a:xfrm>
          <a:prstGeom prst="rect">
            <a:avLst/>
          </a:prstGeom>
        </p:spPr>
      </p:pic>
      <p:sp>
        <p:nvSpPr>
          <p:cNvPr id="231" name="81 Rectángulo"/>
          <p:cNvSpPr/>
          <p:nvPr/>
        </p:nvSpPr>
        <p:spPr>
          <a:xfrm>
            <a:off x="8150301" y="2669442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err="1" smtClean="0">
                <a:solidFill>
                  <a:schemeClr val="tx1"/>
                </a:solidFill>
              </a:rPr>
              <a:t>Avisor</a:t>
            </a:r>
            <a:r>
              <a:rPr lang="es-CO" sz="7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173.1.104.114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4" name="Imagen 23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656984"/>
            <a:ext cx="211977" cy="211977"/>
          </a:xfrm>
          <a:prstGeom prst="rect">
            <a:avLst/>
          </a:prstGeom>
        </p:spPr>
      </p:pic>
      <p:sp>
        <p:nvSpPr>
          <p:cNvPr id="235" name="81 Rectángulo"/>
          <p:cNvSpPr/>
          <p:nvPr/>
        </p:nvSpPr>
        <p:spPr>
          <a:xfrm>
            <a:off x="8144285" y="2879850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COMPUTEC </a:t>
            </a:r>
            <a:r>
              <a:rPr lang="es-CO" sz="700" dirty="0">
                <a:solidFill>
                  <a:schemeClr val="tx1"/>
                </a:solidFill>
              </a:rPr>
              <a:t>felec.computec.com</a:t>
            </a:r>
          </a:p>
        </p:txBody>
      </p:sp>
      <p:pic>
        <p:nvPicPr>
          <p:cNvPr id="236" name="Imagen 2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84" y="2867392"/>
            <a:ext cx="211977" cy="211977"/>
          </a:xfrm>
          <a:prstGeom prst="rect">
            <a:avLst/>
          </a:prstGeom>
        </p:spPr>
      </p:pic>
      <p:sp>
        <p:nvSpPr>
          <p:cNvPr id="238" name="81 Rectángulo"/>
          <p:cNvSpPr/>
          <p:nvPr/>
        </p:nvSpPr>
        <p:spPr>
          <a:xfrm>
            <a:off x="8148760" y="2247369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AS400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10.160.88.100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9" name="Imagen 2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5" y="2237780"/>
            <a:ext cx="211977" cy="211977"/>
          </a:xfrm>
          <a:prstGeom prst="rect">
            <a:avLst/>
          </a:prstGeom>
        </p:spPr>
      </p:pic>
      <p:cxnSp>
        <p:nvCxnSpPr>
          <p:cNvPr id="240" name="Conector angular 239"/>
          <p:cNvCxnSpPr>
            <a:stCxn id="162" idx="3"/>
            <a:endCxn id="238" idx="1"/>
          </p:cNvCxnSpPr>
          <p:nvPr/>
        </p:nvCxnSpPr>
        <p:spPr>
          <a:xfrm flipV="1">
            <a:off x="7440508" y="2337552"/>
            <a:ext cx="708252" cy="18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>
            <a:stCxn id="162" idx="3"/>
            <a:endCxn id="227" idx="1"/>
          </p:cNvCxnSpPr>
          <p:nvPr/>
        </p:nvCxnSpPr>
        <p:spPr>
          <a:xfrm>
            <a:off x="7440508" y="2337733"/>
            <a:ext cx="709793" cy="21115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162" idx="3"/>
            <a:endCxn id="231" idx="1"/>
          </p:cNvCxnSpPr>
          <p:nvPr/>
        </p:nvCxnSpPr>
        <p:spPr>
          <a:xfrm>
            <a:off x="7440508" y="2337733"/>
            <a:ext cx="709793" cy="421892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62" idx="3"/>
            <a:endCxn id="235" idx="1"/>
          </p:cNvCxnSpPr>
          <p:nvPr/>
        </p:nvCxnSpPr>
        <p:spPr>
          <a:xfrm>
            <a:off x="7440508" y="2337733"/>
            <a:ext cx="703777" cy="632300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/>
          <p:cNvSpPr txBox="1"/>
          <p:nvPr/>
        </p:nvSpPr>
        <p:spPr>
          <a:xfrm>
            <a:off x="3849499" y="120765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0" name="CuadroTexto 249"/>
          <p:cNvSpPr txBox="1"/>
          <p:nvPr/>
        </p:nvSpPr>
        <p:spPr>
          <a:xfrm>
            <a:off x="4954532" y="117963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1" name="CuadroTexto 250"/>
          <p:cNvSpPr txBox="1"/>
          <p:nvPr/>
        </p:nvSpPr>
        <p:spPr>
          <a:xfrm>
            <a:off x="4186068" y="354123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3" name="CuadroTexto 252"/>
          <p:cNvSpPr txBox="1"/>
          <p:nvPr/>
        </p:nvSpPr>
        <p:spPr>
          <a:xfrm>
            <a:off x="6338151" y="404550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4" name="CuadroTexto 253"/>
          <p:cNvSpPr txBox="1"/>
          <p:nvPr/>
        </p:nvSpPr>
        <p:spPr>
          <a:xfrm>
            <a:off x="7779620" y="1976634"/>
            <a:ext cx="4972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TRAMAS</a:t>
            </a:r>
          </a:p>
          <a:p>
            <a:r>
              <a:rPr lang="es-CO" sz="700" dirty="0" smtClean="0"/>
              <a:t>5501</a:t>
            </a:r>
          </a:p>
          <a:p>
            <a:r>
              <a:rPr lang="es-CO" sz="700" dirty="0" smtClean="0"/>
              <a:t>5502</a:t>
            </a:r>
            <a:endParaRPr lang="es-CO" sz="700" dirty="0"/>
          </a:p>
        </p:txBody>
      </p:sp>
      <p:sp>
        <p:nvSpPr>
          <p:cNvPr id="255" name="CuadroTexto 254"/>
          <p:cNvSpPr txBox="1"/>
          <p:nvPr/>
        </p:nvSpPr>
        <p:spPr>
          <a:xfrm>
            <a:off x="7790600" y="238598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8" name="CuadroTexto 257"/>
          <p:cNvSpPr txBox="1"/>
          <p:nvPr/>
        </p:nvSpPr>
        <p:spPr>
          <a:xfrm>
            <a:off x="7785837" y="260565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7800119" y="2805682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60" name="Rectángulo 259"/>
          <p:cNvSpPr/>
          <p:nvPr/>
        </p:nvSpPr>
        <p:spPr>
          <a:xfrm>
            <a:off x="1986555" y="2199188"/>
            <a:ext cx="1840023" cy="1729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Frontend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261" name="Conector angular 260"/>
          <p:cNvCxnSpPr>
            <a:stCxn id="277" idx="3"/>
            <a:endCxn id="264" idx="1"/>
          </p:cNvCxnSpPr>
          <p:nvPr/>
        </p:nvCxnSpPr>
        <p:spPr>
          <a:xfrm flipV="1">
            <a:off x="2390749" y="2528642"/>
            <a:ext cx="4591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77" idx="3"/>
            <a:endCxn id="273" idx="1"/>
          </p:cNvCxnSpPr>
          <p:nvPr/>
        </p:nvCxnSpPr>
        <p:spPr>
          <a:xfrm>
            <a:off x="2390749" y="3077171"/>
            <a:ext cx="4591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upo 262"/>
          <p:cNvGrpSpPr/>
          <p:nvPr/>
        </p:nvGrpSpPr>
        <p:grpSpPr>
          <a:xfrm>
            <a:off x="2749408" y="2230545"/>
            <a:ext cx="921649" cy="459457"/>
            <a:chOff x="4086042" y="1667022"/>
            <a:chExt cx="921649" cy="459457"/>
          </a:xfrm>
        </p:grpSpPr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265" name="CuadroTexto 264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267" name="Imagen 2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268" name="Grupo 267"/>
          <p:cNvGrpSpPr/>
          <p:nvPr/>
        </p:nvGrpSpPr>
        <p:grpSpPr>
          <a:xfrm>
            <a:off x="2752980" y="3138743"/>
            <a:ext cx="924147" cy="447115"/>
            <a:chOff x="3738570" y="2327820"/>
            <a:chExt cx="924147" cy="447115"/>
          </a:xfrm>
        </p:grpSpPr>
        <p:grpSp>
          <p:nvGrpSpPr>
            <p:cNvPr id="269" name="Grupo 268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273" name="Imagen 27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274" name="Rectángulo 273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275" name="CuadroTexto 274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270" name="Imagen 26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grpSp>
        <p:nvGrpSpPr>
          <p:cNvPr id="276" name="Grupo 275"/>
          <p:cNvGrpSpPr/>
          <p:nvPr/>
        </p:nvGrpSpPr>
        <p:grpSpPr>
          <a:xfrm>
            <a:off x="1955442" y="2665113"/>
            <a:ext cx="679185" cy="690269"/>
            <a:chOff x="2879078" y="1854190"/>
            <a:chExt cx="679185" cy="690269"/>
          </a:xfrm>
        </p:grpSpPr>
        <p:pic>
          <p:nvPicPr>
            <p:cNvPr id="277" name="Imagen 27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143837"/>
              <a:ext cx="254553" cy="244821"/>
            </a:xfrm>
            <a:prstGeom prst="rect">
              <a:avLst/>
            </a:prstGeom>
          </p:spPr>
        </p:pic>
        <p:sp>
          <p:nvSpPr>
            <p:cNvPr id="278" name="CuadroTexto 277"/>
            <p:cNvSpPr txBox="1"/>
            <p:nvPr/>
          </p:nvSpPr>
          <p:spPr>
            <a:xfrm>
              <a:off x="3037140" y="2359793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00" dirty="0"/>
                <a:t>443</a:t>
              </a:r>
            </a:p>
          </p:txBody>
        </p:sp>
        <p:sp>
          <p:nvSpPr>
            <p:cNvPr id="280" name="Rectángulo 279"/>
            <p:cNvSpPr/>
            <p:nvPr/>
          </p:nvSpPr>
          <p:spPr>
            <a:xfrm>
              <a:off x="2879078" y="1854190"/>
              <a:ext cx="6791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err="1" smtClean="0">
                  <a:sym typeface="Wingdings" panose="05000000000000000000" pitchFamily="2" charset="2"/>
                </a:rPr>
                <a:t>VS_Portal-Trans_Https</a:t>
              </a:r>
              <a:endParaRPr lang="es-CO" sz="750" dirty="0"/>
            </a:p>
          </p:txBody>
        </p:sp>
      </p:grpSp>
      <p:grpSp>
        <p:nvGrpSpPr>
          <p:cNvPr id="281" name="Grupo 280"/>
          <p:cNvGrpSpPr/>
          <p:nvPr/>
        </p:nvGrpSpPr>
        <p:grpSpPr>
          <a:xfrm>
            <a:off x="2994667" y="2737798"/>
            <a:ext cx="645335" cy="284835"/>
            <a:chOff x="4496725" y="627595"/>
            <a:chExt cx="645335" cy="284835"/>
          </a:xfrm>
        </p:grpSpPr>
        <p:pic>
          <p:nvPicPr>
            <p:cNvPr id="282" name="Imagen 281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85" name="Rectángulo 284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86" name="Conector angular 285"/>
          <p:cNvCxnSpPr>
            <a:stCxn id="264" idx="2"/>
            <a:endCxn id="282" idx="1"/>
          </p:cNvCxnSpPr>
          <p:nvPr/>
        </p:nvCxnSpPr>
        <p:spPr>
          <a:xfrm rot="16200000" flipH="1">
            <a:off x="3018535" y="2606979"/>
            <a:ext cx="171041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upo 286"/>
          <p:cNvGrpSpPr/>
          <p:nvPr/>
        </p:nvGrpSpPr>
        <p:grpSpPr>
          <a:xfrm>
            <a:off x="2999944" y="3573410"/>
            <a:ext cx="645335" cy="313319"/>
            <a:chOff x="4496725" y="627595"/>
            <a:chExt cx="645335" cy="284835"/>
          </a:xfrm>
        </p:grpSpPr>
        <p:pic>
          <p:nvPicPr>
            <p:cNvPr id="289" name="Imagen 288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90" name="Rectángulo 289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91" name="Conector angular 290"/>
          <p:cNvCxnSpPr>
            <a:stCxn id="273" idx="2"/>
            <a:endCxn id="289" idx="1"/>
          </p:cNvCxnSpPr>
          <p:nvPr/>
        </p:nvCxnSpPr>
        <p:spPr>
          <a:xfrm rot="16200000" flipH="1">
            <a:off x="3054304" y="3481076"/>
            <a:ext cx="104780" cy="255724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131" idx="3"/>
            <a:endCxn id="260" idx="1"/>
          </p:cNvCxnSpPr>
          <p:nvPr/>
        </p:nvCxnSpPr>
        <p:spPr>
          <a:xfrm>
            <a:off x="1754224" y="1177861"/>
            <a:ext cx="232331" cy="188610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5986372" y="4839506"/>
          <a:ext cx="3122132" cy="270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533"/>
                <a:gridCol w="780533"/>
                <a:gridCol w="780533"/>
                <a:gridCol w="780533"/>
              </a:tblGrid>
              <a:tr h="270088"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7" name="Rectángulo 436"/>
          <p:cNvSpPr/>
          <p:nvPr/>
        </p:nvSpPr>
        <p:spPr>
          <a:xfrm>
            <a:off x="1982965" y="299599"/>
            <a:ext cx="1840023" cy="1729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Frontend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" name="Conector angular 2"/>
          <p:cNvCxnSpPr>
            <a:stCxn id="124" idx="3"/>
            <a:endCxn id="438" idx="1"/>
          </p:cNvCxnSpPr>
          <p:nvPr/>
        </p:nvCxnSpPr>
        <p:spPr>
          <a:xfrm flipV="1">
            <a:off x="2387159" y="629053"/>
            <a:ext cx="4591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stCxn id="124" idx="3"/>
            <a:endCxn id="135" idx="1"/>
          </p:cNvCxnSpPr>
          <p:nvPr/>
        </p:nvCxnSpPr>
        <p:spPr>
          <a:xfrm>
            <a:off x="2387159" y="1177582"/>
            <a:ext cx="4591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Estrella de 5 puntas 212"/>
          <p:cNvSpPr/>
          <p:nvPr/>
        </p:nvSpPr>
        <p:spPr>
          <a:xfrm>
            <a:off x="6785129" y="4863377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5" name="CuadroTexto 214"/>
          <p:cNvSpPr txBox="1"/>
          <p:nvPr/>
        </p:nvSpPr>
        <p:spPr>
          <a:xfrm>
            <a:off x="6945778" y="4864540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Cambios</a:t>
            </a:r>
          </a:p>
        </p:txBody>
      </p:sp>
      <p:sp>
        <p:nvSpPr>
          <p:cNvPr id="216" name="Flecha derecha 215"/>
          <p:cNvSpPr/>
          <p:nvPr/>
        </p:nvSpPr>
        <p:spPr>
          <a:xfrm>
            <a:off x="6027385" y="4916937"/>
            <a:ext cx="161132" cy="133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7" name="CuadroTexto 216"/>
          <p:cNvSpPr txBox="1"/>
          <p:nvPr/>
        </p:nvSpPr>
        <p:spPr>
          <a:xfrm>
            <a:off x="6115265" y="486118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Permisos</a:t>
            </a:r>
          </a:p>
        </p:txBody>
      </p:sp>
      <p:pic>
        <p:nvPicPr>
          <p:cNvPr id="245" name="Picture 6" descr="Image result for internet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2" y="923181"/>
            <a:ext cx="795535" cy="4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Conector recto de flecha 245"/>
          <p:cNvCxnSpPr>
            <a:stCxn id="245" idx="3"/>
            <a:endCxn id="244" idx="1"/>
          </p:cNvCxnSpPr>
          <p:nvPr/>
        </p:nvCxnSpPr>
        <p:spPr>
          <a:xfrm flipV="1">
            <a:off x="929737" y="1170065"/>
            <a:ext cx="124963" cy="972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43" idx="2"/>
            <a:endCxn id="245" idx="0"/>
          </p:cNvCxnSpPr>
          <p:nvPr/>
        </p:nvCxnSpPr>
        <p:spPr>
          <a:xfrm rot="5400000">
            <a:off x="369129" y="758975"/>
            <a:ext cx="327047" cy="13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/>
          <p:cNvSpPr txBox="1"/>
          <p:nvPr/>
        </p:nvSpPr>
        <p:spPr>
          <a:xfrm>
            <a:off x="59393" y="2390899"/>
            <a:ext cx="141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u="sng" dirty="0" smtClean="0"/>
              <a:t>obpqa.bancopichincha.ws</a:t>
            </a:r>
            <a:r>
              <a:rPr lang="es-CO" sz="1050" dirty="0" smtClean="0"/>
              <a:t>/</a:t>
            </a:r>
            <a:r>
              <a:rPr lang="es-CO" sz="1050" dirty="0" err="1" smtClean="0"/>
              <a:t>PichinchaBPMExt</a:t>
            </a:r>
            <a:endParaRPr lang="es-CO" sz="1050" dirty="0"/>
          </a:p>
        </p:txBody>
      </p:sp>
      <p:grpSp>
        <p:nvGrpSpPr>
          <p:cNvPr id="53" name="Grupo 52"/>
          <p:cNvGrpSpPr/>
          <p:nvPr/>
        </p:nvGrpSpPr>
        <p:grpSpPr>
          <a:xfrm>
            <a:off x="359757" y="123478"/>
            <a:ext cx="619935" cy="593977"/>
            <a:chOff x="844330" y="895995"/>
            <a:chExt cx="619935" cy="593977"/>
          </a:xfrm>
        </p:grpSpPr>
        <p:pic>
          <p:nvPicPr>
            <p:cNvPr id="243" name="Imagen 24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60156" y1="92188" x2="61719" y2="89063"/>
                          <a14:foregroundMark x1="21094" y1="94531" x2="28906" y2="93750"/>
                          <a14:foregroundMark x1="83594" y1="94531" x2="75000" y2="93750"/>
                          <a14:foregroundMark x1="52632" y1="13158" x2="55263" y2="71053"/>
                          <a14:foregroundMark x1="86842" y1="52632" x2="65789" y2="73684"/>
                          <a14:foregroundMark x1="92105" y1="55263" x2="78947" y2="78947"/>
                          <a14:foregroundMark x1="57895" y1="13158" x2="57895" y2="55263"/>
                          <a14:foregroundMark x1="39474" y1="7895" x2="50000" y2="5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30" y="1021497"/>
              <a:ext cx="347154" cy="347154"/>
            </a:xfrm>
            <a:prstGeom prst="rect">
              <a:avLst/>
            </a:prstGeom>
          </p:spPr>
        </p:pic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45" y="1193739"/>
              <a:ext cx="308009" cy="296233"/>
            </a:xfrm>
            <a:prstGeom prst="rect">
              <a:avLst/>
            </a:prstGeom>
          </p:spPr>
        </p:pic>
        <p:pic>
          <p:nvPicPr>
            <p:cNvPr id="196" name="Imagen 1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39" y="895995"/>
              <a:ext cx="305426" cy="305426"/>
            </a:xfrm>
            <a:prstGeom prst="rect">
              <a:avLst/>
            </a:prstGeom>
          </p:spPr>
        </p:pic>
      </p:grpSp>
      <p:pic>
        <p:nvPicPr>
          <p:cNvPr id="181" name="Imagen 1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5" y="4881211"/>
            <a:ext cx="181755" cy="181755"/>
          </a:xfrm>
          <a:prstGeom prst="rect">
            <a:avLst/>
          </a:prstGeom>
        </p:spPr>
      </p:pic>
      <p:sp>
        <p:nvSpPr>
          <p:cNvPr id="184" name="CuadroTexto 183"/>
          <p:cNvSpPr txBox="1"/>
          <p:nvPr/>
        </p:nvSpPr>
        <p:spPr>
          <a:xfrm>
            <a:off x="7673524" y="486105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Certificados</a:t>
            </a:r>
          </a:p>
        </p:txBody>
      </p:sp>
      <p:cxnSp>
        <p:nvCxnSpPr>
          <p:cNvPr id="279" name="Conector angular 278"/>
          <p:cNvCxnSpPr>
            <a:stCxn id="131" idx="3"/>
            <a:endCxn id="124" idx="1"/>
          </p:cNvCxnSpPr>
          <p:nvPr/>
        </p:nvCxnSpPr>
        <p:spPr>
          <a:xfrm flipV="1">
            <a:off x="1754224" y="1177582"/>
            <a:ext cx="378382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Señal de prohibido 297"/>
          <p:cNvSpPr/>
          <p:nvPr/>
        </p:nvSpPr>
        <p:spPr>
          <a:xfrm>
            <a:off x="8351997" y="4901281"/>
            <a:ext cx="149512" cy="16446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8441952" y="480399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Negación </a:t>
            </a:r>
          </a:p>
          <a:p>
            <a:r>
              <a:rPr lang="es-CO" sz="800" dirty="0"/>
              <a:t>Servicio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6761871" y="1213759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63695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2745818" y="330956"/>
            <a:ext cx="921649" cy="459457"/>
            <a:chOff x="4086042" y="1667022"/>
            <a:chExt cx="921649" cy="459457"/>
          </a:xfrm>
        </p:grpSpPr>
        <p:pic>
          <p:nvPicPr>
            <p:cNvPr id="438" name="Imagen 43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191" name="Imagen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233" name="Grupo 232"/>
          <p:cNvGrpSpPr/>
          <p:nvPr/>
        </p:nvGrpSpPr>
        <p:grpSpPr>
          <a:xfrm>
            <a:off x="2749390" y="1239154"/>
            <a:ext cx="924147" cy="447115"/>
            <a:chOff x="3738570" y="2327820"/>
            <a:chExt cx="924147" cy="447115"/>
          </a:xfrm>
        </p:grpSpPr>
        <p:grpSp>
          <p:nvGrpSpPr>
            <p:cNvPr id="230" name="Grupo 229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135" name="Imagen 13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284" name="Rectángulo 283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293" name="CuadroTexto 292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192" name="Imagen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grpSp>
        <p:nvGrpSpPr>
          <p:cNvPr id="92" name="Grupo 91"/>
          <p:cNvGrpSpPr/>
          <p:nvPr/>
        </p:nvGrpSpPr>
        <p:grpSpPr>
          <a:xfrm>
            <a:off x="7172365" y="267495"/>
            <a:ext cx="1467405" cy="344999"/>
            <a:chOff x="7172365" y="1211534"/>
            <a:chExt cx="1467405" cy="489626"/>
          </a:xfrm>
        </p:grpSpPr>
        <p:sp>
          <p:nvSpPr>
            <p:cNvPr id="193" name="Rectángulo 192"/>
            <p:cNvSpPr/>
            <p:nvPr/>
          </p:nvSpPr>
          <p:spPr>
            <a:xfrm>
              <a:off x="7172365" y="1257096"/>
              <a:ext cx="1467405" cy="44406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Aplicaciones</a:t>
              </a: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7668344" y="1211534"/>
              <a:ext cx="946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sym typeface="Wingdings" panose="05000000000000000000" pitchFamily="2" charset="2"/>
                </a:rPr>
                <a:t>SQL Server 2012</a:t>
              </a:r>
              <a:endParaRPr lang="es-CO" sz="900" dirty="0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7164241" y="641848"/>
            <a:ext cx="1475529" cy="1143134"/>
            <a:chOff x="7164241" y="1730514"/>
            <a:chExt cx="1475529" cy="1143134"/>
          </a:xfrm>
        </p:grpSpPr>
        <p:sp>
          <p:nvSpPr>
            <p:cNvPr id="205" name="Rectángulo 204"/>
            <p:cNvSpPr/>
            <p:nvPr/>
          </p:nvSpPr>
          <p:spPr>
            <a:xfrm>
              <a:off x="7164241" y="1730514"/>
              <a:ext cx="1475529" cy="1143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788" b="1" dirty="0" smtClean="0">
                  <a:solidFill>
                    <a:schemeClr val="tx1"/>
                  </a:solidFill>
                </a:rPr>
                <a:t>Base de Datos</a:t>
              </a:r>
              <a:endParaRPr lang="es-CO" sz="788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7292296" y="1935788"/>
              <a:ext cx="654488" cy="769337"/>
              <a:chOff x="8021703" y="1866146"/>
              <a:chExt cx="654488" cy="769337"/>
            </a:xfrm>
          </p:grpSpPr>
          <p:pic>
            <p:nvPicPr>
              <p:cNvPr id="214" name="Imagen 1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1703" y="1866146"/>
                <a:ext cx="589865" cy="595636"/>
              </a:xfrm>
              <a:prstGeom prst="rect">
                <a:avLst/>
              </a:prstGeom>
            </p:spPr>
          </p:pic>
          <p:sp>
            <p:nvSpPr>
              <p:cNvPr id="204" name="Rectángulo 203"/>
              <p:cNvSpPr/>
              <p:nvPr/>
            </p:nvSpPr>
            <p:spPr>
              <a:xfrm>
                <a:off x="8100392" y="2427734"/>
                <a:ext cx="575799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smtClean="0"/>
                  <a:t>NAZCAQA</a:t>
                </a:r>
                <a:endParaRPr lang="es-CO" sz="750" dirty="0"/>
              </a:p>
            </p:txBody>
          </p:sp>
        </p:grpSp>
        <p:sp>
          <p:nvSpPr>
            <p:cNvPr id="209" name="Rectángulo 208"/>
            <p:cNvSpPr/>
            <p:nvPr/>
          </p:nvSpPr>
          <p:spPr>
            <a:xfrm>
              <a:off x="7879699" y="215266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10.160.88.32</a:t>
              </a:r>
            </a:p>
            <a:p>
              <a:r>
                <a:rPr lang="es-CO" sz="700" dirty="0" smtClean="0"/>
                <a:t>SV-0060</a:t>
              </a:r>
              <a:endParaRPr lang="es-CO" sz="700" dirty="0"/>
            </a:p>
          </p:txBody>
        </p:sp>
      </p:grpSp>
      <p:pic>
        <p:nvPicPr>
          <p:cNvPr id="131" name="Imagen 1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5204" y="763004"/>
            <a:ext cx="79020" cy="829714"/>
          </a:xfrm>
          <a:prstGeom prst="rect">
            <a:avLst/>
          </a:prstGeom>
        </p:spPr>
      </p:pic>
      <p:sp>
        <p:nvSpPr>
          <p:cNvPr id="178" name="CuadroTexto 177"/>
          <p:cNvSpPr txBox="1"/>
          <p:nvPr/>
        </p:nvSpPr>
        <p:spPr>
          <a:xfrm>
            <a:off x="4067944" y="11785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6"/>
              </a:rPr>
              <a:t>10.160.78.11</a:t>
            </a:r>
            <a:r>
              <a:rPr lang="es-CO" sz="1050" dirty="0" smtClean="0">
                <a:hlinkClick r:id="rId16"/>
              </a:rPr>
              <a:t>/api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cxnSp>
        <p:nvCxnSpPr>
          <p:cNvPr id="179" name="Conector recto de flecha 178"/>
          <p:cNvCxnSpPr>
            <a:stCxn id="244" idx="3"/>
            <a:endCxn id="131" idx="1"/>
          </p:cNvCxnSpPr>
          <p:nvPr/>
        </p:nvCxnSpPr>
        <p:spPr>
          <a:xfrm>
            <a:off x="1416611" y="1170065"/>
            <a:ext cx="258593" cy="7796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43255" y="2794808"/>
            <a:ext cx="1068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192.135.95.120</a:t>
            </a:r>
          </a:p>
        </p:txBody>
      </p:sp>
      <p:grpSp>
        <p:nvGrpSpPr>
          <p:cNvPr id="226" name="Grupo 225"/>
          <p:cNvGrpSpPr/>
          <p:nvPr/>
        </p:nvGrpSpPr>
        <p:grpSpPr>
          <a:xfrm>
            <a:off x="970274" y="818177"/>
            <a:ext cx="463519" cy="532844"/>
            <a:chOff x="1965423" y="1906843"/>
            <a:chExt cx="463519" cy="532844"/>
          </a:xfrm>
        </p:grpSpPr>
        <p:pic>
          <p:nvPicPr>
            <p:cNvPr id="244" name="Picture 2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49" y="2077775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CuadroTexto 224"/>
            <p:cNvSpPr txBox="1"/>
            <p:nvPr/>
          </p:nvSpPr>
          <p:spPr>
            <a:xfrm>
              <a:off x="1965423" y="1906843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Prod</a:t>
              </a:r>
              <a:endParaRPr lang="es-CO" dirty="0"/>
            </a:p>
          </p:txBody>
        </p:sp>
      </p:grpSp>
      <p:grpSp>
        <p:nvGrpSpPr>
          <p:cNvPr id="232" name="Grupo 231"/>
          <p:cNvGrpSpPr/>
          <p:nvPr/>
        </p:nvGrpSpPr>
        <p:grpSpPr>
          <a:xfrm>
            <a:off x="1951852" y="765524"/>
            <a:ext cx="679185" cy="690269"/>
            <a:chOff x="2879078" y="1854190"/>
            <a:chExt cx="679185" cy="690269"/>
          </a:xfrm>
        </p:grpSpPr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143837"/>
              <a:ext cx="254553" cy="244821"/>
            </a:xfrm>
            <a:prstGeom prst="rect">
              <a:avLst/>
            </a:prstGeom>
          </p:spPr>
        </p:pic>
        <p:sp>
          <p:nvSpPr>
            <p:cNvPr id="288" name="CuadroTexto 287"/>
            <p:cNvSpPr txBox="1"/>
            <p:nvPr/>
          </p:nvSpPr>
          <p:spPr>
            <a:xfrm>
              <a:off x="3037140" y="2359793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00" dirty="0"/>
                <a:t>443</a:t>
              </a: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2879078" y="1854190"/>
              <a:ext cx="6791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err="1" smtClean="0">
                  <a:sym typeface="Wingdings" panose="05000000000000000000" pitchFamily="2" charset="2"/>
                </a:rPr>
                <a:t>VS_Portal-Trans_Https</a:t>
              </a:r>
              <a:endParaRPr lang="es-CO" sz="750" dirty="0"/>
            </a:p>
          </p:txBody>
        </p:sp>
      </p:grpSp>
      <p:sp>
        <p:nvSpPr>
          <p:cNvPr id="186" name="CuadroTexto 185"/>
          <p:cNvSpPr txBox="1"/>
          <p:nvPr/>
        </p:nvSpPr>
        <p:spPr>
          <a:xfrm>
            <a:off x="828385" y="117879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1362188" y="117815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8" name="CuadroTexto 187"/>
          <p:cNvSpPr txBox="1"/>
          <p:nvPr/>
        </p:nvSpPr>
        <p:spPr>
          <a:xfrm>
            <a:off x="502436" y="680309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grpSp>
        <p:nvGrpSpPr>
          <p:cNvPr id="257" name="Grupo 256"/>
          <p:cNvGrpSpPr/>
          <p:nvPr/>
        </p:nvGrpSpPr>
        <p:grpSpPr>
          <a:xfrm>
            <a:off x="2991077" y="838209"/>
            <a:ext cx="645335" cy="284835"/>
            <a:chOff x="4496725" y="627595"/>
            <a:chExt cx="645335" cy="284835"/>
          </a:xfrm>
        </p:grpSpPr>
        <p:pic>
          <p:nvPicPr>
            <p:cNvPr id="195" name="Imagen 194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198" name="Rectángulo 19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0" name="Conector angular 199"/>
          <p:cNvCxnSpPr>
            <a:stCxn id="438" idx="2"/>
            <a:endCxn id="195" idx="1"/>
          </p:cNvCxnSpPr>
          <p:nvPr/>
        </p:nvCxnSpPr>
        <p:spPr>
          <a:xfrm rot="16200000" flipH="1">
            <a:off x="3014945" y="707390"/>
            <a:ext cx="171041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2996354" y="1673821"/>
            <a:ext cx="645335" cy="313319"/>
            <a:chOff x="4496725" y="627595"/>
            <a:chExt cx="645335" cy="284835"/>
          </a:xfrm>
        </p:grpSpPr>
        <p:pic>
          <p:nvPicPr>
            <p:cNvPr id="202" name="Imagen 201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03" name="Rectángulo 202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7" name="Conector angular 206"/>
          <p:cNvCxnSpPr>
            <a:stCxn id="135" idx="2"/>
            <a:endCxn id="202" idx="1"/>
          </p:cNvCxnSpPr>
          <p:nvPr/>
        </p:nvCxnSpPr>
        <p:spPr>
          <a:xfrm rot="16200000" flipH="1">
            <a:off x="3050714" y="1581487"/>
            <a:ext cx="104780" cy="255724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437" idx="3"/>
            <a:endCxn id="171" idx="1"/>
          </p:cNvCxnSpPr>
          <p:nvPr/>
        </p:nvCxnSpPr>
        <p:spPr>
          <a:xfrm>
            <a:off x="3822988" y="1164377"/>
            <a:ext cx="203093" cy="1957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>
            <a:off x="3923928" y="51470"/>
            <a:ext cx="0" cy="49530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271"/>
          <p:cNvSpPr txBox="1"/>
          <p:nvPr/>
        </p:nvSpPr>
        <p:spPr>
          <a:xfrm>
            <a:off x="1429190" y="422793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DMZ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964465" y="818177"/>
            <a:ext cx="463519" cy="529113"/>
            <a:chOff x="3964465" y="1399861"/>
            <a:chExt cx="463519" cy="529113"/>
          </a:xfrm>
        </p:grpSpPr>
        <p:pic>
          <p:nvPicPr>
            <p:cNvPr id="171" name="Picture 2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081" y="1567062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CuadroTexto 221"/>
            <p:cNvSpPr txBox="1"/>
            <p:nvPr/>
          </p:nvSpPr>
          <p:spPr>
            <a:xfrm>
              <a:off x="3964465" y="1399861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QA</a:t>
              </a:r>
              <a:endParaRPr lang="es-CO" dirty="0"/>
            </a:p>
          </p:txBody>
        </p:sp>
      </p:grpSp>
      <p:sp>
        <p:nvSpPr>
          <p:cNvPr id="312" name="Rectángulo 311"/>
          <p:cNvSpPr/>
          <p:nvPr/>
        </p:nvSpPr>
        <p:spPr>
          <a:xfrm>
            <a:off x="5281181" y="288335"/>
            <a:ext cx="1472051" cy="184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BackOffice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13" name="Conector angular 312"/>
          <p:cNvCxnSpPr>
            <a:stCxn id="330" idx="3"/>
            <a:endCxn id="317" idx="1"/>
          </p:cNvCxnSpPr>
          <p:nvPr/>
        </p:nvCxnSpPr>
        <p:spPr>
          <a:xfrm flipV="1">
            <a:off x="5042577" y="617790"/>
            <a:ext cx="8540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angular 313"/>
          <p:cNvCxnSpPr>
            <a:stCxn id="330" idx="3"/>
            <a:endCxn id="324" idx="1"/>
          </p:cNvCxnSpPr>
          <p:nvPr/>
        </p:nvCxnSpPr>
        <p:spPr>
          <a:xfrm>
            <a:off x="5042577" y="1166319"/>
            <a:ext cx="8540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327" idx="3"/>
            <a:endCxn id="330" idx="1"/>
          </p:cNvCxnSpPr>
          <p:nvPr/>
        </p:nvCxnSpPr>
        <p:spPr>
          <a:xfrm flipV="1">
            <a:off x="4600064" y="1166319"/>
            <a:ext cx="187960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upo 315"/>
          <p:cNvGrpSpPr/>
          <p:nvPr/>
        </p:nvGrpSpPr>
        <p:grpSpPr>
          <a:xfrm>
            <a:off x="5796136" y="319693"/>
            <a:ext cx="921649" cy="459457"/>
            <a:chOff x="4086042" y="1667022"/>
            <a:chExt cx="921649" cy="459457"/>
          </a:xfrm>
        </p:grpSpPr>
        <p:pic>
          <p:nvPicPr>
            <p:cNvPr id="317" name="Imagen 31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318" name="CuadroTexto 317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319" name="Rectángulo 318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320" name="Imagen 3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321" name="Grupo 320"/>
          <p:cNvGrpSpPr/>
          <p:nvPr/>
        </p:nvGrpSpPr>
        <p:grpSpPr>
          <a:xfrm>
            <a:off x="5799708" y="1227891"/>
            <a:ext cx="924147" cy="447115"/>
            <a:chOff x="3738570" y="2327820"/>
            <a:chExt cx="924147" cy="447115"/>
          </a:xfrm>
        </p:grpSpPr>
        <p:grpSp>
          <p:nvGrpSpPr>
            <p:cNvPr id="322" name="Grupo 321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324" name="Imagen 32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325" name="Rectángulo 324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326" name="CuadroTexto 325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323" name="Imagen 32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pic>
        <p:nvPicPr>
          <p:cNvPr id="327" name="Imagen 3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044" y="751741"/>
            <a:ext cx="79020" cy="829714"/>
          </a:xfrm>
          <a:prstGeom prst="rect">
            <a:avLst/>
          </a:prstGeom>
        </p:spPr>
      </p:pic>
      <p:grpSp>
        <p:nvGrpSpPr>
          <p:cNvPr id="329" name="Grupo 328"/>
          <p:cNvGrpSpPr/>
          <p:nvPr/>
        </p:nvGrpSpPr>
        <p:grpSpPr>
          <a:xfrm>
            <a:off x="4572511" y="1043908"/>
            <a:ext cx="719569" cy="447722"/>
            <a:chOff x="2766686" y="2143837"/>
            <a:chExt cx="719569" cy="447722"/>
          </a:xfrm>
        </p:grpSpPr>
        <p:pic>
          <p:nvPicPr>
            <p:cNvPr id="330" name="Imagen 32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99" y="2143837"/>
              <a:ext cx="254553" cy="244821"/>
            </a:xfrm>
            <a:prstGeom prst="rect">
              <a:avLst/>
            </a:prstGeom>
          </p:spPr>
        </p:pic>
        <p:sp>
          <p:nvSpPr>
            <p:cNvPr id="332" name="Rectángulo 331"/>
            <p:cNvSpPr/>
            <p:nvPr/>
          </p:nvSpPr>
          <p:spPr>
            <a:xfrm>
              <a:off x="2766686" y="2383810"/>
              <a:ext cx="71956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VS_API-Nazca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33" name="Conector angular 332"/>
          <p:cNvCxnSpPr>
            <a:stCxn id="330" idx="0"/>
            <a:endCxn id="178" idx="2"/>
          </p:cNvCxnSpPr>
          <p:nvPr/>
        </p:nvCxnSpPr>
        <p:spPr>
          <a:xfrm rot="16200000" flipV="1">
            <a:off x="4443776" y="572382"/>
            <a:ext cx="672134" cy="27091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upo 333"/>
          <p:cNvGrpSpPr/>
          <p:nvPr/>
        </p:nvGrpSpPr>
        <p:grpSpPr>
          <a:xfrm>
            <a:off x="6041395" y="694193"/>
            <a:ext cx="645335" cy="284835"/>
            <a:chOff x="4496725" y="627595"/>
            <a:chExt cx="645335" cy="284835"/>
          </a:xfrm>
        </p:grpSpPr>
        <p:pic>
          <p:nvPicPr>
            <p:cNvPr id="335" name="Imagen 334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36" name="Rectángulo 335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37" name="Conector angular 336"/>
          <p:cNvCxnSpPr>
            <a:stCxn id="317" idx="2"/>
            <a:endCxn id="335" idx="1"/>
          </p:cNvCxnSpPr>
          <p:nvPr/>
        </p:nvCxnSpPr>
        <p:spPr>
          <a:xfrm rot="16200000" flipH="1">
            <a:off x="6131639" y="629751"/>
            <a:ext cx="38288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angular 346"/>
          <p:cNvCxnSpPr>
            <a:stCxn id="171" idx="3"/>
            <a:endCxn id="327" idx="1"/>
          </p:cNvCxnSpPr>
          <p:nvPr/>
        </p:nvCxnSpPr>
        <p:spPr>
          <a:xfrm>
            <a:off x="4387992" y="1166334"/>
            <a:ext cx="133052" cy="2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upo 347"/>
          <p:cNvGrpSpPr/>
          <p:nvPr/>
        </p:nvGrpSpPr>
        <p:grpSpPr>
          <a:xfrm>
            <a:off x="6050738" y="944206"/>
            <a:ext cx="645335" cy="284835"/>
            <a:chOff x="4496725" y="627595"/>
            <a:chExt cx="645335" cy="284835"/>
          </a:xfrm>
        </p:grpSpPr>
        <p:pic>
          <p:nvPicPr>
            <p:cNvPr id="349" name="Imagen 348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0" name="Rectángulo 349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1" name="Conector angular 350"/>
          <p:cNvCxnSpPr>
            <a:stCxn id="317" idx="2"/>
            <a:endCxn id="349" idx="1"/>
          </p:cNvCxnSpPr>
          <p:nvPr/>
        </p:nvCxnSpPr>
        <p:spPr>
          <a:xfrm rot="16200000" flipH="1">
            <a:off x="6011305" y="750086"/>
            <a:ext cx="288301" cy="25979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upo 355"/>
          <p:cNvGrpSpPr/>
          <p:nvPr/>
        </p:nvGrpSpPr>
        <p:grpSpPr>
          <a:xfrm>
            <a:off x="6042276" y="1598739"/>
            <a:ext cx="645335" cy="284835"/>
            <a:chOff x="4496725" y="627595"/>
            <a:chExt cx="645335" cy="284835"/>
          </a:xfrm>
        </p:grpSpPr>
        <p:pic>
          <p:nvPicPr>
            <p:cNvPr id="357" name="Imagen 356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8" name="Rectángulo 35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9" name="Conector angular 358"/>
          <p:cNvCxnSpPr>
            <a:stCxn id="324" idx="2"/>
            <a:endCxn id="357" idx="1"/>
          </p:cNvCxnSpPr>
          <p:nvPr/>
        </p:nvCxnSpPr>
        <p:spPr>
          <a:xfrm rot="16200000" flipH="1">
            <a:off x="6134740" y="1536516"/>
            <a:ext cx="32969" cy="251328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upo 359"/>
          <p:cNvGrpSpPr/>
          <p:nvPr/>
        </p:nvGrpSpPr>
        <p:grpSpPr>
          <a:xfrm>
            <a:off x="6051619" y="1848752"/>
            <a:ext cx="645335" cy="284835"/>
            <a:chOff x="4496725" y="627595"/>
            <a:chExt cx="645335" cy="284835"/>
          </a:xfrm>
        </p:grpSpPr>
        <p:pic>
          <p:nvPicPr>
            <p:cNvPr id="361" name="Imagen 360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62" name="Rectángulo 361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63" name="Conector angular 362"/>
          <p:cNvCxnSpPr>
            <a:stCxn id="324" idx="2"/>
            <a:endCxn id="361" idx="1"/>
          </p:cNvCxnSpPr>
          <p:nvPr/>
        </p:nvCxnSpPr>
        <p:spPr>
          <a:xfrm rot="16200000" flipH="1">
            <a:off x="6014404" y="1656851"/>
            <a:ext cx="282982" cy="26067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12" idx="3"/>
            <a:endCxn id="205" idx="1"/>
          </p:cNvCxnSpPr>
          <p:nvPr/>
        </p:nvCxnSpPr>
        <p:spPr>
          <a:xfrm>
            <a:off x="6753232" y="1210961"/>
            <a:ext cx="411009" cy="245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upo 367"/>
          <p:cNvGrpSpPr/>
          <p:nvPr/>
        </p:nvGrpSpPr>
        <p:grpSpPr>
          <a:xfrm>
            <a:off x="4172604" y="2264867"/>
            <a:ext cx="986570" cy="446674"/>
            <a:chOff x="2327815" y="2093763"/>
            <a:chExt cx="986570" cy="446674"/>
          </a:xfrm>
        </p:grpSpPr>
        <p:pic>
          <p:nvPicPr>
            <p:cNvPr id="369" name="Imagen 36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054" y="2093763"/>
              <a:ext cx="252331" cy="294896"/>
            </a:xfrm>
            <a:prstGeom prst="rect">
              <a:avLst/>
            </a:prstGeom>
          </p:spPr>
        </p:pic>
        <p:sp>
          <p:nvSpPr>
            <p:cNvPr id="370" name="Rectángulo 369"/>
            <p:cNvSpPr/>
            <p:nvPr/>
          </p:nvSpPr>
          <p:spPr>
            <a:xfrm>
              <a:off x="2327815" y="2332688"/>
              <a:ext cx="93857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</a:t>
              </a:r>
              <a:r>
                <a:rPr lang="es-CO" sz="750" dirty="0" err="1" smtClean="0">
                  <a:sym typeface="Wingdings" panose="05000000000000000000" pitchFamily="2" charset="2"/>
                </a:rPr>
                <a:t>Backoffice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71" name="Conector angular 370"/>
          <p:cNvCxnSpPr>
            <a:stCxn id="327" idx="2"/>
            <a:endCxn id="369" idx="1"/>
          </p:cNvCxnSpPr>
          <p:nvPr/>
        </p:nvCxnSpPr>
        <p:spPr>
          <a:xfrm rot="16200000" flipH="1">
            <a:off x="4318268" y="1823740"/>
            <a:ext cx="830860" cy="346289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angular 371"/>
          <p:cNvCxnSpPr>
            <a:stCxn id="369" idx="2"/>
          </p:cNvCxnSpPr>
          <p:nvPr/>
        </p:nvCxnSpPr>
        <p:spPr>
          <a:xfrm rot="5400000">
            <a:off x="4325207" y="3263573"/>
            <a:ext cx="1411613" cy="399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369" idx="3"/>
            <a:endCxn id="317" idx="1"/>
          </p:cNvCxnSpPr>
          <p:nvPr/>
        </p:nvCxnSpPr>
        <p:spPr>
          <a:xfrm flipV="1">
            <a:off x="5159174" y="617790"/>
            <a:ext cx="737473" cy="1794525"/>
          </a:xfrm>
          <a:prstGeom prst="bentConnector3">
            <a:avLst>
              <a:gd name="adj1" fmla="val 42251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o 189"/>
          <p:cNvGrpSpPr/>
          <p:nvPr/>
        </p:nvGrpSpPr>
        <p:grpSpPr>
          <a:xfrm>
            <a:off x="5872561" y="3880577"/>
            <a:ext cx="581192" cy="540828"/>
            <a:chOff x="6655104" y="3251180"/>
            <a:chExt cx="581192" cy="540828"/>
          </a:xfrm>
        </p:grpSpPr>
        <p:pic>
          <p:nvPicPr>
            <p:cNvPr id="378" name="Picture 2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318" y="3430096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" name="CuadroTexto 378"/>
            <p:cNvSpPr txBox="1"/>
            <p:nvPr/>
          </p:nvSpPr>
          <p:spPr>
            <a:xfrm>
              <a:off x="6655104" y="3251180"/>
              <a:ext cx="5811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Users</a:t>
              </a:r>
              <a:endParaRPr lang="es-CO" dirty="0"/>
            </a:p>
          </p:txBody>
        </p:sp>
      </p:grpSp>
      <p:cxnSp>
        <p:nvCxnSpPr>
          <p:cNvPr id="380" name="Conector angular 379"/>
          <p:cNvCxnSpPr>
            <a:stCxn id="375" idx="1"/>
            <a:endCxn id="378" idx="3"/>
          </p:cNvCxnSpPr>
          <p:nvPr/>
        </p:nvCxnSpPr>
        <p:spPr>
          <a:xfrm rot="10800000" flipV="1">
            <a:off x="6338687" y="4239163"/>
            <a:ext cx="475771" cy="128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378" idx="1"/>
            <a:endCxn id="171" idx="2"/>
          </p:cNvCxnSpPr>
          <p:nvPr/>
        </p:nvCxnSpPr>
        <p:spPr>
          <a:xfrm rot="10800000">
            <a:off x="4207037" y="1347291"/>
            <a:ext cx="1769738" cy="2893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upo 382"/>
          <p:cNvGrpSpPr/>
          <p:nvPr/>
        </p:nvGrpSpPr>
        <p:grpSpPr>
          <a:xfrm>
            <a:off x="6814457" y="3833426"/>
            <a:ext cx="2108428" cy="830997"/>
            <a:chOff x="6817438" y="3101496"/>
            <a:chExt cx="2108428" cy="830997"/>
          </a:xfrm>
        </p:grpSpPr>
        <p:grpSp>
          <p:nvGrpSpPr>
            <p:cNvPr id="374" name="Grupo 373"/>
            <p:cNvGrpSpPr/>
            <p:nvPr/>
          </p:nvGrpSpPr>
          <p:grpSpPr>
            <a:xfrm>
              <a:off x="6817438" y="3326640"/>
              <a:ext cx="619935" cy="354171"/>
              <a:chOff x="844330" y="1014480"/>
              <a:chExt cx="619935" cy="354171"/>
            </a:xfrm>
          </p:grpSpPr>
          <p:pic>
            <p:nvPicPr>
              <p:cNvPr id="375" name="Imagen 3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60156" y1="92188" x2="61719" y2="89063"/>
                            <a14:foregroundMark x1="21094" y1="94531" x2="28906" y2="93750"/>
                            <a14:foregroundMark x1="83594" y1="94531" x2="75000" y2="93750"/>
                            <a14:foregroundMark x1="52632" y1="13158" x2="55263" y2="71053"/>
                            <a14:foregroundMark x1="86842" y1="52632" x2="65789" y2="73684"/>
                            <a14:foregroundMark x1="92105" y1="55263" x2="78947" y2="78947"/>
                            <a14:foregroundMark x1="57895" y1="13158" x2="57895" y2="55263"/>
                            <a14:foregroundMark x1="39474" y1="7895" x2="50000" y2="5263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330" y="1021497"/>
                <a:ext cx="347154" cy="347154"/>
              </a:xfrm>
              <a:prstGeom prst="rect">
                <a:avLst/>
              </a:prstGeom>
            </p:spPr>
          </p:pic>
          <p:pic>
            <p:nvPicPr>
              <p:cNvPr id="377" name="Imagen 3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839" y="1014480"/>
                <a:ext cx="305426" cy="305426"/>
              </a:xfrm>
              <a:prstGeom prst="rect">
                <a:avLst/>
              </a:prstGeom>
            </p:spPr>
          </p:pic>
        </p:grpSp>
        <p:sp>
          <p:nvSpPr>
            <p:cNvPr id="382" name="CuadroTexto 381"/>
            <p:cNvSpPr txBox="1"/>
            <p:nvPr/>
          </p:nvSpPr>
          <p:spPr>
            <a:xfrm>
              <a:off x="7373966" y="3101496"/>
              <a:ext cx="1551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 smtClean="0"/>
                <a:t>Areas</a:t>
              </a:r>
              <a:r>
                <a:rPr lang="es-CO" sz="1200" dirty="0" smtClean="0"/>
                <a:t> </a:t>
              </a:r>
              <a:r>
                <a:rPr lang="es-CO" sz="1200" dirty="0" err="1" smtClean="0"/>
                <a:t>BancoPichincha</a:t>
              </a:r>
              <a:endParaRPr lang="es-CO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Operaciones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Canales</a:t>
              </a:r>
              <a:endParaRPr lang="es-CO" sz="1200" dirty="0"/>
            </a:p>
          </p:txBody>
        </p:sp>
      </p:grpSp>
      <p:sp>
        <p:nvSpPr>
          <p:cNvPr id="392" name="Estrella de 5 puntas 391"/>
          <p:cNvSpPr/>
          <p:nvPr/>
        </p:nvSpPr>
        <p:spPr>
          <a:xfrm>
            <a:off x="4682196" y="2282003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3" name="Estrella de 5 puntas 392"/>
          <p:cNvSpPr/>
          <p:nvPr/>
        </p:nvSpPr>
        <p:spPr>
          <a:xfrm>
            <a:off x="6735099" y="3794612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5" name="CuadroTexto 394"/>
          <p:cNvSpPr txBox="1"/>
          <p:nvPr/>
        </p:nvSpPr>
        <p:spPr>
          <a:xfrm>
            <a:off x="4550536" y="4227934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LAN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3" name="Rectángulo 422"/>
          <p:cNvSpPr/>
          <p:nvPr/>
        </p:nvSpPr>
        <p:spPr>
          <a:xfrm>
            <a:off x="6785128" y="3795886"/>
            <a:ext cx="2107351" cy="884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6 CuadroTexto"/>
          <p:cNvSpPr txBox="1"/>
          <p:nvPr/>
        </p:nvSpPr>
        <p:spPr>
          <a:xfrm>
            <a:off x="-3095" y="4786614"/>
            <a:ext cx="31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Portales Fase 2 - Ambiente </a:t>
            </a:r>
            <a:r>
              <a:rPr lang="es-CO" dirty="0" smtClean="0"/>
              <a:t>QA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6444209" y="2475205"/>
            <a:ext cx="995940" cy="211977"/>
            <a:chOff x="7113967" y="2303397"/>
            <a:chExt cx="1387542" cy="211977"/>
          </a:xfrm>
        </p:grpSpPr>
        <p:sp>
          <p:nvSpPr>
            <p:cNvPr id="158" name="81 Rectángulo"/>
            <p:cNvSpPr/>
            <p:nvPr/>
          </p:nvSpPr>
          <p:spPr>
            <a:xfrm>
              <a:off x="7113967" y="2305491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 smtClean="0">
                  <a:solidFill>
                    <a:schemeClr val="tx1"/>
                  </a:solidFill>
                </a:rPr>
                <a:t>Detect</a:t>
              </a:r>
              <a:r>
                <a:rPr lang="es-CO" sz="800" b="1" dirty="0" smtClean="0">
                  <a:solidFill>
                    <a:schemeClr val="tx1"/>
                  </a:solidFill>
                </a:rPr>
                <a:t> ID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192.168.4.20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15" y="2303397"/>
              <a:ext cx="211977" cy="21197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6444209" y="2703918"/>
            <a:ext cx="995940" cy="211977"/>
            <a:chOff x="7113967" y="2624189"/>
            <a:chExt cx="1387542" cy="211977"/>
          </a:xfrm>
        </p:grpSpPr>
        <p:sp>
          <p:nvSpPr>
            <p:cNvPr id="160" name="81 Rectángulo"/>
            <p:cNvSpPr/>
            <p:nvPr/>
          </p:nvSpPr>
          <p:spPr>
            <a:xfrm>
              <a:off x="7113967" y="2626283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solidFill>
                    <a:schemeClr val="tx1"/>
                  </a:solidFill>
                </a:rPr>
                <a:t>Yellowpepper</a:t>
              </a:r>
              <a:r>
                <a:rPr lang="es-CO" sz="800" b="1" dirty="0">
                  <a:solidFill>
                    <a:schemeClr val="tx1"/>
                  </a:solidFill>
                </a:rPr>
                <a:t>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190.60.21.62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Imagen 16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27" y="2624189"/>
              <a:ext cx="211977" cy="211977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4567" y="2233152"/>
            <a:ext cx="995941" cy="211977"/>
            <a:chOff x="7113966" y="1978696"/>
            <a:chExt cx="1387543" cy="211977"/>
          </a:xfrm>
        </p:grpSpPr>
        <p:sp>
          <p:nvSpPr>
            <p:cNvPr id="162" name="81 Rectángulo"/>
            <p:cNvSpPr/>
            <p:nvPr/>
          </p:nvSpPr>
          <p:spPr>
            <a:xfrm>
              <a:off x="7113966" y="1987140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ln w="6350">
                    <a:noFill/>
                  </a:ln>
                  <a:solidFill>
                    <a:schemeClr val="tx1"/>
                  </a:solidFill>
                </a:rPr>
                <a:t>IIBactPrueb</a:t>
              </a:r>
              <a:r>
                <a:rPr lang="es-CO" sz="800" b="1" dirty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  <a:r>
                <a:rPr lang="es-CO" sz="800" b="1" dirty="0" smtClean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10.160.88.150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3" name="Imagen 16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84" y="1978696"/>
              <a:ext cx="211977" cy="211977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6444222" y="2917662"/>
            <a:ext cx="995933" cy="211977"/>
            <a:chOff x="7113981" y="2945694"/>
            <a:chExt cx="1387532" cy="211977"/>
          </a:xfrm>
        </p:grpSpPr>
        <p:sp>
          <p:nvSpPr>
            <p:cNvPr id="164" name="81 Rectángulo"/>
            <p:cNvSpPr/>
            <p:nvPr/>
          </p:nvSpPr>
          <p:spPr>
            <a:xfrm>
              <a:off x="7113981" y="2947788"/>
              <a:ext cx="138753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CORREO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192.168.8.125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181" y="2945694"/>
              <a:ext cx="211977" cy="211977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6444208" y="3129644"/>
            <a:ext cx="995941" cy="211977"/>
            <a:chOff x="7113966" y="3270144"/>
            <a:chExt cx="1387543" cy="211977"/>
          </a:xfrm>
        </p:grpSpPr>
        <p:sp>
          <p:nvSpPr>
            <p:cNvPr id="166" name="81 Rectángulo"/>
            <p:cNvSpPr/>
            <p:nvPr/>
          </p:nvSpPr>
          <p:spPr>
            <a:xfrm>
              <a:off x="7113966" y="3272238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ACH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172.30.19.33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7" name="Imagen 16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270144"/>
              <a:ext cx="211977" cy="21197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44208" y="3360082"/>
            <a:ext cx="995941" cy="211977"/>
            <a:chOff x="7113966" y="3583909"/>
            <a:chExt cx="1387543" cy="211977"/>
          </a:xfrm>
        </p:grpSpPr>
        <p:sp>
          <p:nvSpPr>
            <p:cNvPr id="168" name="81 Rectángulo"/>
            <p:cNvSpPr/>
            <p:nvPr/>
          </p:nvSpPr>
          <p:spPr>
            <a:xfrm>
              <a:off x="7113966" y="3586003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>
                  <a:solidFill>
                    <a:schemeClr val="tx1"/>
                  </a:solidFill>
                </a:rPr>
                <a:t>SONDA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10.160.88.20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9" name="Imagen 16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583909"/>
              <a:ext cx="211977" cy="211977"/>
            </a:xfrm>
            <a:prstGeom prst="rect">
              <a:avLst/>
            </a:prstGeom>
          </p:spPr>
        </p:pic>
      </p:grpSp>
      <p:cxnSp>
        <p:nvCxnSpPr>
          <p:cNvPr id="182" name="Conector angular 181"/>
          <p:cNvCxnSpPr>
            <a:stCxn id="312" idx="2"/>
            <a:endCxn id="162" idx="1"/>
          </p:cNvCxnSpPr>
          <p:nvPr/>
        </p:nvCxnSpPr>
        <p:spPr>
          <a:xfrm rot="16200000" flipH="1">
            <a:off x="6128814" y="2021979"/>
            <a:ext cx="204147" cy="42736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312" idx="2"/>
            <a:endCxn id="158" idx="1"/>
          </p:cNvCxnSpPr>
          <p:nvPr/>
        </p:nvCxnSpPr>
        <p:spPr>
          <a:xfrm rot="16200000" flipH="1">
            <a:off x="6010783" y="2140010"/>
            <a:ext cx="439850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stCxn id="312" idx="2"/>
            <a:endCxn id="160" idx="1"/>
          </p:cNvCxnSpPr>
          <p:nvPr/>
        </p:nvCxnSpPr>
        <p:spPr>
          <a:xfrm rot="16200000" flipH="1">
            <a:off x="5896427" y="2254366"/>
            <a:ext cx="668563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312" idx="2"/>
            <a:endCxn id="164" idx="1"/>
          </p:cNvCxnSpPr>
          <p:nvPr/>
        </p:nvCxnSpPr>
        <p:spPr>
          <a:xfrm rot="16200000" flipH="1">
            <a:off x="5789561" y="2361231"/>
            <a:ext cx="882307" cy="427015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312" idx="2"/>
            <a:endCxn id="166" idx="1"/>
          </p:cNvCxnSpPr>
          <p:nvPr/>
        </p:nvCxnSpPr>
        <p:spPr>
          <a:xfrm rot="16200000" flipH="1">
            <a:off x="5683563" y="2467229"/>
            <a:ext cx="1094289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312" idx="2"/>
            <a:endCxn id="168" idx="1"/>
          </p:cNvCxnSpPr>
          <p:nvPr/>
        </p:nvCxnSpPr>
        <p:spPr>
          <a:xfrm rot="16200000" flipH="1">
            <a:off x="5568344" y="2582448"/>
            <a:ext cx="1324727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935389" y="21857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5950277" y="2414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8080</a:t>
            </a:r>
            <a:endParaRPr lang="es-CO" sz="7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5948089" y="26401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21" name="CuadroTexto 220"/>
          <p:cNvSpPr txBox="1"/>
          <p:nvPr/>
        </p:nvSpPr>
        <p:spPr>
          <a:xfrm>
            <a:off x="5944915" y="284866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25</a:t>
            </a:r>
            <a:endParaRPr lang="es-CO" sz="7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5950277" y="307739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5948089" y="330303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7" name="81 Rectángulo"/>
          <p:cNvSpPr/>
          <p:nvPr/>
        </p:nvSpPr>
        <p:spPr>
          <a:xfrm>
            <a:off x="8150301" y="2458701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RSA                 </a:t>
            </a:r>
            <a:r>
              <a:rPr lang="es-CO" sz="700" dirty="0">
                <a:solidFill>
                  <a:schemeClr val="tx1"/>
                </a:solidFill>
              </a:rPr>
              <a:t>192.168.4.17 - </a:t>
            </a:r>
            <a:r>
              <a:rPr lang="es-CO" sz="700" dirty="0" smtClean="0">
                <a:solidFill>
                  <a:schemeClr val="tx1"/>
                </a:solidFill>
              </a:rPr>
              <a:t>18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29" name="Imagen 22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446243"/>
            <a:ext cx="211977" cy="211977"/>
          </a:xfrm>
          <a:prstGeom prst="rect">
            <a:avLst/>
          </a:prstGeom>
        </p:spPr>
      </p:pic>
      <p:sp>
        <p:nvSpPr>
          <p:cNvPr id="231" name="81 Rectángulo"/>
          <p:cNvSpPr/>
          <p:nvPr/>
        </p:nvSpPr>
        <p:spPr>
          <a:xfrm>
            <a:off x="8150301" y="2669442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err="1" smtClean="0">
                <a:solidFill>
                  <a:schemeClr val="tx1"/>
                </a:solidFill>
              </a:rPr>
              <a:t>Avisor</a:t>
            </a:r>
            <a:r>
              <a:rPr lang="es-CO" sz="7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173.1.104.114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4" name="Imagen 23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656984"/>
            <a:ext cx="211977" cy="211977"/>
          </a:xfrm>
          <a:prstGeom prst="rect">
            <a:avLst/>
          </a:prstGeom>
        </p:spPr>
      </p:pic>
      <p:sp>
        <p:nvSpPr>
          <p:cNvPr id="235" name="81 Rectángulo"/>
          <p:cNvSpPr/>
          <p:nvPr/>
        </p:nvSpPr>
        <p:spPr>
          <a:xfrm>
            <a:off x="8144285" y="2879850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COMPUTEC </a:t>
            </a:r>
            <a:r>
              <a:rPr lang="es-CO" sz="700" dirty="0">
                <a:solidFill>
                  <a:schemeClr val="tx1"/>
                </a:solidFill>
              </a:rPr>
              <a:t>felec.computec.com</a:t>
            </a:r>
          </a:p>
        </p:txBody>
      </p:sp>
      <p:pic>
        <p:nvPicPr>
          <p:cNvPr id="236" name="Imagen 2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84" y="2867392"/>
            <a:ext cx="211977" cy="211977"/>
          </a:xfrm>
          <a:prstGeom prst="rect">
            <a:avLst/>
          </a:prstGeom>
        </p:spPr>
      </p:pic>
      <p:sp>
        <p:nvSpPr>
          <p:cNvPr id="238" name="81 Rectángulo"/>
          <p:cNvSpPr/>
          <p:nvPr/>
        </p:nvSpPr>
        <p:spPr>
          <a:xfrm>
            <a:off x="8148760" y="2247369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AS400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10.160.88.100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9" name="Imagen 23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5" y="2237780"/>
            <a:ext cx="211977" cy="211977"/>
          </a:xfrm>
          <a:prstGeom prst="rect">
            <a:avLst/>
          </a:prstGeom>
        </p:spPr>
      </p:pic>
      <p:cxnSp>
        <p:nvCxnSpPr>
          <p:cNvPr id="240" name="Conector angular 239"/>
          <p:cNvCxnSpPr>
            <a:stCxn id="162" idx="3"/>
            <a:endCxn id="238" idx="1"/>
          </p:cNvCxnSpPr>
          <p:nvPr/>
        </p:nvCxnSpPr>
        <p:spPr>
          <a:xfrm flipV="1">
            <a:off x="7440508" y="2337552"/>
            <a:ext cx="708252" cy="18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>
            <a:stCxn id="162" idx="3"/>
            <a:endCxn id="227" idx="1"/>
          </p:cNvCxnSpPr>
          <p:nvPr/>
        </p:nvCxnSpPr>
        <p:spPr>
          <a:xfrm>
            <a:off x="7440508" y="2337733"/>
            <a:ext cx="709793" cy="21115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162" idx="3"/>
            <a:endCxn id="231" idx="1"/>
          </p:cNvCxnSpPr>
          <p:nvPr/>
        </p:nvCxnSpPr>
        <p:spPr>
          <a:xfrm>
            <a:off x="7440508" y="2337733"/>
            <a:ext cx="709793" cy="421892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62" idx="3"/>
            <a:endCxn id="235" idx="1"/>
          </p:cNvCxnSpPr>
          <p:nvPr/>
        </p:nvCxnSpPr>
        <p:spPr>
          <a:xfrm>
            <a:off x="7440508" y="2337733"/>
            <a:ext cx="703777" cy="632300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/>
          <p:cNvSpPr txBox="1"/>
          <p:nvPr/>
        </p:nvSpPr>
        <p:spPr>
          <a:xfrm>
            <a:off x="3849499" y="120765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0" name="CuadroTexto 249"/>
          <p:cNvSpPr txBox="1"/>
          <p:nvPr/>
        </p:nvSpPr>
        <p:spPr>
          <a:xfrm>
            <a:off x="4954532" y="117963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1" name="CuadroTexto 250"/>
          <p:cNvSpPr txBox="1"/>
          <p:nvPr/>
        </p:nvSpPr>
        <p:spPr>
          <a:xfrm>
            <a:off x="4186068" y="354123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3" name="CuadroTexto 252"/>
          <p:cNvSpPr txBox="1"/>
          <p:nvPr/>
        </p:nvSpPr>
        <p:spPr>
          <a:xfrm>
            <a:off x="6338151" y="404550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4" name="CuadroTexto 253"/>
          <p:cNvSpPr txBox="1"/>
          <p:nvPr/>
        </p:nvSpPr>
        <p:spPr>
          <a:xfrm>
            <a:off x="7779620" y="1976634"/>
            <a:ext cx="4972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TRAMAS</a:t>
            </a:r>
          </a:p>
          <a:p>
            <a:r>
              <a:rPr lang="es-CO" sz="700" dirty="0" smtClean="0"/>
              <a:t>5501</a:t>
            </a:r>
          </a:p>
          <a:p>
            <a:r>
              <a:rPr lang="es-CO" sz="700" dirty="0" smtClean="0"/>
              <a:t>5502</a:t>
            </a:r>
            <a:endParaRPr lang="es-CO" sz="700" dirty="0"/>
          </a:p>
        </p:txBody>
      </p:sp>
      <p:sp>
        <p:nvSpPr>
          <p:cNvPr id="255" name="CuadroTexto 254"/>
          <p:cNvSpPr txBox="1"/>
          <p:nvPr/>
        </p:nvSpPr>
        <p:spPr>
          <a:xfrm>
            <a:off x="7790600" y="238598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8" name="CuadroTexto 257"/>
          <p:cNvSpPr txBox="1"/>
          <p:nvPr/>
        </p:nvSpPr>
        <p:spPr>
          <a:xfrm>
            <a:off x="7785837" y="260565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7800119" y="2805682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60" name="Rectángulo 259"/>
          <p:cNvSpPr/>
          <p:nvPr/>
        </p:nvSpPr>
        <p:spPr>
          <a:xfrm>
            <a:off x="1986555" y="2199188"/>
            <a:ext cx="1840023" cy="1729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Frontend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261" name="Conector angular 260"/>
          <p:cNvCxnSpPr>
            <a:stCxn id="277" idx="3"/>
            <a:endCxn id="264" idx="1"/>
          </p:cNvCxnSpPr>
          <p:nvPr/>
        </p:nvCxnSpPr>
        <p:spPr>
          <a:xfrm flipV="1">
            <a:off x="2390749" y="2528642"/>
            <a:ext cx="4591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77" idx="3"/>
            <a:endCxn id="273" idx="1"/>
          </p:cNvCxnSpPr>
          <p:nvPr/>
        </p:nvCxnSpPr>
        <p:spPr>
          <a:xfrm>
            <a:off x="2390749" y="3077171"/>
            <a:ext cx="4591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upo 262"/>
          <p:cNvGrpSpPr/>
          <p:nvPr/>
        </p:nvGrpSpPr>
        <p:grpSpPr>
          <a:xfrm>
            <a:off x="2749408" y="2230545"/>
            <a:ext cx="921649" cy="459457"/>
            <a:chOff x="4086042" y="1667022"/>
            <a:chExt cx="921649" cy="459457"/>
          </a:xfrm>
        </p:grpSpPr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265" name="CuadroTexto 264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267" name="Imagen 2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268" name="Grupo 267"/>
          <p:cNvGrpSpPr/>
          <p:nvPr/>
        </p:nvGrpSpPr>
        <p:grpSpPr>
          <a:xfrm>
            <a:off x="2752980" y="3138743"/>
            <a:ext cx="924147" cy="447115"/>
            <a:chOff x="3738570" y="2327820"/>
            <a:chExt cx="924147" cy="447115"/>
          </a:xfrm>
        </p:grpSpPr>
        <p:grpSp>
          <p:nvGrpSpPr>
            <p:cNvPr id="269" name="Grupo 268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273" name="Imagen 27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274" name="Rectángulo 273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275" name="CuadroTexto 274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270" name="Imagen 26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grpSp>
        <p:nvGrpSpPr>
          <p:cNvPr id="276" name="Grupo 275"/>
          <p:cNvGrpSpPr/>
          <p:nvPr/>
        </p:nvGrpSpPr>
        <p:grpSpPr>
          <a:xfrm>
            <a:off x="1955442" y="2665113"/>
            <a:ext cx="679185" cy="690269"/>
            <a:chOff x="2879078" y="1854190"/>
            <a:chExt cx="679185" cy="690269"/>
          </a:xfrm>
        </p:grpSpPr>
        <p:pic>
          <p:nvPicPr>
            <p:cNvPr id="277" name="Imagen 27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143837"/>
              <a:ext cx="254553" cy="244821"/>
            </a:xfrm>
            <a:prstGeom prst="rect">
              <a:avLst/>
            </a:prstGeom>
          </p:spPr>
        </p:pic>
        <p:sp>
          <p:nvSpPr>
            <p:cNvPr id="278" name="CuadroTexto 277"/>
            <p:cNvSpPr txBox="1"/>
            <p:nvPr/>
          </p:nvSpPr>
          <p:spPr>
            <a:xfrm>
              <a:off x="3037140" y="2359793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00" dirty="0"/>
                <a:t>443</a:t>
              </a:r>
            </a:p>
          </p:txBody>
        </p:sp>
        <p:sp>
          <p:nvSpPr>
            <p:cNvPr id="280" name="Rectángulo 279"/>
            <p:cNvSpPr/>
            <p:nvPr/>
          </p:nvSpPr>
          <p:spPr>
            <a:xfrm>
              <a:off x="2879078" y="1854190"/>
              <a:ext cx="6791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err="1" smtClean="0">
                  <a:sym typeface="Wingdings" panose="05000000000000000000" pitchFamily="2" charset="2"/>
                </a:rPr>
                <a:t>VS_Portal-Trans_Https</a:t>
              </a:r>
              <a:endParaRPr lang="es-CO" sz="750" dirty="0"/>
            </a:p>
          </p:txBody>
        </p:sp>
      </p:grpSp>
      <p:grpSp>
        <p:nvGrpSpPr>
          <p:cNvPr id="281" name="Grupo 280"/>
          <p:cNvGrpSpPr/>
          <p:nvPr/>
        </p:nvGrpSpPr>
        <p:grpSpPr>
          <a:xfrm>
            <a:off x="2994667" y="2737798"/>
            <a:ext cx="645335" cy="284835"/>
            <a:chOff x="4496725" y="627595"/>
            <a:chExt cx="645335" cy="284835"/>
          </a:xfrm>
        </p:grpSpPr>
        <p:pic>
          <p:nvPicPr>
            <p:cNvPr id="282" name="Imagen 281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85" name="Rectángulo 284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86" name="Conector angular 285"/>
          <p:cNvCxnSpPr>
            <a:stCxn id="264" idx="2"/>
            <a:endCxn id="282" idx="1"/>
          </p:cNvCxnSpPr>
          <p:nvPr/>
        </p:nvCxnSpPr>
        <p:spPr>
          <a:xfrm rot="16200000" flipH="1">
            <a:off x="3018535" y="2606979"/>
            <a:ext cx="171041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upo 286"/>
          <p:cNvGrpSpPr/>
          <p:nvPr/>
        </p:nvGrpSpPr>
        <p:grpSpPr>
          <a:xfrm>
            <a:off x="2999944" y="3573410"/>
            <a:ext cx="645335" cy="313319"/>
            <a:chOff x="4496725" y="627595"/>
            <a:chExt cx="645335" cy="284835"/>
          </a:xfrm>
        </p:grpSpPr>
        <p:pic>
          <p:nvPicPr>
            <p:cNvPr id="289" name="Imagen 288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90" name="Rectángulo 289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91" name="Conector angular 290"/>
          <p:cNvCxnSpPr>
            <a:stCxn id="273" idx="2"/>
            <a:endCxn id="289" idx="1"/>
          </p:cNvCxnSpPr>
          <p:nvPr/>
        </p:nvCxnSpPr>
        <p:spPr>
          <a:xfrm rot="16200000" flipH="1">
            <a:off x="3054304" y="3481076"/>
            <a:ext cx="104780" cy="255724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131" idx="3"/>
            <a:endCxn id="260" idx="1"/>
          </p:cNvCxnSpPr>
          <p:nvPr/>
        </p:nvCxnSpPr>
        <p:spPr>
          <a:xfrm>
            <a:off x="1754224" y="1177861"/>
            <a:ext cx="232331" cy="188610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adroTexto 293"/>
          <p:cNvSpPr txBox="1"/>
          <p:nvPr/>
        </p:nvSpPr>
        <p:spPr>
          <a:xfrm>
            <a:off x="4139952" y="4029550"/>
            <a:ext cx="1890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u="sng" dirty="0" smtClean="0"/>
              <a:t>10.160.78.12</a:t>
            </a:r>
            <a:r>
              <a:rPr lang="es-CO" sz="1050" dirty="0" smtClean="0"/>
              <a:t>/</a:t>
            </a:r>
            <a:r>
              <a:rPr lang="es-CO" sz="1050" dirty="0" err="1" smtClean="0"/>
              <a:t>PichinchaBPMExt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114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5986372" y="4839506"/>
          <a:ext cx="3122132" cy="270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533"/>
                <a:gridCol w="780533"/>
                <a:gridCol w="780533"/>
                <a:gridCol w="780533"/>
              </a:tblGrid>
              <a:tr h="270088"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7" name="Rectángulo 436"/>
          <p:cNvSpPr/>
          <p:nvPr/>
        </p:nvSpPr>
        <p:spPr>
          <a:xfrm>
            <a:off x="1982965" y="299599"/>
            <a:ext cx="1840023" cy="1729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Frontend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" name="Conector angular 2"/>
          <p:cNvCxnSpPr>
            <a:stCxn id="124" idx="3"/>
            <a:endCxn id="438" idx="1"/>
          </p:cNvCxnSpPr>
          <p:nvPr/>
        </p:nvCxnSpPr>
        <p:spPr>
          <a:xfrm flipV="1">
            <a:off x="2387159" y="629053"/>
            <a:ext cx="4591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stCxn id="124" idx="3"/>
            <a:endCxn id="135" idx="1"/>
          </p:cNvCxnSpPr>
          <p:nvPr/>
        </p:nvCxnSpPr>
        <p:spPr>
          <a:xfrm>
            <a:off x="2387159" y="1177582"/>
            <a:ext cx="4591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Estrella de 5 puntas 212"/>
          <p:cNvSpPr/>
          <p:nvPr/>
        </p:nvSpPr>
        <p:spPr>
          <a:xfrm>
            <a:off x="6785129" y="4863377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5" name="CuadroTexto 214"/>
          <p:cNvSpPr txBox="1"/>
          <p:nvPr/>
        </p:nvSpPr>
        <p:spPr>
          <a:xfrm>
            <a:off x="6945778" y="4864540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Cambios</a:t>
            </a:r>
          </a:p>
        </p:txBody>
      </p:sp>
      <p:sp>
        <p:nvSpPr>
          <p:cNvPr id="216" name="Flecha derecha 215"/>
          <p:cNvSpPr/>
          <p:nvPr/>
        </p:nvSpPr>
        <p:spPr>
          <a:xfrm>
            <a:off x="6027385" y="4916937"/>
            <a:ext cx="161132" cy="133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7" name="CuadroTexto 216"/>
          <p:cNvSpPr txBox="1"/>
          <p:nvPr/>
        </p:nvSpPr>
        <p:spPr>
          <a:xfrm>
            <a:off x="6115265" y="486118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Permisos</a:t>
            </a:r>
          </a:p>
        </p:txBody>
      </p:sp>
      <p:pic>
        <p:nvPicPr>
          <p:cNvPr id="245" name="Picture 6" descr="Image result for internet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2" y="923181"/>
            <a:ext cx="795535" cy="4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Conector recto de flecha 245"/>
          <p:cNvCxnSpPr>
            <a:stCxn id="245" idx="3"/>
            <a:endCxn id="244" idx="1"/>
          </p:cNvCxnSpPr>
          <p:nvPr/>
        </p:nvCxnSpPr>
        <p:spPr>
          <a:xfrm flipV="1">
            <a:off x="929737" y="1170065"/>
            <a:ext cx="124963" cy="972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43" idx="2"/>
            <a:endCxn id="245" idx="0"/>
          </p:cNvCxnSpPr>
          <p:nvPr/>
        </p:nvCxnSpPr>
        <p:spPr>
          <a:xfrm rot="5400000">
            <a:off x="369129" y="758975"/>
            <a:ext cx="327047" cy="13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/>
          <p:cNvSpPr txBox="1"/>
          <p:nvPr/>
        </p:nvSpPr>
        <p:spPr>
          <a:xfrm>
            <a:off x="72296" y="3997243"/>
            <a:ext cx="14799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u="sng" dirty="0">
                <a:hlinkClick r:id="rId5"/>
              </a:rPr>
              <a:t>www.bancopichincha.ws</a:t>
            </a:r>
            <a:r>
              <a:rPr lang="es-CO" sz="1050" dirty="0">
                <a:hlinkClick r:id="rId5"/>
              </a:rPr>
              <a:t>/Frontend</a:t>
            </a:r>
            <a:r>
              <a:rPr lang="es-CO" sz="1050" dirty="0"/>
              <a:t> 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359757" y="123478"/>
            <a:ext cx="619935" cy="593977"/>
            <a:chOff x="844330" y="895995"/>
            <a:chExt cx="619935" cy="593977"/>
          </a:xfrm>
        </p:grpSpPr>
        <p:pic>
          <p:nvPicPr>
            <p:cNvPr id="243" name="Imagen 24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156" y1="92188" x2="61719" y2="89063"/>
                          <a14:foregroundMark x1="21094" y1="94531" x2="28906" y2="93750"/>
                          <a14:foregroundMark x1="83594" y1="94531" x2="75000" y2="93750"/>
                          <a14:foregroundMark x1="52632" y1="13158" x2="55263" y2="71053"/>
                          <a14:foregroundMark x1="86842" y1="52632" x2="65789" y2="73684"/>
                          <a14:foregroundMark x1="92105" y1="55263" x2="78947" y2="78947"/>
                          <a14:foregroundMark x1="57895" y1="13158" x2="57895" y2="55263"/>
                          <a14:foregroundMark x1="39474" y1="7895" x2="50000" y2="5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30" y="1021497"/>
              <a:ext cx="347154" cy="347154"/>
            </a:xfrm>
            <a:prstGeom prst="rect">
              <a:avLst/>
            </a:prstGeom>
          </p:spPr>
        </p:pic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45" y="1193739"/>
              <a:ext cx="308009" cy="296233"/>
            </a:xfrm>
            <a:prstGeom prst="rect">
              <a:avLst/>
            </a:prstGeom>
          </p:spPr>
        </p:pic>
        <p:pic>
          <p:nvPicPr>
            <p:cNvPr id="196" name="Imagen 1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39" y="895995"/>
              <a:ext cx="305426" cy="305426"/>
            </a:xfrm>
            <a:prstGeom prst="rect">
              <a:avLst/>
            </a:prstGeom>
          </p:spPr>
        </p:pic>
      </p:grpSp>
      <p:pic>
        <p:nvPicPr>
          <p:cNvPr id="181" name="Imagen 1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5" y="4881211"/>
            <a:ext cx="181755" cy="181755"/>
          </a:xfrm>
          <a:prstGeom prst="rect">
            <a:avLst/>
          </a:prstGeom>
        </p:spPr>
      </p:pic>
      <p:sp>
        <p:nvSpPr>
          <p:cNvPr id="184" name="CuadroTexto 183"/>
          <p:cNvSpPr txBox="1"/>
          <p:nvPr/>
        </p:nvSpPr>
        <p:spPr>
          <a:xfrm>
            <a:off x="7673524" y="486105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Certificados</a:t>
            </a:r>
          </a:p>
        </p:txBody>
      </p:sp>
      <p:cxnSp>
        <p:nvCxnSpPr>
          <p:cNvPr id="279" name="Conector angular 278"/>
          <p:cNvCxnSpPr>
            <a:stCxn id="131" idx="3"/>
            <a:endCxn id="124" idx="1"/>
          </p:cNvCxnSpPr>
          <p:nvPr/>
        </p:nvCxnSpPr>
        <p:spPr>
          <a:xfrm flipV="1">
            <a:off x="1754224" y="1177582"/>
            <a:ext cx="378382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Señal de prohibido 297"/>
          <p:cNvSpPr/>
          <p:nvPr/>
        </p:nvSpPr>
        <p:spPr>
          <a:xfrm>
            <a:off x="8351997" y="4901281"/>
            <a:ext cx="149512" cy="16446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8441952" y="480399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Negación </a:t>
            </a:r>
          </a:p>
          <a:p>
            <a:r>
              <a:rPr lang="es-CO" sz="800" dirty="0"/>
              <a:t>Servicio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2745818" y="330956"/>
            <a:ext cx="921649" cy="459457"/>
            <a:chOff x="4086042" y="1667022"/>
            <a:chExt cx="921649" cy="459457"/>
          </a:xfrm>
        </p:grpSpPr>
        <p:pic>
          <p:nvPicPr>
            <p:cNvPr id="438" name="Imagen 437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191" name="Imagen 1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233" name="Grupo 232"/>
          <p:cNvGrpSpPr/>
          <p:nvPr/>
        </p:nvGrpSpPr>
        <p:grpSpPr>
          <a:xfrm>
            <a:off x="2749390" y="1239154"/>
            <a:ext cx="924147" cy="447115"/>
            <a:chOff x="3738570" y="2327820"/>
            <a:chExt cx="924147" cy="447115"/>
          </a:xfrm>
        </p:grpSpPr>
        <p:grpSp>
          <p:nvGrpSpPr>
            <p:cNvPr id="230" name="Grupo 229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135" name="Imagen 13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284" name="Rectángulo 283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293" name="CuadroTexto 292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192" name="Imagen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pic>
        <p:nvPicPr>
          <p:cNvPr id="131" name="Imagen 1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5204" y="763004"/>
            <a:ext cx="79020" cy="829714"/>
          </a:xfrm>
          <a:prstGeom prst="rect">
            <a:avLst/>
          </a:prstGeom>
        </p:spPr>
      </p:pic>
      <p:sp>
        <p:nvSpPr>
          <p:cNvPr id="178" name="CuadroTexto 177"/>
          <p:cNvSpPr txBox="1"/>
          <p:nvPr/>
        </p:nvSpPr>
        <p:spPr>
          <a:xfrm>
            <a:off x="4067944" y="11785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6"/>
              </a:rPr>
              <a:t>10.160.78.11</a:t>
            </a:r>
            <a:r>
              <a:rPr lang="es-CO" sz="1050" dirty="0" smtClean="0">
                <a:hlinkClick r:id="rId16"/>
              </a:rPr>
              <a:t>/api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2111192" y="4033485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7"/>
              </a:rPr>
              <a:t>10.160.78.11</a:t>
            </a:r>
            <a:r>
              <a:rPr lang="es-CO" sz="1050" dirty="0" smtClean="0">
                <a:hlinkClick r:id="rId17"/>
              </a:rPr>
              <a:t>/</a:t>
            </a:r>
            <a:r>
              <a:rPr lang="es-CO" sz="1050" dirty="0" err="1" smtClean="0">
                <a:hlinkClick r:id="rId17"/>
              </a:rPr>
              <a:t>frontend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cxnSp>
        <p:nvCxnSpPr>
          <p:cNvPr id="179" name="Conector recto de flecha 178"/>
          <p:cNvCxnSpPr>
            <a:stCxn id="244" idx="3"/>
            <a:endCxn id="131" idx="1"/>
          </p:cNvCxnSpPr>
          <p:nvPr/>
        </p:nvCxnSpPr>
        <p:spPr>
          <a:xfrm>
            <a:off x="1416611" y="1170065"/>
            <a:ext cx="258593" cy="7796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5320" y="1987140"/>
            <a:ext cx="1068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192.135.95.120</a:t>
            </a:r>
          </a:p>
        </p:txBody>
      </p:sp>
      <p:grpSp>
        <p:nvGrpSpPr>
          <p:cNvPr id="237" name="Grupo 236"/>
          <p:cNvGrpSpPr/>
          <p:nvPr/>
        </p:nvGrpSpPr>
        <p:grpSpPr>
          <a:xfrm>
            <a:off x="1073983" y="1972851"/>
            <a:ext cx="306080" cy="184666"/>
            <a:chOff x="1835926" y="3061517"/>
            <a:chExt cx="306080" cy="184666"/>
          </a:xfrm>
        </p:grpSpPr>
        <p:sp>
          <p:nvSpPr>
            <p:cNvPr id="147" name="CuadroTexto 146"/>
            <p:cNvSpPr txBox="1"/>
            <p:nvPr/>
          </p:nvSpPr>
          <p:spPr>
            <a:xfrm>
              <a:off x="1854748" y="3061517"/>
              <a:ext cx="2872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/>
                <a:t>VIP</a:t>
              </a:r>
            </a:p>
          </p:txBody>
        </p:sp>
        <p:cxnSp>
          <p:nvCxnSpPr>
            <p:cNvPr id="22" name="Conector recto 21"/>
            <p:cNvCxnSpPr>
              <a:stCxn id="19" idx="3"/>
              <a:endCxn id="20" idx="1"/>
            </p:cNvCxnSpPr>
            <p:nvPr/>
          </p:nvCxnSpPr>
          <p:spPr>
            <a:xfrm>
              <a:off x="1835926" y="3202764"/>
              <a:ext cx="190371" cy="0"/>
            </a:xfrm>
            <a:prstGeom prst="line">
              <a:avLst/>
            </a:prstGeom>
            <a:ln>
              <a:tailEnd type="oval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angular 23"/>
          <p:cNvCxnSpPr>
            <a:stCxn id="131" idx="2"/>
            <a:endCxn id="20" idx="0"/>
          </p:cNvCxnSpPr>
          <p:nvPr/>
        </p:nvCxnSpPr>
        <p:spPr>
          <a:xfrm rot="16200000" flipH="1">
            <a:off x="1518827" y="1788604"/>
            <a:ext cx="394422" cy="2649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245" idx="2"/>
            <a:endCxn id="19" idx="0"/>
          </p:cNvCxnSpPr>
          <p:nvPr/>
        </p:nvCxnSpPr>
        <p:spPr>
          <a:xfrm rot="16200000" flipH="1">
            <a:off x="251687" y="1699175"/>
            <a:ext cx="568248" cy="7682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upo 225"/>
          <p:cNvGrpSpPr/>
          <p:nvPr/>
        </p:nvGrpSpPr>
        <p:grpSpPr>
          <a:xfrm>
            <a:off x="970274" y="818177"/>
            <a:ext cx="463519" cy="532844"/>
            <a:chOff x="1965423" y="1906843"/>
            <a:chExt cx="463519" cy="532844"/>
          </a:xfrm>
        </p:grpSpPr>
        <p:pic>
          <p:nvPicPr>
            <p:cNvPr id="244" name="Picture 2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49" y="2077775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CuadroTexto 224"/>
            <p:cNvSpPr txBox="1"/>
            <p:nvPr/>
          </p:nvSpPr>
          <p:spPr>
            <a:xfrm>
              <a:off x="1965423" y="1906843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Prod</a:t>
              </a:r>
              <a:endParaRPr lang="es-CO" dirty="0"/>
            </a:p>
          </p:txBody>
        </p:sp>
      </p:grpSp>
      <p:grpSp>
        <p:nvGrpSpPr>
          <p:cNvPr id="232" name="Grupo 231"/>
          <p:cNvGrpSpPr/>
          <p:nvPr/>
        </p:nvGrpSpPr>
        <p:grpSpPr>
          <a:xfrm>
            <a:off x="1951852" y="765524"/>
            <a:ext cx="679185" cy="690269"/>
            <a:chOff x="2879078" y="1854190"/>
            <a:chExt cx="679185" cy="690269"/>
          </a:xfrm>
        </p:grpSpPr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143837"/>
              <a:ext cx="254553" cy="244821"/>
            </a:xfrm>
            <a:prstGeom prst="rect">
              <a:avLst/>
            </a:prstGeom>
          </p:spPr>
        </p:pic>
        <p:sp>
          <p:nvSpPr>
            <p:cNvPr id="288" name="CuadroTexto 287"/>
            <p:cNvSpPr txBox="1"/>
            <p:nvPr/>
          </p:nvSpPr>
          <p:spPr>
            <a:xfrm>
              <a:off x="3037140" y="2359793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00" dirty="0"/>
                <a:t>443</a:t>
              </a: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2879078" y="1854190"/>
              <a:ext cx="6791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err="1" smtClean="0">
                  <a:sym typeface="Wingdings" panose="05000000000000000000" pitchFamily="2" charset="2"/>
                </a:rPr>
                <a:t>VS_Portal-Trans_Https</a:t>
              </a:r>
              <a:endParaRPr lang="es-CO" sz="750" dirty="0"/>
            </a:p>
          </p:txBody>
        </p:sp>
      </p:grpSp>
      <p:cxnSp>
        <p:nvCxnSpPr>
          <p:cNvPr id="185" name="Conector angular 184"/>
          <p:cNvCxnSpPr>
            <a:stCxn id="244" idx="2"/>
            <a:endCxn id="147" idx="0"/>
          </p:cNvCxnSpPr>
          <p:nvPr/>
        </p:nvCxnSpPr>
        <p:spPr>
          <a:xfrm rot="16200000" flipH="1">
            <a:off x="925130" y="1661547"/>
            <a:ext cx="621830" cy="778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/>
          <p:cNvSpPr txBox="1"/>
          <p:nvPr/>
        </p:nvSpPr>
        <p:spPr>
          <a:xfrm>
            <a:off x="828385" y="117879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1362188" y="117815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8" name="CuadroTexto 187"/>
          <p:cNvSpPr txBox="1"/>
          <p:nvPr/>
        </p:nvSpPr>
        <p:spPr>
          <a:xfrm>
            <a:off x="502436" y="680309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cxnSp>
        <p:nvCxnSpPr>
          <p:cNvPr id="189" name="Conector angular 188"/>
          <p:cNvCxnSpPr>
            <a:stCxn id="19" idx="2"/>
            <a:endCxn id="256" idx="0"/>
          </p:cNvCxnSpPr>
          <p:nvPr/>
        </p:nvCxnSpPr>
        <p:spPr>
          <a:xfrm rot="16200000" flipH="1">
            <a:off x="-202144" y="2982851"/>
            <a:ext cx="1756187" cy="27259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>
            <a:stCxn id="20" idx="2"/>
            <a:endCxn id="172" idx="1"/>
          </p:cNvCxnSpPr>
          <p:nvPr/>
        </p:nvCxnSpPr>
        <p:spPr>
          <a:xfrm rot="16200000" flipH="1">
            <a:off x="954584" y="3003834"/>
            <a:ext cx="1919387" cy="39382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o 256"/>
          <p:cNvGrpSpPr/>
          <p:nvPr/>
        </p:nvGrpSpPr>
        <p:grpSpPr>
          <a:xfrm>
            <a:off x="2991077" y="838209"/>
            <a:ext cx="645335" cy="284835"/>
            <a:chOff x="4496725" y="627595"/>
            <a:chExt cx="645335" cy="284835"/>
          </a:xfrm>
        </p:grpSpPr>
        <p:pic>
          <p:nvPicPr>
            <p:cNvPr id="195" name="Imagen 194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198" name="Rectángulo 19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0" name="Conector angular 199"/>
          <p:cNvCxnSpPr>
            <a:stCxn id="438" idx="2"/>
            <a:endCxn id="195" idx="1"/>
          </p:cNvCxnSpPr>
          <p:nvPr/>
        </p:nvCxnSpPr>
        <p:spPr>
          <a:xfrm rot="16200000" flipH="1">
            <a:off x="3014945" y="707390"/>
            <a:ext cx="171041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2996354" y="1673821"/>
            <a:ext cx="645335" cy="313319"/>
            <a:chOff x="4496725" y="627595"/>
            <a:chExt cx="645335" cy="284835"/>
          </a:xfrm>
        </p:grpSpPr>
        <p:pic>
          <p:nvPicPr>
            <p:cNvPr id="202" name="Imagen 201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203" name="Rectángulo 202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Frontend.war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207" name="Conector angular 206"/>
          <p:cNvCxnSpPr>
            <a:stCxn id="135" idx="2"/>
            <a:endCxn id="202" idx="1"/>
          </p:cNvCxnSpPr>
          <p:nvPr/>
        </p:nvCxnSpPr>
        <p:spPr>
          <a:xfrm rot="16200000" flipH="1">
            <a:off x="3050714" y="1581487"/>
            <a:ext cx="104780" cy="255724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437" idx="3"/>
            <a:endCxn id="171" idx="1"/>
          </p:cNvCxnSpPr>
          <p:nvPr/>
        </p:nvCxnSpPr>
        <p:spPr>
          <a:xfrm>
            <a:off x="3822988" y="1164377"/>
            <a:ext cx="203093" cy="1957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>
            <a:off x="3923928" y="51470"/>
            <a:ext cx="0" cy="49530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271"/>
          <p:cNvSpPr txBox="1"/>
          <p:nvPr/>
        </p:nvSpPr>
        <p:spPr>
          <a:xfrm>
            <a:off x="1429190" y="422793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DMZ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964465" y="818177"/>
            <a:ext cx="463519" cy="529113"/>
            <a:chOff x="3964465" y="1399861"/>
            <a:chExt cx="463519" cy="529113"/>
          </a:xfrm>
        </p:grpSpPr>
        <p:pic>
          <p:nvPicPr>
            <p:cNvPr id="171" name="Picture 2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081" y="1567062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CuadroTexto 221"/>
            <p:cNvSpPr txBox="1"/>
            <p:nvPr/>
          </p:nvSpPr>
          <p:spPr>
            <a:xfrm>
              <a:off x="3964465" y="1399861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QA</a:t>
              </a:r>
              <a:endParaRPr lang="es-CO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982965" y="2067255"/>
            <a:ext cx="1861863" cy="482796"/>
            <a:chOff x="1982965" y="3155921"/>
            <a:chExt cx="1861863" cy="482796"/>
          </a:xfrm>
        </p:grpSpPr>
        <p:sp>
          <p:nvSpPr>
            <p:cNvPr id="310" name="Rectángulo 309"/>
            <p:cNvSpPr/>
            <p:nvPr/>
          </p:nvSpPr>
          <p:spPr>
            <a:xfrm>
              <a:off x="1982965" y="3155921"/>
              <a:ext cx="1842892" cy="48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Aplicaciones</a:t>
              </a:r>
            </a:p>
          </p:txBody>
        </p:sp>
        <p:sp>
          <p:nvSpPr>
            <p:cNvPr id="311" name="CuadroTexto 310"/>
            <p:cNvSpPr txBox="1"/>
            <p:nvPr/>
          </p:nvSpPr>
          <p:spPr>
            <a:xfrm>
              <a:off x="2865393" y="3233931"/>
              <a:ext cx="979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8585" indent="-128585">
                <a:buFont typeface="Arial" panose="020B0604020202020204" pitchFamily="34" charset="0"/>
                <a:buChar char="•"/>
              </a:pPr>
              <a:r>
                <a:rPr lang="es-CO" sz="900" dirty="0" err="1"/>
                <a:t>Tomcat</a:t>
              </a:r>
              <a:r>
                <a:rPr lang="es-CO" sz="900" dirty="0"/>
                <a:t> 7.0.59</a:t>
              </a:r>
            </a:p>
            <a:p>
              <a:pPr marL="128585" indent="-128585">
                <a:buFont typeface="Arial" panose="020B0604020202020204" pitchFamily="34" charset="0"/>
                <a:buChar char="•"/>
              </a:pPr>
              <a:r>
                <a:rPr lang="es-CO" sz="900" dirty="0"/>
                <a:t>jdk1.8.0_91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1264354" y="1987140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10.160.78.11</a:t>
            </a:r>
            <a:endParaRPr lang="es-CO" sz="1050" dirty="0"/>
          </a:p>
        </p:txBody>
      </p:sp>
      <p:grpSp>
        <p:nvGrpSpPr>
          <p:cNvPr id="190" name="Grupo 189"/>
          <p:cNvGrpSpPr/>
          <p:nvPr/>
        </p:nvGrpSpPr>
        <p:grpSpPr>
          <a:xfrm>
            <a:off x="5872561" y="3880577"/>
            <a:ext cx="581192" cy="540828"/>
            <a:chOff x="6655104" y="3251180"/>
            <a:chExt cx="581192" cy="540828"/>
          </a:xfrm>
        </p:grpSpPr>
        <p:pic>
          <p:nvPicPr>
            <p:cNvPr id="378" name="Picture 2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318" y="3430096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" name="CuadroTexto 378"/>
            <p:cNvSpPr txBox="1"/>
            <p:nvPr/>
          </p:nvSpPr>
          <p:spPr>
            <a:xfrm>
              <a:off x="6655104" y="3251180"/>
              <a:ext cx="5811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Users</a:t>
              </a:r>
              <a:endParaRPr lang="es-CO" dirty="0"/>
            </a:p>
          </p:txBody>
        </p:sp>
      </p:grpSp>
      <p:cxnSp>
        <p:nvCxnSpPr>
          <p:cNvPr id="380" name="Conector angular 379"/>
          <p:cNvCxnSpPr>
            <a:stCxn id="375" idx="1"/>
            <a:endCxn id="378" idx="3"/>
          </p:cNvCxnSpPr>
          <p:nvPr/>
        </p:nvCxnSpPr>
        <p:spPr>
          <a:xfrm rot="10800000" flipV="1">
            <a:off x="6338687" y="4239163"/>
            <a:ext cx="475771" cy="128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upo 382"/>
          <p:cNvGrpSpPr/>
          <p:nvPr/>
        </p:nvGrpSpPr>
        <p:grpSpPr>
          <a:xfrm>
            <a:off x="6814457" y="3833426"/>
            <a:ext cx="2108428" cy="830997"/>
            <a:chOff x="6817438" y="3101496"/>
            <a:chExt cx="2108428" cy="830997"/>
          </a:xfrm>
        </p:grpSpPr>
        <p:grpSp>
          <p:nvGrpSpPr>
            <p:cNvPr id="374" name="Grupo 373"/>
            <p:cNvGrpSpPr/>
            <p:nvPr/>
          </p:nvGrpSpPr>
          <p:grpSpPr>
            <a:xfrm>
              <a:off x="6817438" y="3326640"/>
              <a:ext cx="619935" cy="354171"/>
              <a:chOff x="844330" y="1014480"/>
              <a:chExt cx="619935" cy="354171"/>
            </a:xfrm>
          </p:grpSpPr>
          <p:pic>
            <p:nvPicPr>
              <p:cNvPr id="375" name="Imagen 3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foregroundMark x1="60156" y1="92188" x2="61719" y2="89063"/>
                            <a14:foregroundMark x1="21094" y1="94531" x2="28906" y2="93750"/>
                            <a14:foregroundMark x1="83594" y1="94531" x2="75000" y2="93750"/>
                            <a14:foregroundMark x1="52632" y1="13158" x2="55263" y2="71053"/>
                            <a14:foregroundMark x1="86842" y1="52632" x2="65789" y2="73684"/>
                            <a14:foregroundMark x1="92105" y1="55263" x2="78947" y2="78947"/>
                            <a14:foregroundMark x1="57895" y1="13158" x2="57895" y2="55263"/>
                            <a14:foregroundMark x1="39474" y1="7895" x2="50000" y2="5263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330" y="1021497"/>
                <a:ext cx="347154" cy="347154"/>
              </a:xfrm>
              <a:prstGeom prst="rect">
                <a:avLst/>
              </a:prstGeom>
            </p:spPr>
          </p:pic>
          <p:pic>
            <p:nvPicPr>
              <p:cNvPr id="377" name="Imagen 37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839" y="1014480"/>
                <a:ext cx="305426" cy="305426"/>
              </a:xfrm>
              <a:prstGeom prst="rect">
                <a:avLst/>
              </a:prstGeom>
            </p:spPr>
          </p:pic>
        </p:grpSp>
        <p:sp>
          <p:nvSpPr>
            <p:cNvPr id="382" name="CuadroTexto 381"/>
            <p:cNvSpPr txBox="1"/>
            <p:nvPr/>
          </p:nvSpPr>
          <p:spPr>
            <a:xfrm>
              <a:off x="7373966" y="3101496"/>
              <a:ext cx="1551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 smtClean="0"/>
                <a:t>Areas</a:t>
              </a:r>
              <a:r>
                <a:rPr lang="es-CO" sz="1200" dirty="0" smtClean="0"/>
                <a:t> </a:t>
              </a:r>
              <a:r>
                <a:rPr lang="es-CO" sz="1200" dirty="0" err="1" smtClean="0"/>
                <a:t>BancoPichincha</a:t>
              </a:r>
              <a:endParaRPr lang="es-CO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Operaciones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Canales</a:t>
              </a:r>
              <a:endParaRPr lang="es-CO" sz="1200" dirty="0"/>
            </a:p>
          </p:txBody>
        </p:sp>
      </p:grpSp>
      <p:sp>
        <p:nvSpPr>
          <p:cNvPr id="393" name="Estrella de 5 puntas 392"/>
          <p:cNvSpPr/>
          <p:nvPr/>
        </p:nvSpPr>
        <p:spPr>
          <a:xfrm>
            <a:off x="6735099" y="3794612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5" name="CuadroTexto 394"/>
          <p:cNvSpPr txBox="1"/>
          <p:nvPr/>
        </p:nvSpPr>
        <p:spPr>
          <a:xfrm>
            <a:off x="4550536" y="4227934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LAN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3" name="Rectángulo 422"/>
          <p:cNvSpPr/>
          <p:nvPr/>
        </p:nvSpPr>
        <p:spPr>
          <a:xfrm>
            <a:off x="6785128" y="3795886"/>
            <a:ext cx="2107351" cy="884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6 CuadroTexto"/>
          <p:cNvSpPr txBox="1"/>
          <p:nvPr/>
        </p:nvSpPr>
        <p:spPr>
          <a:xfrm>
            <a:off x="-3095" y="4786614"/>
            <a:ext cx="31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Portales Fase 2 - Ambiente </a:t>
            </a:r>
            <a:r>
              <a:rPr lang="es-CO" dirty="0" smtClean="0"/>
              <a:t>QA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6444209" y="2475205"/>
            <a:ext cx="995940" cy="211977"/>
            <a:chOff x="7113967" y="2303397"/>
            <a:chExt cx="1387542" cy="211977"/>
          </a:xfrm>
        </p:grpSpPr>
        <p:sp>
          <p:nvSpPr>
            <p:cNvPr id="158" name="81 Rectángulo"/>
            <p:cNvSpPr/>
            <p:nvPr/>
          </p:nvSpPr>
          <p:spPr>
            <a:xfrm>
              <a:off x="7113967" y="2305491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 smtClean="0">
                  <a:solidFill>
                    <a:schemeClr val="tx1"/>
                  </a:solidFill>
                </a:rPr>
                <a:t>Detect</a:t>
              </a:r>
              <a:r>
                <a:rPr lang="es-CO" sz="800" b="1" dirty="0" smtClean="0">
                  <a:solidFill>
                    <a:schemeClr val="tx1"/>
                  </a:solidFill>
                </a:rPr>
                <a:t> ID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192.168.4.20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15" y="2303397"/>
              <a:ext cx="211977" cy="21197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6444209" y="2703918"/>
            <a:ext cx="995940" cy="211977"/>
            <a:chOff x="7113967" y="2624189"/>
            <a:chExt cx="1387542" cy="211977"/>
          </a:xfrm>
        </p:grpSpPr>
        <p:sp>
          <p:nvSpPr>
            <p:cNvPr id="160" name="81 Rectángulo"/>
            <p:cNvSpPr/>
            <p:nvPr/>
          </p:nvSpPr>
          <p:spPr>
            <a:xfrm>
              <a:off x="7113967" y="2626283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solidFill>
                    <a:schemeClr val="tx1"/>
                  </a:solidFill>
                </a:rPr>
                <a:t>Yellowpepper</a:t>
              </a:r>
              <a:r>
                <a:rPr lang="es-CO" sz="800" b="1" dirty="0">
                  <a:solidFill>
                    <a:schemeClr val="tx1"/>
                  </a:solidFill>
                </a:rPr>
                <a:t>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190.60.21.62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Imagen 16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27" y="2624189"/>
              <a:ext cx="211977" cy="211977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4567" y="2233152"/>
            <a:ext cx="995941" cy="211977"/>
            <a:chOff x="7113966" y="1978696"/>
            <a:chExt cx="1387543" cy="211977"/>
          </a:xfrm>
        </p:grpSpPr>
        <p:sp>
          <p:nvSpPr>
            <p:cNvPr id="162" name="81 Rectángulo"/>
            <p:cNvSpPr/>
            <p:nvPr/>
          </p:nvSpPr>
          <p:spPr>
            <a:xfrm>
              <a:off x="7113966" y="1987140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ln w="6350">
                    <a:noFill/>
                  </a:ln>
                  <a:solidFill>
                    <a:schemeClr val="tx1"/>
                  </a:solidFill>
                </a:rPr>
                <a:t>IIBactPrueb</a:t>
              </a:r>
              <a:r>
                <a:rPr lang="es-CO" sz="800" b="1" dirty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  <a:r>
                <a:rPr lang="es-CO" sz="800" b="1" dirty="0" smtClean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10.160.88.150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3" name="Imagen 16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84" y="1978696"/>
              <a:ext cx="211977" cy="211977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6444222" y="2917662"/>
            <a:ext cx="995933" cy="211977"/>
            <a:chOff x="7113981" y="2945694"/>
            <a:chExt cx="1387532" cy="211977"/>
          </a:xfrm>
        </p:grpSpPr>
        <p:sp>
          <p:nvSpPr>
            <p:cNvPr id="164" name="81 Rectángulo"/>
            <p:cNvSpPr/>
            <p:nvPr/>
          </p:nvSpPr>
          <p:spPr>
            <a:xfrm>
              <a:off x="7113981" y="2947788"/>
              <a:ext cx="138753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CORREO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192.168.8.125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181" y="2945694"/>
              <a:ext cx="211977" cy="211977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6444208" y="3129644"/>
            <a:ext cx="995941" cy="211977"/>
            <a:chOff x="7113966" y="3270144"/>
            <a:chExt cx="1387543" cy="211977"/>
          </a:xfrm>
        </p:grpSpPr>
        <p:sp>
          <p:nvSpPr>
            <p:cNvPr id="166" name="81 Rectángulo"/>
            <p:cNvSpPr/>
            <p:nvPr/>
          </p:nvSpPr>
          <p:spPr>
            <a:xfrm>
              <a:off x="7113966" y="3272238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ACH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172.30.19.33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7" name="Imagen 16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270144"/>
              <a:ext cx="211977" cy="21197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44208" y="3360082"/>
            <a:ext cx="995941" cy="211977"/>
            <a:chOff x="7113966" y="3583909"/>
            <a:chExt cx="1387543" cy="211977"/>
          </a:xfrm>
        </p:grpSpPr>
        <p:sp>
          <p:nvSpPr>
            <p:cNvPr id="168" name="81 Rectángulo"/>
            <p:cNvSpPr/>
            <p:nvPr/>
          </p:nvSpPr>
          <p:spPr>
            <a:xfrm>
              <a:off x="7113966" y="3586003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>
                  <a:solidFill>
                    <a:schemeClr val="tx1"/>
                  </a:solidFill>
                </a:rPr>
                <a:t>SONDA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10.160.88.20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9" name="Imagen 16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583909"/>
              <a:ext cx="211977" cy="211977"/>
            </a:xfrm>
            <a:prstGeom prst="rect">
              <a:avLst/>
            </a:prstGeom>
          </p:spPr>
        </p:pic>
      </p:grpSp>
      <p:cxnSp>
        <p:nvCxnSpPr>
          <p:cNvPr id="182" name="Conector angular 181"/>
          <p:cNvCxnSpPr>
            <a:stCxn id="171" idx="3"/>
            <a:endCxn id="162" idx="1"/>
          </p:cNvCxnSpPr>
          <p:nvPr/>
        </p:nvCxnSpPr>
        <p:spPr>
          <a:xfrm>
            <a:off x="4387992" y="1166334"/>
            <a:ext cx="2056575" cy="117139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171" idx="3"/>
            <a:endCxn id="158" idx="1"/>
          </p:cNvCxnSpPr>
          <p:nvPr/>
        </p:nvCxnSpPr>
        <p:spPr>
          <a:xfrm>
            <a:off x="4387992" y="1166334"/>
            <a:ext cx="2056217" cy="1407102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stCxn id="171" idx="3"/>
            <a:endCxn id="160" idx="1"/>
          </p:cNvCxnSpPr>
          <p:nvPr/>
        </p:nvCxnSpPr>
        <p:spPr>
          <a:xfrm>
            <a:off x="4387992" y="1166334"/>
            <a:ext cx="2056217" cy="163581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171" idx="3"/>
            <a:endCxn id="164" idx="1"/>
          </p:cNvCxnSpPr>
          <p:nvPr/>
        </p:nvCxnSpPr>
        <p:spPr>
          <a:xfrm>
            <a:off x="4387992" y="1166334"/>
            <a:ext cx="2056230" cy="184955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171" idx="3"/>
            <a:endCxn id="166" idx="1"/>
          </p:cNvCxnSpPr>
          <p:nvPr/>
        </p:nvCxnSpPr>
        <p:spPr>
          <a:xfrm>
            <a:off x="4387992" y="1166334"/>
            <a:ext cx="2056216" cy="206154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171" idx="3"/>
            <a:endCxn id="168" idx="1"/>
          </p:cNvCxnSpPr>
          <p:nvPr/>
        </p:nvCxnSpPr>
        <p:spPr>
          <a:xfrm>
            <a:off x="4387992" y="1166334"/>
            <a:ext cx="2056216" cy="22919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935389" y="21857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5950277" y="2414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8080</a:t>
            </a:r>
            <a:endParaRPr lang="es-CO" sz="7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5948089" y="26401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21" name="CuadroTexto 220"/>
          <p:cNvSpPr txBox="1"/>
          <p:nvPr/>
        </p:nvSpPr>
        <p:spPr>
          <a:xfrm>
            <a:off x="5944915" y="284866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25</a:t>
            </a:r>
            <a:endParaRPr lang="es-CO" sz="7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5950277" y="307739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5948089" y="330303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7" name="81 Rectángulo"/>
          <p:cNvSpPr/>
          <p:nvPr/>
        </p:nvSpPr>
        <p:spPr>
          <a:xfrm>
            <a:off x="8150301" y="2458701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RSA                 </a:t>
            </a:r>
            <a:r>
              <a:rPr lang="es-CO" sz="700" dirty="0">
                <a:solidFill>
                  <a:schemeClr val="tx1"/>
                </a:solidFill>
              </a:rPr>
              <a:t>192.168.4.17 - </a:t>
            </a:r>
            <a:r>
              <a:rPr lang="es-CO" sz="700" dirty="0" smtClean="0">
                <a:solidFill>
                  <a:schemeClr val="tx1"/>
                </a:solidFill>
              </a:rPr>
              <a:t>18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29" name="Imagen 2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446243"/>
            <a:ext cx="211977" cy="211977"/>
          </a:xfrm>
          <a:prstGeom prst="rect">
            <a:avLst/>
          </a:prstGeom>
        </p:spPr>
      </p:pic>
      <p:sp>
        <p:nvSpPr>
          <p:cNvPr id="231" name="81 Rectángulo"/>
          <p:cNvSpPr/>
          <p:nvPr/>
        </p:nvSpPr>
        <p:spPr>
          <a:xfrm>
            <a:off x="8150301" y="2669442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err="1" smtClean="0">
                <a:solidFill>
                  <a:schemeClr val="tx1"/>
                </a:solidFill>
              </a:rPr>
              <a:t>Avisor</a:t>
            </a:r>
            <a:r>
              <a:rPr lang="es-CO" sz="7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173.1.104.114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4" name="Imagen 2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656984"/>
            <a:ext cx="211977" cy="211977"/>
          </a:xfrm>
          <a:prstGeom prst="rect">
            <a:avLst/>
          </a:prstGeom>
        </p:spPr>
      </p:pic>
      <p:sp>
        <p:nvSpPr>
          <p:cNvPr id="235" name="81 Rectángulo"/>
          <p:cNvSpPr/>
          <p:nvPr/>
        </p:nvSpPr>
        <p:spPr>
          <a:xfrm>
            <a:off x="8144285" y="2879850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COMPUTEC </a:t>
            </a:r>
            <a:r>
              <a:rPr lang="es-CO" sz="700" dirty="0">
                <a:solidFill>
                  <a:schemeClr val="tx1"/>
                </a:solidFill>
              </a:rPr>
              <a:t>felec.computec.com</a:t>
            </a:r>
          </a:p>
        </p:txBody>
      </p:sp>
      <p:pic>
        <p:nvPicPr>
          <p:cNvPr id="236" name="Imagen 23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84" y="2867392"/>
            <a:ext cx="211977" cy="211977"/>
          </a:xfrm>
          <a:prstGeom prst="rect">
            <a:avLst/>
          </a:prstGeom>
        </p:spPr>
      </p:pic>
      <p:sp>
        <p:nvSpPr>
          <p:cNvPr id="238" name="81 Rectángulo"/>
          <p:cNvSpPr/>
          <p:nvPr/>
        </p:nvSpPr>
        <p:spPr>
          <a:xfrm>
            <a:off x="8148760" y="2247369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AS400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10.160.88.100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9" name="Imagen 2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5" y="2237780"/>
            <a:ext cx="211977" cy="211977"/>
          </a:xfrm>
          <a:prstGeom prst="rect">
            <a:avLst/>
          </a:prstGeom>
        </p:spPr>
      </p:pic>
      <p:cxnSp>
        <p:nvCxnSpPr>
          <p:cNvPr id="240" name="Conector angular 239"/>
          <p:cNvCxnSpPr>
            <a:stCxn id="162" idx="3"/>
            <a:endCxn id="238" idx="1"/>
          </p:cNvCxnSpPr>
          <p:nvPr/>
        </p:nvCxnSpPr>
        <p:spPr>
          <a:xfrm flipV="1">
            <a:off x="7440508" y="2337552"/>
            <a:ext cx="708252" cy="18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>
            <a:stCxn id="162" idx="3"/>
            <a:endCxn id="227" idx="1"/>
          </p:cNvCxnSpPr>
          <p:nvPr/>
        </p:nvCxnSpPr>
        <p:spPr>
          <a:xfrm>
            <a:off x="7440508" y="2337733"/>
            <a:ext cx="709793" cy="21115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162" idx="3"/>
            <a:endCxn id="231" idx="1"/>
          </p:cNvCxnSpPr>
          <p:nvPr/>
        </p:nvCxnSpPr>
        <p:spPr>
          <a:xfrm>
            <a:off x="7440508" y="2337733"/>
            <a:ext cx="709793" cy="421892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62" idx="3"/>
            <a:endCxn id="235" idx="1"/>
          </p:cNvCxnSpPr>
          <p:nvPr/>
        </p:nvCxnSpPr>
        <p:spPr>
          <a:xfrm>
            <a:off x="7440508" y="2337733"/>
            <a:ext cx="703777" cy="632300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/>
          <p:cNvSpPr txBox="1"/>
          <p:nvPr/>
        </p:nvSpPr>
        <p:spPr>
          <a:xfrm>
            <a:off x="3849499" y="120765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1" name="CuadroTexto 250"/>
          <p:cNvSpPr txBox="1"/>
          <p:nvPr/>
        </p:nvSpPr>
        <p:spPr>
          <a:xfrm>
            <a:off x="4186068" y="354123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3" name="CuadroTexto 252"/>
          <p:cNvSpPr txBox="1"/>
          <p:nvPr/>
        </p:nvSpPr>
        <p:spPr>
          <a:xfrm>
            <a:off x="6338151" y="404550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4" name="CuadroTexto 253"/>
          <p:cNvSpPr txBox="1"/>
          <p:nvPr/>
        </p:nvSpPr>
        <p:spPr>
          <a:xfrm>
            <a:off x="7779620" y="1976634"/>
            <a:ext cx="4972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TRAMAS</a:t>
            </a:r>
          </a:p>
          <a:p>
            <a:r>
              <a:rPr lang="es-CO" sz="700" dirty="0" smtClean="0"/>
              <a:t>5501</a:t>
            </a:r>
          </a:p>
          <a:p>
            <a:r>
              <a:rPr lang="es-CO" sz="700" dirty="0" smtClean="0"/>
              <a:t>5502</a:t>
            </a:r>
            <a:endParaRPr lang="es-CO" sz="700" dirty="0"/>
          </a:p>
        </p:txBody>
      </p:sp>
      <p:sp>
        <p:nvSpPr>
          <p:cNvPr id="255" name="CuadroTexto 254"/>
          <p:cNvSpPr txBox="1"/>
          <p:nvPr/>
        </p:nvSpPr>
        <p:spPr>
          <a:xfrm>
            <a:off x="7790600" y="238598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8" name="CuadroTexto 257"/>
          <p:cNvSpPr txBox="1"/>
          <p:nvPr/>
        </p:nvSpPr>
        <p:spPr>
          <a:xfrm>
            <a:off x="7785837" y="260565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7800119" y="2805682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60" name="CuadroTexto 259"/>
          <p:cNvSpPr txBox="1"/>
          <p:nvPr/>
        </p:nvSpPr>
        <p:spPr>
          <a:xfrm>
            <a:off x="6761871" y="1213759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63695</a:t>
            </a:r>
          </a:p>
        </p:txBody>
      </p:sp>
      <p:grpSp>
        <p:nvGrpSpPr>
          <p:cNvPr id="261" name="Grupo 260"/>
          <p:cNvGrpSpPr/>
          <p:nvPr/>
        </p:nvGrpSpPr>
        <p:grpSpPr>
          <a:xfrm>
            <a:off x="7172365" y="267495"/>
            <a:ext cx="1467405" cy="344999"/>
            <a:chOff x="7172365" y="1211534"/>
            <a:chExt cx="1467405" cy="489626"/>
          </a:xfrm>
        </p:grpSpPr>
        <p:sp>
          <p:nvSpPr>
            <p:cNvPr id="262" name="Rectángulo 261"/>
            <p:cNvSpPr/>
            <p:nvPr/>
          </p:nvSpPr>
          <p:spPr>
            <a:xfrm>
              <a:off x="7172365" y="1257096"/>
              <a:ext cx="1467405" cy="44406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Aplicaciones</a:t>
              </a:r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7668344" y="1211534"/>
              <a:ext cx="946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sym typeface="Wingdings" panose="05000000000000000000" pitchFamily="2" charset="2"/>
                </a:rPr>
                <a:t>SQL Server 2012</a:t>
              </a:r>
              <a:endParaRPr lang="es-CO" sz="900" dirty="0"/>
            </a:p>
          </p:txBody>
        </p:sp>
      </p:grpSp>
      <p:grpSp>
        <p:nvGrpSpPr>
          <p:cNvPr id="264" name="Grupo 263"/>
          <p:cNvGrpSpPr/>
          <p:nvPr/>
        </p:nvGrpSpPr>
        <p:grpSpPr>
          <a:xfrm>
            <a:off x="7164241" y="641848"/>
            <a:ext cx="1475529" cy="1143134"/>
            <a:chOff x="7164241" y="1730514"/>
            <a:chExt cx="1475529" cy="1143134"/>
          </a:xfrm>
        </p:grpSpPr>
        <p:sp>
          <p:nvSpPr>
            <p:cNvPr id="265" name="Rectángulo 264"/>
            <p:cNvSpPr/>
            <p:nvPr/>
          </p:nvSpPr>
          <p:spPr>
            <a:xfrm>
              <a:off x="7164241" y="1730514"/>
              <a:ext cx="1475529" cy="1143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788" b="1" dirty="0" smtClean="0">
                  <a:solidFill>
                    <a:schemeClr val="tx1"/>
                  </a:solidFill>
                </a:rPr>
                <a:t>Base de Datos</a:t>
              </a:r>
              <a:endParaRPr lang="es-CO" sz="788" b="1" dirty="0">
                <a:solidFill>
                  <a:schemeClr val="tx1"/>
                </a:solidFill>
              </a:endParaRPr>
            </a:p>
          </p:txBody>
        </p:sp>
        <p:grpSp>
          <p:nvGrpSpPr>
            <p:cNvPr id="266" name="Grupo 265"/>
            <p:cNvGrpSpPr/>
            <p:nvPr/>
          </p:nvGrpSpPr>
          <p:grpSpPr>
            <a:xfrm>
              <a:off x="7292296" y="1935788"/>
              <a:ext cx="654488" cy="769337"/>
              <a:chOff x="8021703" y="1866146"/>
              <a:chExt cx="654488" cy="769337"/>
            </a:xfrm>
          </p:grpSpPr>
          <p:pic>
            <p:nvPicPr>
              <p:cNvPr id="268" name="Imagen 17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21703" y="1866146"/>
                <a:ext cx="589865" cy="595636"/>
              </a:xfrm>
              <a:prstGeom prst="rect">
                <a:avLst/>
              </a:prstGeom>
            </p:spPr>
          </p:pic>
          <p:sp>
            <p:nvSpPr>
              <p:cNvPr id="269" name="Rectángulo 268"/>
              <p:cNvSpPr/>
              <p:nvPr/>
            </p:nvSpPr>
            <p:spPr>
              <a:xfrm>
                <a:off x="8100392" y="2427734"/>
                <a:ext cx="575799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smtClean="0"/>
                  <a:t>NAZCAQA</a:t>
                </a:r>
                <a:endParaRPr lang="es-CO" sz="750" dirty="0"/>
              </a:p>
            </p:txBody>
          </p:sp>
        </p:grpSp>
        <p:sp>
          <p:nvSpPr>
            <p:cNvPr id="267" name="Rectángulo 266"/>
            <p:cNvSpPr/>
            <p:nvPr/>
          </p:nvSpPr>
          <p:spPr>
            <a:xfrm>
              <a:off x="7879699" y="215266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10.160.88.32</a:t>
              </a:r>
            </a:p>
            <a:p>
              <a:r>
                <a:rPr lang="es-CO" sz="700" dirty="0" smtClean="0"/>
                <a:t>SV-0060</a:t>
              </a:r>
              <a:endParaRPr lang="es-CO" sz="700" dirty="0"/>
            </a:p>
          </p:txBody>
        </p:sp>
      </p:grpSp>
      <p:cxnSp>
        <p:nvCxnSpPr>
          <p:cNvPr id="270" name="Conector angular 269"/>
          <p:cNvCxnSpPr>
            <a:stCxn id="171" idx="3"/>
            <a:endCxn id="265" idx="1"/>
          </p:cNvCxnSpPr>
          <p:nvPr/>
        </p:nvCxnSpPr>
        <p:spPr>
          <a:xfrm>
            <a:off x="4387992" y="1166334"/>
            <a:ext cx="2776249" cy="4708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5986372" y="4839506"/>
          <a:ext cx="3122132" cy="270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533"/>
                <a:gridCol w="780533"/>
                <a:gridCol w="780533"/>
                <a:gridCol w="780533"/>
              </a:tblGrid>
              <a:tr h="270088"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" name="Estrella de 5 puntas 212"/>
          <p:cNvSpPr/>
          <p:nvPr/>
        </p:nvSpPr>
        <p:spPr>
          <a:xfrm>
            <a:off x="6785129" y="4863377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5" name="CuadroTexto 214"/>
          <p:cNvSpPr txBox="1"/>
          <p:nvPr/>
        </p:nvSpPr>
        <p:spPr>
          <a:xfrm>
            <a:off x="6945778" y="4864540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Cambios</a:t>
            </a:r>
          </a:p>
        </p:txBody>
      </p:sp>
      <p:sp>
        <p:nvSpPr>
          <p:cNvPr id="216" name="Flecha derecha 215"/>
          <p:cNvSpPr/>
          <p:nvPr/>
        </p:nvSpPr>
        <p:spPr>
          <a:xfrm>
            <a:off x="6027385" y="4916937"/>
            <a:ext cx="161132" cy="133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217" name="CuadroTexto 216"/>
          <p:cNvSpPr txBox="1"/>
          <p:nvPr/>
        </p:nvSpPr>
        <p:spPr>
          <a:xfrm>
            <a:off x="6115265" y="486118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Permisos</a:t>
            </a:r>
          </a:p>
        </p:txBody>
      </p:sp>
      <p:pic>
        <p:nvPicPr>
          <p:cNvPr id="245" name="Picture 6" descr="Image result for internet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15" y="912999"/>
            <a:ext cx="795535" cy="4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Conector recto de flecha 245"/>
          <p:cNvCxnSpPr>
            <a:stCxn id="245" idx="3"/>
            <a:endCxn id="171" idx="1"/>
          </p:cNvCxnSpPr>
          <p:nvPr/>
        </p:nvCxnSpPr>
        <p:spPr>
          <a:xfrm>
            <a:off x="3369050" y="1160855"/>
            <a:ext cx="657031" cy="5479"/>
          </a:xfrm>
          <a:prstGeom prst="straightConnector1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43" idx="2"/>
            <a:endCxn id="245" idx="0"/>
          </p:cNvCxnSpPr>
          <p:nvPr/>
        </p:nvCxnSpPr>
        <p:spPr>
          <a:xfrm rot="5400000">
            <a:off x="2790551" y="730035"/>
            <a:ext cx="363697" cy="223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2799937" y="76646"/>
            <a:ext cx="619935" cy="593977"/>
            <a:chOff x="844330" y="895995"/>
            <a:chExt cx="619935" cy="593977"/>
          </a:xfrm>
        </p:grpSpPr>
        <p:pic>
          <p:nvPicPr>
            <p:cNvPr id="243" name="Imagen 24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60156" y1="92188" x2="61719" y2="89063"/>
                          <a14:foregroundMark x1="21094" y1="94531" x2="28906" y2="93750"/>
                          <a14:foregroundMark x1="83594" y1="94531" x2="75000" y2="93750"/>
                          <a14:foregroundMark x1="52632" y1="13158" x2="55263" y2="71053"/>
                          <a14:foregroundMark x1="86842" y1="52632" x2="65789" y2="73684"/>
                          <a14:foregroundMark x1="92105" y1="55263" x2="78947" y2="78947"/>
                          <a14:foregroundMark x1="57895" y1="13158" x2="57895" y2="55263"/>
                          <a14:foregroundMark x1="39474" y1="7895" x2="50000" y2="5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30" y="1021497"/>
              <a:ext cx="347154" cy="347154"/>
            </a:xfrm>
            <a:prstGeom prst="rect">
              <a:avLst/>
            </a:prstGeom>
          </p:spPr>
        </p:pic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45" y="1193739"/>
              <a:ext cx="308009" cy="296233"/>
            </a:xfrm>
            <a:prstGeom prst="rect">
              <a:avLst/>
            </a:prstGeom>
          </p:spPr>
        </p:pic>
        <p:pic>
          <p:nvPicPr>
            <p:cNvPr id="196" name="Imagen 1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39" y="895995"/>
              <a:ext cx="305426" cy="305426"/>
            </a:xfrm>
            <a:prstGeom prst="rect">
              <a:avLst/>
            </a:prstGeom>
          </p:spPr>
        </p:pic>
      </p:grpSp>
      <p:pic>
        <p:nvPicPr>
          <p:cNvPr id="181" name="Imagen 1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5" y="4881211"/>
            <a:ext cx="181755" cy="181755"/>
          </a:xfrm>
          <a:prstGeom prst="rect">
            <a:avLst/>
          </a:prstGeom>
        </p:spPr>
      </p:pic>
      <p:sp>
        <p:nvSpPr>
          <p:cNvPr id="184" name="CuadroTexto 183"/>
          <p:cNvSpPr txBox="1"/>
          <p:nvPr/>
        </p:nvSpPr>
        <p:spPr>
          <a:xfrm>
            <a:off x="7673524" y="486105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Certificados</a:t>
            </a:r>
          </a:p>
        </p:txBody>
      </p:sp>
      <p:sp>
        <p:nvSpPr>
          <p:cNvPr id="298" name="Señal de prohibido 297"/>
          <p:cNvSpPr/>
          <p:nvPr/>
        </p:nvSpPr>
        <p:spPr>
          <a:xfrm>
            <a:off x="8351997" y="4901281"/>
            <a:ext cx="149512" cy="16446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8441952" y="480399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Negación </a:t>
            </a:r>
          </a:p>
          <a:p>
            <a:r>
              <a:rPr lang="es-CO" sz="800" dirty="0"/>
              <a:t>Servicio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6761871" y="1213759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63695</a:t>
            </a:r>
          </a:p>
        </p:txBody>
      </p:sp>
      <p:grpSp>
        <p:nvGrpSpPr>
          <p:cNvPr id="92" name="Grupo 91"/>
          <p:cNvGrpSpPr/>
          <p:nvPr/>
        </p:nvGrpSpPr>
        <p:grpSpPr>
          <a:xfrm>
            <a:off x="7172365" y="267495"/>
            <a:ext cx="1467405" cy="344999"/>
            <a:chOff x="7172365" y="1211534"/>
            <a:chExt cx="1467405" cy="489626"/>
          </a:xfrm>
        </p:grpSpPr>
        <p:sp>
          <p:nvSpPr>
            <p:cNvPr id="193" name="Rectángulo 192"/>
            <p:cNvSpPr/>
            <p:nvPr/>
          </p:nvSpPr>
          <p:spPr>
            <a:xfrm>
              <a:off x="7172365" y="1257096"/>
              <a:ext cx="1467405" cy="44406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Aplicaciones</a:t>
              </a: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7668344" y="1211534"/>
              <a:ext cx="946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sym typeface="Wingdings" panose="05000000000000000000" pitchFamily="2" charset="2"/>
                </a:rPr>
                <a:t>SQL Server 2012</a:t>
              </a:r>
              <a:endParaRPr lang="es-CO" sz="900" dirty="0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7164241" y="641848"/>
            <a:ext cx="1475529" cy="1143134"/>
            <a:chOff x="7164241" y="1730514"/>
            <a:chExt cx="1475529" cy="1143134"/>
          </a:xfrm>
        </p:grpSpPr>
        <p:sp>
          <p:nvSpPr>
            <p:cNvPr id="205" name="Rectángulo 204"/>
            <p:cNvSpPr/>
            <p:nvPr/>
          </p:nvSpPr>
          <p:spPr>
            <a:xfrm>
              <a:off x="7164241" y="1730514"/>
              <a:ext cx="1475529" cy="1143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788" b="1" dirty="0" smtClean="0">
                  <a:solidFill>
                    <a:schemeClr val="tx1"/>
                  </a:solidFill>
                </a:rPr>
                <a:t>Base de Datos</a:t>
              </a:r>
              <a:endParaRPr lang="es-CO" sz="788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7292296" y="1935788"/>
              <a:ext cx="654488" cy="769337"/>
              <a:chOff x="8021703" y="1866146"/>
              <a:chExt cx="654488" cy="769337"/>
            </a:xfrm>
          </p:grpSpPr>
          <p:pic>
            <p:nvPicPr>
              <p:cNvPr id="214" name="Imagen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1703" y="1866146"/>
                <a:ext cx="589865" cy="595636"/>
              </a:xfrm>
              <a:prstGeom prst="rect">
                <a:avLst/>
              </a:prstGeom>
            </p:spPr>
          </p:pic>
          <p:sp>
            <p:nvSpPr>
              <p:cNvPr id="204" name="Rectángulo 203"/>
              <p:cNvSpPr/>
              <p:nvPr/>
            </p:nvSpPr>
            <p:spPr>
              <a:xfrm>
                <a:off x="8100392" y="2427734"/>
                <a:ext cx="575799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smtClean="0"/>
                  <a:t>NAZCAQA</a:t>
                </a:r>
                <a:endParaRPr lang="es-CO" sz="750" dirty="0"/>
              </a:p>
            </p:txBody>
          </p:sp>
        </p:grpSp>
        <p:sp>
          <p:nvSpPr>
            <p:cNvPr id="209" name="Rectángulo 208"/>
            <p:cNvSpPr/>
            <p:nvPr/>
          </p:nvSpPr>
          <p:spPr>
            <a:xfrm>
              <a:off x="7879699" y="215266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10.160.88.32</a:t>
              </a:r>
            </a:p>
            <a:p>
              <a:r>
                <a:rPr lang="es-CO" sz="700" dirty="0" smtClean="0"/>
                <a:t>SV-0060</a:t>
              </a:r>
              <a:endParaRPr lang="es-CO" sz="700" dirty="0"/>
            </a:p>
          </p:txBody>
        </p:sp>
      </p:grpSp>
      <p:sp>
        <p:nvSpPr>
          <p:cNvPr id="178" name="CuadroTexto 177"/>
          <p:cNvSpPr txBox="1"/>
          <p:nvPr/>
        </p:nvSpPr>
        <p:spPr>
          <a:xfrm>
            <a:off x="4067944" y="11785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 smtClean="0">
                <a:hlinkClick r:id="rId12"/>
              </a:rPr>
              <a:t>10.160.78.11</a:t>
            </a:r>
            <a:r>
              <a:rPr lang="es-CO" sz="1050" dirty="0" smtClean="0">
                <a:hlinkClick r:id="rId12"/>
              </a:rPr>
              <a:t>/api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sp>
        <p:nvSpPr>
          <p:cNvPr id="15" name="Rectángulo 14"/>
          <p:cNvSpPr/>
          <p:nvPr/>
        </p:nvSpPr>
        <p:spPr>
          <a:xfrm>
            <a:off x="4253804" y="3971376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u="sng" dirty="0">
                <a:hlinkClick r:id="rId13"/>
              </a:rPr>
              <a:t>10.160.78.13/</a:t>
            </a:r>
            <a:r>
              <a:rPr lang="es-CO" sz="1050" u="sng" dirty="0" err="1">
                <a:hlinkClick r:id="rId13"/>
              </a:rPr>
              <a:t>backoffice</a:t>
            </a:r>
            <a:r>
              <a:rPr lang="es-CO" sz="1050" u="sng" dirty="0"/>
              <a:t> </a:t>
            </a:r>
          </a:p>
        </p:txBody>
      </p:sp>
      <p:sp>
        <p:nvSpPr>
          <p:cNvPr id="186" name="CuadroTexto 185"/>
          <p:cNvSpPr txBox="1"/>
          <p:nvPr/>
        </p:nvSpPr>
        <p:spPr>
          <a:xfrm>
            <a:off x="3358522" y="98124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sp>
        <p:nvSpPr>
          <p:cNvPr id="188" name="CuadroTexto 187"/>
          <p:cNvSpPr txBox="1"/>
          <p:nvPr/>
        </p:nvSpPr>
        <p:spPr>
          <a:xfrm>
            <a:off x="2685482" y="61794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443</a:t>
            </a:r>
          </a:p>
        </p:txBody>
      </p:sp>
      <p:cxnSp>
        <p:nvCxnSpPr>
          <p:cNvPr id="271" name="Conector recto 270"/>
          <p:cNvCxnSpPr/>
          <p:nvPr/>
        </p:nvCxnSpPr>
        <p:spPr>
          <a:xfrm>
            <a:off x="3923928" y="51470"/>
            <a:ext cx="0" cy="49530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271"/>
          <p:cNvSpPr txBox="1"/>
          <p:nvPr/>
        </p:nvSpPr>
        <p:spPr>
          <a:xfrm>
            <a:off x="1429190" y="422793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DMZ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964465" y="818177"/>
            <a:ext cx="463519" cy="529113"/>
            <a:chOff x="3964465" y="1399861"/>
            <a:chExt cx="463519" cy="529113"/>
          </a:xfrm>
        </p:grpSpPr>
        <p:pic>
          <p:nvPicPr>
            <p:cNvPr id="171" name="Picture 2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081" y="1567062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CuadroTexto 221"/>
            <p:cNvSpPr txBox="1"/>
            <p:nvPr/>
          </p:nvSpPr>
          <p:spPr>
            <a:xfrm>
              <a:off x="3964465" y="1399861"/>
              <a:ext cx="4635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QA</a:t>
              </a:r>
              <a:endParaRPr lang="es-CO" dirty="0"/>
            </a:p>
          </p:txBody>
        </p:sp>
      </p:grpSp>
      <p:sp>
        <p:nvSpPr>
          <p:cNvPr id="312" name="Rectángulo 311"/>
          <p:cNvSpPr/>
          <p:nvPr/>
        </p:nvSpPr>
        <p:spPr>
          <a:xfrm>
            <a:off x="5281181" y="288335"/>
            <a:ext cx="1472051" cy="184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BackOffice</a:t>
            </a:r>
            <a:endParaRPr lang="es-CO" sz="800" b="1" dirty="0">
              <a:solidFill>
                <a:schemeClr val="tx1"/>
              </a:solidFill>
            </a:endParaRPr>
          </a:p>
        </p:txBody>
      </p:sp>
      <p:cxnSp>
        <p:nvCxnSpPr>
          <p:cNvPr id="313" name="Conector angular 312"/>
          <p:cNvCxnSpPr>
            <a:stCxn id="330" idx="3"/>
            <a:endCxn id="317" idx="1"/>
          </p:cNvCxnSpPr>
          <p:nvPr/>
        </p:nvCxnSpPr>
        <p:spPr>
          <a:xfrm flipV="1">
            <a:off x="5042577" y="617790"/>
            <a:ext cx="854070" cy="548529"/>
          </a:xfrm>
          <a:prstGeom prst="bentConnector3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angular 313"/>
          <p:cNvCxnSpPr>
            <a:stCxn id="330" idx="3"/>
            <a:endCxn id="324" idx="1"/>
          </p:cNvCxnSpPr>
          <p:nvPr/>
        </p:nvCxnSpPr>
        <p:spPr>
          <a:xfrm>
            <a:off x="5042577" y="1166319"/>
            <a:ext cx="854070" cy="361336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327" idx="3"/>
            <a:endCxn id="330" idx="1"/>
          </p:cNvCxnSpPr>
          <p:nvPr/>
        </p:nvCxnSpPr>
        <p:spPr>
          <a:xfrm flipV="1">
            <a:off x="4600064" y="1166319"/>
            <a:ext cx="187960" cy="279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upo 315"/>
          <p:cNvGrpSpPr/>
          <p:nvPr/>
        </p:nvGrpSpPr>
        <p:grpSpPr>
          <a:xfrm>
            <a:off x="5796136" y="319693"/>
            <a:ext cx="921649" cy="459457"/>
            <a:chOff x="4086042" y="1667022"/>
            <a:chExt cx="921649" cy="459457"/>
          </a:xfrm>
        </p:grpSpPr>
        <p:pic>
          <p:nvPicPr>
            <p:cNvPr id="317" name="Imagen 316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553" y="1847078"/>
              <a:ext cx="257826" cy="236082"/>
            </a:xfrm>
            <a:prstGeom prst="rect">
              <a:avLst/>
            </a:prstGeom>
          </p:spPr>
        </p:pic>
        <p:sp>
          <p:nvSpPr>
            <p:cNvPr id="318" name="CuadroTexto 317"/>
            <p:cNvSpPr txBox="1"/>
            <p:nvPr/>
          </p:nvSpPr>
          <p:spPr>
            <a:xfrm>
              <a:off x="4351742" y="1844556"/>
              <a:ext cx="6559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700" dirty="0" smtClean="0"/>
                <a:t>10.160.93.17</a:t>
              </a:r>
              <a:endParaRPr lang="es-CO" sz="700" dirty="0"/>
            </a:p>
          </p:txBody>
        </p:sp>
        <p:sp>
          <p:nvSpPr>
            <p:cNvPr id="319" name="Rectángulo 318"/>
            <p:cNvSpPr/>
            <p:nvPr/>
          </p:nvSpPr>
          <p:spPr>
            <a:xfrm>
              <a:off x="4086042" y="1667022"/>
              <a:ext cx="50206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750" dirty="0" err="1">
                  <a:sym typeface="Wingdings" panose="05000000000000000000" pitchFamily="2" charset="2"/>
                </a:rPr>
                <a:t>Rhel</a:t>
              </a:r>
              <a:r>
                <a:rPr lang="es-CO" sz="750" dirty="0">
                  <a:sym typeface="Wingdings" panose="05000000000000000000" pitchFamily="2" charset="2"/>
                </a:rPr>
                <a:t> 7.3</a:t>
              </a:r>
              <a:endParaRPr lang="es-CO" sz="750" dirty="0"/>
            </a:p>
          </p:txBody>
        </p:sp>
        <p:pic>
          <p:nvPicPr>
            <p:cNvPr id="320" name="Imagen 3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0" y="1976267"/>
              <a:ext cx="150212" cy="150212"/>
            </a:xfrm>
            <a:prstGeom prst="rect">
              <a:avLst/>
            </a:prstGeom>
          </p:spPr>
        </p:pic>
      </p:grpSp>
      <p:grpSp>
        <p:nvGrpSpPr>
          <p:cNvPr id="321" name="Grupo 320"/>
          <p:cNvGrpSpPr/>
          <p:nvPr/>
        </p:nvGrpSpPr>
        <p:grpSpPr>
          <a:xfrm>
            <a:off x="5799708" y="1227891"/>
            <a:ext cx="924147" cy="447115"/>
            <a:chOff x="3738570" y="2327820"/>
            <a:chExt cx="924147" cy="447115"/>
          </a:xfrm>
        </p:grpSpPr>
        <p:grpSp>
          <p:nvGrpSpPr>
            <p:cNvPr id="322" name="Grupo 321"/>
            <p:cNvGrpSpPr/>
            <p:nvPr/>
          </p:nvGrpSpPr>
          <p:grpSpPr>
            <a:xfrm>
              <a:off x="3738570" y="2327820"/>
              <a:ext cx="924147" cy="417805"/>
              <a:chOff x="4089614" y="2327820"/>
              <a:chExt cx="924147" cy="417805"/>
            </a:xfrm>
          </p:grpSpPr>
          <p:pic>
            <p:nvPicPr>
              <p:cNvPr id="324" name="Imagen 32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0" b="100000" l="0" r="100000">
                            <a14:foregroundMark x1="48193" y1="90132" x2="48193" y2="78289"/>
                            <a14:foregroundMark x1="96386" y1="92763" x2="3012" y2="92105"/>
                            <a14:foregroundMark x1="49398" y1="60526" x2="53012" y2="34211"/>
                            <a14:foregroundMark x1="18072" y1="53289" x2="83133" y2="53289"/>
                            <a14:foregroundMark x1="78916" y1="11184" x2="80723" y2="664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86553" y="2509543"/>
                <a:ext cx="257826" cy="236082"/>
              </a:xfrm>
              <a:prstGeom prst="rect">
                <a:avLst/>
              </a:prstGeom>
            </p:spPr>
          </p:pic>
          <p:sp>
            <p:nvSpPr>
              <p:cNvPr id="325" name="Rectángulo 324"/>
              <p:cNvSpPr/>
              <p:nvPr/>
            </p:nvSpPr>
            <p:spPr>
              <a:xfrm>
                <a:off x="4089614" y="2327820"/>
                <a:ext cx="50206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750" dirty="0" err="1">
                    <a:sym typeface="Wingdings" panose="05000000000000000000" pitchFamily="2" charset="2"/>
                  </a:rPr>
                  <a:t>Rhel</a:t>
                </a:r>
                <a:r>
                  <a:rPr lang="es-CO" sz="750" dirty="0">
                    <a:sym typeface="Wingdings" panose="05000000000000000000" pitchFamily="2" charset="2"/>
                  </a:rPr>
                  <a:t> 7.3</a:t>
                </a:r>
                <a:endParaRPr lang="es-CO" sz="750" dirty="0"/>
              </a:p>
            </p:txBody>
          </p:sp>
          <p:sp>
            <p:nvSpPr>
              <p:cNvPr id="326" name="CuadroTexto 325"/>
              <p:cNvSpPr txBox="1"/>
              <p:nvPr/>
            </p:nvSpPr>
            <p:spPr>
              <a:xfrm>
                <a:off x="4357812" y="2520723"/>
                <a:ext cx="6559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700" dirty="0" smtClean="0"/>
                  <a:t>10.160.93.18</a:t>
                </a:r>
                <a:endParaRPr lang="es-CO" sz="700" dirty="0"/>
              </a:p>
            </p:txBody>
          </p:sp>
        </p:grpSp>
        <p:pic>
          <p:nvPicPr>
            <p:cNvPr id="323" name="Imagen 3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37" y="2624723"/>
              <a:ext cx="150212" cy="150212"/>
            </a:xfrm>
            <a:prstGeom prst="rect">
              <a:avLst/>
            </a:prstGeom>
          </p:spPr>
        </p:pic>
      </p:grpSp>
      <p:pic>
        <p:nvPicPr>
          <p:cNvPr id="327" name="Imagen 3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1044" y="751741"/>
            <a:ext cx="79020" cy="829714"/>
          </a:xfrm>
          <a:prstGeom prst="rect">
            <a:avLst/>
          </a:prstGeom>
        </p:spPr>
      </p:pic>
      <p:grpSp>
        <p:nvGrpSpPr>
          <p:cNvPr id="329" name="Grupo 328"/>
          <p:cNvGrpSpPr/>
          <p:nvPr/>
        </p:nvGrpSpPr>
        <p:grpSpPr>
          <a:xfrm>
            <a:off x="4572511" y="1043908"/>
            <a:ext cx="719569" cy="447722"/>
            <a:chOff x="2766686" y="2143837"/>
            <a:chExt cx="719569" cy="447722"/>
          </a:xfrm>
        </p:grpSpPr>
        <p:pic>
          <p:nvPicPr>
            <p:cNvPr id="330" name="Imagen 32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99" y="2143837"/>
              <a:ext cx="254553" cy="244821"/>
            </a:xfrm>
            <a:prstGeom prst="rect">
              <a:avLst/>
            </a:prstGeom>
          </p:spPr>
        </p:pic>
        <p:sp>
          <p:nvSpPr>
            <p:cNvPr id="332" name="Rectángulo 331"/>
            <p:cNvSpPr/>
            <p:nvPr/>
          </p:nvSpPr>
          <p:spPr>
            <a:xfrm>
              <a:off x="2766686" y="2383810"/>
              <a:ext cx="71956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VS_API-Nazca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33" name="Conector angular 332"/>
          <p:cNvCxnSpPr>
            <a:stCxn id="330" idx="0"/>
            <a:endCxn id="178" idx="2"/>
          </p:cNvCxnSpPr>
          <p:nvPr/>
        </p:nvCxnSpPr>
        <p:spPr>
          <a:xfrm rot="16200000" flipV="1">
            <a:off x="4443776" y="572382"/>
            <a:ext cx="672134" cy="27091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upo 333"/>
          <p:cNvGrpSpPr/>
          <p:nvPr/>
        </p:nvGrpSpPr>
        <p:grpSpPr>
          <a:xfrm>
            <a:off x="6041395" y="694193"/>
            <a:ext cx="645335" cy="284835"/>
            <a:chOff x="4496725" y="627595"/>
            <a:chExt cx="645335" cy="284835"/>
          </a:xfrm>
        </p:grpSpPr>
        <p:pic>
          <p:nvPicPr>
            <p:cNvPr id="335" name="Imagen 334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36" name="Rectángulo 335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37" name="Conector angular 336"/>
          <p:cNvCxnSpPr>
            <a:stCxn id="317" idx="2"/>
            <a:endCxn id="335" idx="1"/>
          </p:cNvCxnSpPr>
          <p:nvPr/>
        </p:nvCxnSpPr>
        <p:spPr>
          <a:xfrm rot="16200000" flipH="1">
            <a:off x="6131639" y="629751"/>
            <a:ext cx="38288" cy="250447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angular 346"/>
          <p:cNvCxnSpPr>
            <a:stCxn id="171" idx="3"/>
            <a:endCxn id="327" idx="1"/>
          </p:cNvCxnSpPr>
          <p:nvPr/>
        </p:nvCxnSpPr>
        <p:spPr>
          <a:xfrm>
            <a:off x="4387992" y="1166334"/>
            <a:ext cx="133052" cy="26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upo 347"/>
          <p:cNvGrpSpPr/>
          <p:nvPr/>
        </p:nvGrpSpPr>
        <p:grpSpPr>
          <a:xfrm>
            <a:off x="6050738" y="944206"/>
            <a:ext cx="645335" cy="284835"/>
            <a:chOff x="4496725" y="627595"/>
            <a:chExt cx="645335" cy="284835"/>
          </a:xfrm>
        </p:grpSpPr>
        <p:pic>
          <p:nvPicPr>
            <p:cNvPr id="349" name="Imagen 348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0" name="Rectángulo 349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1" name="Conector angular 350"/>
          <p:cNvCxnSpPr>
            <a:stCxn id="317" idx="2"/>
            <a:endCxn id="349" idx="1"/>
          </p:cNvCxnSpPr>
          <p:nvPr/>
        </p:nvCxnSpPr>
        <p:spPr>
          <a:xfrm rot="16200000" flipH="1">
            <a:off x="6011305" y="750086"/>
            <a:ext cx="288301" cy="25979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upo 355"/>
          <p:cNvGrpSpPr/>
          <p:nvPr/>
        </p:nvGrpSpPr>
        <p:grpSpPr>
          <a:xfrm>
            <a:off x="6042276" y="1598739"/>
            <a:ext cx="645335" cy="284835"/>
            <a:chOff x="4496725" y="627595"/>
            <a:chExt cx="645335" cy="284835"/>
          </a:xfrm>
        </p:grpSpPr>
        <p:pic>
          <p:nvPicPr>
            <p:cNvPr id="357" name="Imagen 356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58" name="Rectángulo 357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backoffice.war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59" name="Conector angular 358"/>
          <p:cNvCxnSpPr>
            <a:stCxn id="324" idx="2"/>
            <a:endCxn id="357" idx="1"/>
          </p:cNvCxnSpPr>
          <p:nvPr/>
        </p:nvCxnSpPr>
        <p:spPr>
          <a:xfrm rot="16200000" flipH="1">
            <a:off x="6134740" y="1536516"/>
            <a:ext cx="32969" cy="251328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upo 359"/>
          <p:cNvGrpSpPr/>
          <p:nvPr/>
        </p:nvGrpSpPr>
        <p:grpSpPr>
          <a:xfrm>
            <a:off x="6051619" y="1848752"/>
            <a:ext cx="645335" cy="284835"/>
            <a:chOff x="4496725" y="627595"/>
            <a:chExt cx="645335" cy="284835"/>
          </a:xfrm>
        </p:grpSpPr>
        <p:pic>
          <p:nvPicPr>
            <p:cNvPr id="361" name="Imagen 360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337" y="627595"/>
              <a:ext cx="176113" cy="159851"/>
            </a:xfrm>
            <a:prstGeom prst="rect">
              <a:avLst/>
            </a:prstGeom>
          </p:spPr>
        </p:pic>
        <p:sp>
          <p:nvSpPr>
            <p:cNvPr id="362" name="Rectángulo 361"/>
            <p:cNvSpPr/>
            <p:nvPr/>
          </p:nvSpPr>
          <p:spPr>
            <a:xfrm>
              <a:off x="4496725" y="727764"/>
              <a:ext cx="64533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600" dirty="0" err="1" smtClean="0">
                  <a:ln w="6350">
                    <a:noFill/>
                  </a:ln>
                </a:rPr>
                <a:t>api.war</a:t>
              </a:r>
              <a:endParaRPr lang="es-CO" sz="600" dirty="0">
                <a:ln w="6350">
                  <a:noFill/>
                </a:ln>
              </a:endParaRPr>
            </a:p>
          </p:txBody>
        </p:sp>
      </p:grpSp>
      <p:cxnSp>
        <p:nvCxnSpPr>
          <p:cNvPr id="363" name="Conector angular 362"/>
          <p:cNvCxnSpPr>
            <a:stCxn id="324" idx="2"/>
            <a:endCxn id="361" idx="1"/>
          </p:cNvCxnSpPr>
          <p:nvPr/>
        </p:nvCxnSpPr>
        <p:spPr>
          <a:xfrm rot="16200000" flipH="1">
            <a:off x="6014404" y="1656851"/>
            <a:ext cx="282982" cy="26067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12" idx="3"/>
            <a:endCxn id="205" idx="1"/>
          </p:cNvCxnSpPr>
          <p:nvPr/>
        </p:nvCxnSpPr>
        <p:spPr>
          <a:xfrm>
            <a:off x="6753232" y="1210961"/>
            <a:ext cx="411009" cy="2454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upo 367"/>
          <p:cNvGrpSpPr/>
          <p:nvPr/>
        </p:nvGrpSpPr>
        <p:grpSpPr>
          <a:xfrm>
            <a:off x="4172604" y="2264867"/>
            <a:ext cx="986570" cy="446674"/>
            <a:chOff x="2327815" y="2093763"/>
            <a:chExt cx="986570" cy="446674"/>
          </a:xfrm>
        </p:grpSpPr>
        <p:pic>
          <p:nvPicPr>
            <p:cNvPr id="369" name="Imagen 36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3594" y1="30469" x2="57031" y2="30469"/>
                          <a14:foregroundMark x1="33594" y1="39063" x2="49219" y2="39063"/>
                          <a14:foregroundMark x1="36719" y1="83594" x2="61719" y2="82031"/>
                          <a14:foregroundMark x1="75781" y1="39063" x2="63281" y2="52344"/>
                          <a14:foregroundMark x1="32813" y1="17188" x2="65625" y2="19531"/>
                          <a14:backgroundMark x1="64063" y1="33594" x2="38281" y2="65625"/>
                          <a14:backgroundMark x1="35156" y1="25000" x2="61719" y2="26563"/>
                          <a14:backgroundMark x1="33594" y1="34375" x2="54688" y2="34375"/>
                          <a14:backgroundMark x1="75781" y1="49219" x2="78906" y2="593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054" y="2093763"/>
              <a:ext cx="252331" cy="294896"/>
            </a:xfrm>
            <a:prstGeom prst="rect">
              <a:avLst/>
            </a:prstGeom>
          </p:spPr>
        </p:pic>
        <p:sp>
          <p:nvSpPr>
            <p:cNvPr id="370" name="Rectángulo 369"/>
            <p:cNvSpPr/>
            <p:nvPr/>
          </p:nvSpPr>
          <p:spPr>
            <a:xfrm>
              <a:off x="2327815" y="2332688"/>
              <a:ext cx="93857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50" dirty="0" smtClean="0">
                  <a:sym typeface="Wingdings" panose="05000000000000000000" pitchFamily="2" charset="2"/>
                </a:rPr>
                <a:t>VS_API-</a:t>
              </a:r>
              <a:r>
                <a:rPr lang="es-CO" sz="750" dirty="0" err="1" smtClean="0">
                  <a:sym typeface="Wingdings" panose="05000000000000000000" pitchFamily="2" charset="2"/>
                </a:rPr>
                <a:t>Backoffice</a:t>
              </a:r>
              <a:endParaRPr lang="es-CO" sz="750" dirty="0">
                <a:sym typeface="Wingdings" panose="05000000000000000000" pitchFamily="2" charset="2"/>
              </a:endParaRPr>
            </a:p>
          </p:txBody>
        </p:sp>
      </p:grpSp>
      <p:cxnSp>
        <p:nvCxnSpPr>
          <p:cNvPr id="371" name="Conector angular 370"/>
          <p:cNvCxnSpPr>
            <a:stCxn id="327" idx="2"/>
            <a:endCxn id="369" idx="1"/>
          </p:cNvCxnSpPr>
          <p:nvPr/>
        </p:nvCxnSpPr>
        <p:spPr>
          <a:xfrm rot="16200000" flipH="1">
            <a:off x="4318268" y="1823740"/>
            <a:ext cx="830860" cy="346289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angular 371"/>
          <p:cNvCxnSpPr>
            <a:stCxn id="369" idx="2"/>
            <a:endCxn id="15" idx="0"/>
          </p:cNvCxnSpPr>
          <p:nvPr/>
        </p:nvCxnSpPr>
        <p:spPr>
          <a:xfrm rot="5400000">
            <a:off x="4325207" y="3263573"/>
            <a:ext cx="1411613" cy="399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369" idx="3"/>
            <a:endCxn id="317" idx="1"/>
          </p:cNvCxnSpPr>
          <p:nvPr/>
        </p:nvCxnSpPr>
        <p:spPr>
          <a:xfrm flipV="1">
            <a:off x="5159174" y="617790"/>
            <a:ext cx="737473" cy="1794525"/>
          </a:xfrm>
          <a:prstGeom prst="bentConnector3">
            <a:avLst>
              <a:gd name="adj1" fmla="val 42251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o 189"/>
          <p:cNvGrpSpPr/>
          <p:nvPr/>
        </p:nvGrpSpPr>
        <p:grpSpPr>
          <a:xfrm>
            <a:off x="5872561" y="3880577"/>
            <a:ext cx="581192" cy="540828"/>
            <a:chOff x="6655104" y="3251180"/>
            <a:chExt cx="581192" cy="540828"/>
          </a:xfrm>
        </p:grpSpPr>
        <p:pic>
          <p:nvPicPr>
            <p:cNvPr id="378" name="Picture 2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318" y="3430096"/>
              <a:ext cx="361911" cy="36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" name="CuadroTexto 378"/>
            <p:cNvSpPr txBox="1"/>
            <p:nvPr/>
          </p:nvSpPr>
          <p:spPr>
            <a:xfrm>
              <a:off x="6655104" y="3251180"/>
              <a:ext cx="5811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>
                <a:defRPr sz="600"/>
              </a:lvl1pPr>
            </a:lstStyle>
            <a:p>
              <a:r>
                <a:rPr lang="es-CO" dirty="0" smtClean="0"/>
                <a:t>FW </a:t>
              </a:r>
              <a:r>
                <a:rPr lang="es-CO" dirty="0" err="1" smtClean="0"/>
                <a:t>Users</a:t>
              </a:r>
              <a:endParaRPr lang="es-CO" dirty="0"/>
            </a:p>
          </p:txBody>
        </p:sp>
      </p:grpSp>
      <p:cxnSp>
        <p:nvCxnSpPr>
          <p:cNvPr id="380" name="Conector angular 379"/>
          <p:cNvCxnSpPr>
            <a:stCxn id="375" idx="1"/>
            <a:endCxn id="378" idx="3"/>
          </p:cNvCxnSpPr>
          <p:nvPr/>
        </p:nvCxnSpPr>
        <p:spPr>
          <a:xfrm rot="10800000" flipV="1">
            <a:off x="6338687" y="4239163"/>
            <a:ext cx="475771" cy="1285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378" idx="1"/>
            <a:endCxn id="171" idx="2"/>
          </p:cNvCxnSpPr>
          <p:nvPr/>
        </p:nvCxnSpPr>
        <p:spPr>
          <a:xfrm rot="10800000">
            <a:off x="4207037" y="1347291"/>
            <a:ext cx="1769738" cy="2893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upo 382"/>
          <p:cNvGrpSpPr/>
          <p:nvPr/>
        </p:nvGrpSpPr>
        <p:grpSpPr>
          <a:xfrm>
            <a:off x="6814457" y="3833426"/>
            <a:ext cx="2108428" cy="830997"/>
            <a:chOff x="6817438" y="3101496"/>
            <a:chExt cx="2108428" cy="830997"/>
          </a:xfrm>
        </p:grpSpPr>
        <p:grpSp>
          <p:nvGrpSpPr>
            <p:cNvPr id="374" name="Grupo 373"/>
            <p:cNvGrpSpPr/>
            <p:nvPr/>
          </p:nvGrpSpPr>
          <p:grpSpPr>
            <a:xfrm>
              <a:off x="6817438" y="3326640"/>
              <a:ext cx="619935" cy="354171"/>
              <a:chOff x="844330" y="1014480"/>
              <a:chExt cx="619935" cy="354171"/>
            </a:xfrm>
          </p:grpSpPr>
          <p:pic>
            <p:nvPicPr>
              <p:cNvPr id="375" name="Imagen 3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60156" y1="92188" x2="61719" y2="89063"/>
                            <a14:foregroundMark x1="21094" y1="94531" x2="28906" y2="93750"/>
                            <a14:foregroundMark x1="83594" y1="94531" x2="75000" y2="93750"/>
                            <a14:foregroundMark x1="52632" y1="13158" x2="55263" y2="71053"/>
                            <a14:foregroundMark x1="86842" y1="52632" x2="65789" y2="73684"/>
                            <a14:foregroundMark x1="92105" y1="55263" x2="78947" y2="78947"/>
                            <a14:foregroundMark x1="57895" y1="13158" x2="57895" y2="55263"/>
                            <a14:foregroundMark x1="39474" y1="7895" x2="50000" y2="5263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330" y="1021497"/>
                <a:ext cx="347154" cy="347154"/>
              </a:xfrm>
              <a:prstGeom prst="rect">
                <a:avLst/>
              </a:prstGeom>
            </p:spPr>
          </p:pic>
          <p:pic>
            <p:nvPicPr>
              <p:cNvPr id="377" name="Imagen 3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839" y="1014480"/>
                <a:ext cx="305426" cy="305426"/>
              </a:xfrm>
              <a:prstGeom prst="rect">
                <a:avLst/>
              </a:prstGeom>
            </p:spPr>
          </p:pic>
        </p:grpSp>
        <p:sp>
          <p:nvSpPr>
            <p:cNvPr id="382" name="CuadroTexto 381"/>
            <p:cNvSpPr txBox="1"/>
            <p:nvPr/>
          </p:nvSpPr>
          <p:spPr>
            <a:xfrm>
              <a:off x="7373966" y="3101496"/>
              <a:ext cx="1551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 smtClean="0"/>
                <a:t>Areas</a:t>
              </a:r>
              <a:r>
                <a:rPr lang="es-CO" sz="1200" dirty="0" smtClean="0"/>
                <a:t> </a:t>
              </a:r>
              <a:r>
                <a:rPr lang="es-CO" sz="1200" dirty="0" err="1" smtClean="0"/>
                <a:t>BancoPichincha</a:t>
              </a:r>
              <a:endParaRPr lang="es-CO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TI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Operaciones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1200" dirty="0" smtClean="0"/>
                <a:t>Canales</a:t>
              </a:r>
              <a:endParaRPr lang="es-CO" sz="1200" dirty="0"/>
            </a:p>
          </p:txBody>
        </p:sp>
      </p:grpSp>
      <p:sp>
        <p:nvSpPr>
          <p:cNvPr id="392" name="Estrella de 5 puntas 391"/>
          <p:cNvSpPr/>
          <p:nvPr/>
        </p:nvSpPr>
        <p:spPr>
          <a:xfrm>
            <a:off x="4682196" y="2282003"/>
            <a:ext cx="193693" cy="188874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3" name="Estrella de 5 puntas 392"/>
          <p:cNvSpPr/>
          <p:nvPr/>
        </p:nvSpPr>
        <p:spPr>
          <a:xfrm>
            <a:off x="6735099" y="3794612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95" name="CuadroTexto 394"/>
          <p:cNvSpPr txBox="1"/>
          <p:nvPr/>
        </p:nvSpPr>
        <p:spPr>
          <a:xfrm>
            <a:off x="4550536" y="4227934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>
                    <a:lumMod val="85000"/>
                  </a:schemeClr>
                </a:solidFill>
              </a:rPr>
              <a:t>LAN</a:t>
            </a:r>
            <a:endParaRPr lang="es-CO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3" name="Rectángulo 422"/>
          <p:cNvSpPr/>
          <p:nvPr/>
        </p:nvSpPr>
        <p:spPr>
          <a:xfrm>
            <a:off x="6785128" y="3795886"/>
            <a:ext cx="2107351" cy="884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8" name="Estrella de 5 puntas 397"/>
          <p:cNvSpPr/>
          <p:nvPr/>
        </p:nvSpPr>
        <p:spPr>
          <a:xfrm>
            <a:off x="4076106" y="3909823"/>
            <a:ext cx="282711" cy="270631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57" name="6 CuadroTexto"/>
          <p:cNvSpPr txBox="1"/>
          <p:nvPr/>
        </p:nvSpPr>
        <p:spPr>
          <a:xfrm>
            <a:off x="-3095" y="4786614"/>
            <a:ext cx="31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Portales Fase 2 - Ambiente </a:t>
            </a:r>
            <a:r>
              <a:rPr lang="es-CO" dirty="0" smtClean="0"/>
              <a:t>QA</a:t>
            </a:r>
            <a:endParaRPr lang="es-CO" dirty="0"/>
          </a:p>
        </p:txBody>
      </p:sp>
      <p:grpSp>
        <p:nvGrpSpPr>
          <p:cNvPr id="13" name="Grupo 12"/>
          <p:cNvGrpSpPr/>
          <p:nvPr/>
        </p:nvGrpSpPr>
        <p:grpSpPr>
          <a:xfrm>
            <a:off x="6444209" y="2475205"/>
            <a:ext cx="995940" cy="211977"/>
            <a:chOff x="7113967" y="2303397"/>
            <a:chExt cx="1387542" cy="211977"/>
          </a:xfrm>
        </p:grpSpPr>
        <p:sp>
          <p:nvSpPr>
            <p:cNvPr id="158" name="81 Rectángulo"/>
            <p:cNvSpPr/>
            <p:nvPr/>
          </p:nvSpPr>
          <p:spPr>
            <a:xfrm>
              <a:off x="7113967" y="2305491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 smtClean="0">
                  <a:solidFill>
                    <a:schemeClr val="tx1"/>
                  </a:solidFill>
                </a:rPr>
                <a:t>Detect</a:t>
              </a:r>
              <a:r>
                <a:rPr lang="es-CO" sz="800" b="1" dirty="0" smtClean="0">
                  <a:solidFill>
                    <a:schemeClr val="tx1"/>
                  </a:solidFill>
                </a:rPr>
                <a:t> ID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192.168.4.20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15" y="2303397"/>
              <a:ext cx="211977" cy="21197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6444209" y="2703918"/>
            <a:ext cx="995940" cy="211977"/>
            <a:chOff x="7113967" y="2624189"/>
            <a:chExt cx="1387542" cy="211977"/>
          </a:xfrm>
        </p:grpSpPr>
        <p:sp>
          <p:nvSpPr>
            <p:cNvPr id="160" name="81 Rectángulo"/>
            <p:cNvSpPr/>
            <p:nvPr/>
          </p:nvSpPr>
          <p:spPr>
            <a:xfrm>
              <a:off x="7113967" y="2626283"/>
              <a:ext cx="138754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solidFill>
                    <a:schemeClr val="tx1"/>
                  </a:solidFill>
                </a:rPr>
                <a:t>Yellowpepper</a:t>
              </a:r>
              <a:r>
                <a:rPr lang="es-CO" sz="800" b="1" dirty="0">
                  <a:solidFill>
                    <a:schemeClr val="tx1"/>
                  </a:solidFill>
                </a:rPr>
                <a:t>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190.60.21.62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Imagen 16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27" y="2624189"/>
              <a:ext cx="211977" cy="211977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4567" y="2233152"/>
            <a:ext cx="995941" cy="211977"/>
            <a:chOff x="7113966" y="1978696"/>
            <a:chExt cx="1387543" cy="211977"/>
          </a:xfrm>
        </p:grpSpPr>
        <p:sp>
          <p:nvSpPr>
            <p:cNvPr id="162" name="81 Rectángulo"/>
            <p:cNvSpPr/>
            <p:nvPr/>
          </p:nvSpPr>
          <p:spPr>
            <a:xfrm>
              <a:off x="7113966" y="1987140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err="1">
                  <a:ln w="6350">
                    <a:noFill/>
                  </a:ln>
                  <a:solidFill>
                    <a:schemeClr val="tx1"/>
                  </a:solidFill>
                </a:rPr>
                <a:t>IIBactPrueb</a:t>
              </a:r>
              <a:r>
                <a:rPr lang="es-CO" sz="800" b="1" dirty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  <a:r>
                <a:rPr lang="es-CO" sz="800" b="1" dirty="0" smtClean="0">
                  <a:ln w="6350">
                    <a:noFill/>
                  </a:ln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10.160.88.150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3" name="Imagen 16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84" y="1978696"/>
              <a:ext cx="211977" cy="211977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6444222" y="2917662"/>
            <a:ext cx="995933" cy="211977"/>
            <a:chOff x="7113981" y="2945694"/>
            <a:chExt cx="1387532" cy="211977"/>
          </a:xfrm>
        </p:grpSpPr>
        <p:sp>
          <p:nvSpPr>
            <p:cNvPr id="164" name="81 Rectángulo"/>
            <p:cNvSpPr/>
            <p:nvPr/>
          </p:nvSpPr>
          <p:spPr>
            <a:xfrm>
              <a:off x="7113981" y="2947788"/>
              <a:ext cx="1387532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CORREO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192.168.8.125</a:t>
              </a:r>
              <a:endParaRPr lang="es-CO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181" y="2945694"/>
              <a:ext cx="211977" cy="211977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6444208" y="3129644"/>
            <a:ext cx="995941" cy="211977"/>
            <a:chOff x="7113966" y="3270144"/>
            <a:chExt cx="1387543" cy="211977"/>
          </a:xfrm>
        </p:grpSpPr>
        <p:sp>
          <p:nvSpPr>
            <p:cNvPr id="166" name="81 Rectángulo"/>
            <p:cNvSpPr/>
            <p:nvPr/>
          </p:nvSpPr>
          <p:spPr>
            <a:xfrm>
              <a:off x="7113966" y="3272238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 smtClean="0">
                  <a:solidFill>
                    <a:schemeClr val="tx1"/>
                  </a:solidFill>
                </a:rPr>
                <a:t>ACH </a:t>
              </a: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172.30.19.33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7" name="Imagen 16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270144"/>
              <a:ext cx="211977" cy="21197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44208" y="3360082"/>
            <a:ext cx="995941" cy="211977"/>
            <a:chOff x="7113966" y="3583909"/>
            <a:chExt cx="1387543" cy="211977"/>
          </a:xfrm>
        </p:grpSpPr>
        <p:sp>
          <p:nvSpPr>
            <p:cNvPr id="168" name="81 Rectángulo"/>
            <p:cNvSpPr/>
            <p:nvPr/>
          </p:nvSpPr>
          <p:spPr>
            <a:xfrm>
              <a:off x="7113966" y="3586003"/>
              <a:ext cx="1387543" cy="19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800" b="1" dirty="0">
                  <a:solidFill>
                    <a:schemeClr val="tx1"/>
                  </a:solidFill>
                </a:rPr>
                <a:t>SONDA </a:t>
              </a:r>
              <a:endParaRPr lang="es-CO" sz="8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s-CO" sz="800" dirty="0" smtClean="0">
                  <a:solidFill>
                    <a:schemeClr val="tx1"/>
                  </a:solidFill>
                </a:rPr>
                <a:t>10.160.88.20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pic>
          <p:nvPicPr>
            <p:cNvPr id="169" name="Imagen 16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366" y="3583909"/>
              <a:ext cx="211977" cy="211977"/>
            </a:xfrm>
            <a:prstGeom prst="rect">
              <a:avLst/>
            </a:prstGeom>
          </p:spPr>
        </p:pic>
      </p:grpSp>
      <p:cxnSp>
        <p:nvCxnSpPr>
          <p:cNvPr id="182" name="Conector angular 181"/>
          <p:cNvCxnSpPr>
            <a:stCxn id="312" idx="2"/>
            <a:endCxn id="162" idx="1"/>
          </p:cNvCxnSpPr>
          <p:nvPr/>
        </p:nvCxnSpPr>
        <p:spPr>
          <a:xfrm rot="16200000" flipH="1">
            <a:off x="6128814" y="2021979"/>
            <a:ext cx="204147" cy="427360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312" idx="2"/>
            <a:endCxn id="158" idx="1"/>
          </p:cNvCxnSpPr>
          <p:nvPr/>
        </p:nvCxnSpPr>
        <p:spPr>
          <a:xfrm rot="16200000" flipH="1">
            <a:off x="6010783" y="2140010"/>
            <a:ext cx="439850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stCxn id="312" idx="2"/>
            <a:endCxn id="160" idx="1"/>
          </p:cNvCxnSpPr>
          <p:nvPr/>
        </p:nvCxnSpPr>
        <p:spPr>
          <a:xfrm rot="16200000" flipH="1">
            <a:off x="5896427" y="2254366"/>
            <a:ext cx="668563" cy="427002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312" idx="2"/>
            <a:endCxn id="164" idx="1"/>
          </p:cNvCxnSpPr>
          <p:nvPr/>
        </p:nvCxnSpPr>
        <p:spPr>
          <a:xfrm rot="16200000" flipH="1">
            <a:off x="5789561" y="2361231"/>
            <a:ext cx="882307" cy="427015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312" idx="2"/>
            <a:endCxn id="166" idx="1"/>
          </p:cNvCxnSpPr>
          <p:nvPr/>
        </p:nvCxnSpPr>
        <p:spPr>
          <a:xfrm rot="16200000" flipH="1">
            <a:off x="5683563" y="2467229"/>
            <a:ext cx="1094289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312" idx="2"/>
            <a:endCxn id="168" idx="1"/>
          </p:cNvCxnSpPr>
          <p:nvPr/>
        </p:nvCxnSpPr>
        <p:spPr>
          <a:xfrm rot="16200000" flipH="1">
            <a:off x="5568344" y="2582448"/>
            <a:ext cx="1324727" cy="427001"/>
          </a:xfrm>
          <a:prstGeom prst="bentConnector2">
            <a:avLst/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935389" y="21857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5950277" y="2414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8080</a:t>
            </a:r>
            <a:endParaRPr lang="es-CO" sz="7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5948089" y="26401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21" name="CuadroTexto 220"/>
          <p:cNvSpPr txBox="1"/>
          <p:nvPr/>
        </p:nvSpPr>
        <p:spPr>
          <a:xfrm>
            <a:off x="5944915" y="284866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25</a:t>
            </a:r>
            <a:endParaRPr lang="es-CO" sz="7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5950277" y="307739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5948089" y="330303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7800</a:t>
            </a:r>
            <a:endParaRPr lang="es-CO" sz="700" dirty="0"/>
          </a:p>
        </p:txBody>
      </p:sp>
      <p:sp>
        <p:nvSpPr>
          <p:cNvPr id="227" name="81 Rectángulo"/>
          <p:cNvSpPr/>
          <p:nvPr/>
        </p:nvSpPr>
        <p:spPr>
          <a:xfrm>
            <a:off x="8150301" y="2458701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RSA                 </a:t>
            </a:r>
            <a:r>
              <a:rPr lang="es-CO" sz="700" dirty="0">
                <a:solidFill>
                  <a:schemeClr val="tx1"/>
                </a:solidFill>
              </a:rPr>
              <a:t>192.168.4.17 - </a:t>
            </a:r>
            <a:r>
              <a:rPr lang="es-CO" sz="700" dirty="0" smtClean="0">
                <a:solidFill>
                  <a:schemeClr val="tx1"/>
                </a:solidFill>
              </a:rPr>
              <a:t>18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29" name="Imagen 2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446243"/>
            <a:ext cx="211977" cy="211977"/>
          </a:xfrm>
          <a:prstGeom prst="rect">
            <a:avLst/>
          </a:prstGeom>
        </p:spPr>
      </p:pic>
      <p:sp>
        <p:nvSpPr>
          <p:cNvPr id="231" name="81 Rectángulo"/>
          <p:cNvSpPr/>
          <p:nvPr/>
        </p:nvSpPr>
        <p:spPr>
          <a:xfrm>
            <a:off x="8150301" y="2669442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err="1" smtClean="0">
                <a:solidFill>
                  <a:schemeClr val="tx1"/>
                </a:solidFill>
              </a:rPr>
              <a:t>Avisor</a:t>
            </a:r>
            <a:r>
              <a:rPr lang="es-CO" sz="7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173.1.104.114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4" name="Imagen 2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00" y="2656984"/>
            <a:ext cx="211977" cy="211977"/>
          </a:xfrm>
          <a:prstGeom prst="rect">
            <a:avLst/>
          </a:prstGeom>
        </p:spPr>
      </p:pic>
      <p:sp>
        <p:nvSpPr>
          <p:cNvPr id="235" name="81 Rectángulo"/>
          <p:cNvSpPr/>
          <p:nvPr/>
        </p:nvSpPr>
        <p:spPr>
          <a:xfrm>
            <a:off x="8144285" y="2879850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COMPUTEC </a:t>
            </a:r>
            <a:r>
              <a:rPr lang="es-CO" sz="700" dirty="0">
                <a:solidFill>
                  <a:schemeClr val="tx1"/>
                </a:solidFill>
              </a:rPr>
              <a:t>felec.computec.com</a:t>
            </a:r>
          </a:p>
        </p:txBody>
      </p:sp>
      <p:pic>
        <p:nvPicPr>
          <p:cNvPr id="236" name="Imagen 23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84" y="2867392"/>
            <a:ext cx="211977" cy="211977"/>
          </a:xfrm>
          <a:prstGeom prst="rect">
            <a:avLst/>
          </a:prstGeom>
        </p:spPr>
      </p:pic>
      <p:sp>
        <p:nvSpPr>
          <p:cNvPr id="238" name="81 Rectángulo"/>
          <p:cNvSpPr/>
          <p:nvPr/>
        </p:nvSpPr>
        <p:spPr>
          <a:xfrm>
            <a:off x="8148760" y="2247369"/>
            <a:ext cx="978792" cy="180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700" b="1" dirty="0" smtClean="0">
                <a:solidFill>
                  <a:schemeClr val="tx1"/>
                </a:solidFill>
              </a:rPr>
              <a:t>AS400</a:t>
            </a:r>
          </a:p>
          <a:p>
            <a:pPr algn="r"/>
            <a:r>
              <a:rPr lang="es-CO" sz="700" dirty="0" smtClean="0">
                <a:solidFill>
                  <a:schemeClr val="tx1"/>
                </a:solidFill>
              </a:rPr>
              <a:t>10.160.88.100</a:t>
            </a:r>
            <a:endParaRPr lang="es-CO" sz="700" dirty="0">
              <a:solidFill>
                <a:schemeClr val="tx1"/>
              </a:solidFill>
            </a:endParaRPr>
          </a:p>
        </p:txBody>
      </p:sp>
      <p:pic>
        <p:nvPicPr>
          <p:cNvPr id="239" name="Imagen 2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5" y="2237780"/>
            <a:ext cx="211977" cy="211977"/>
          </a:xfrm>
          <a:prstGeom prst="rect">
            <a:avLst/>
          </a:prstGeom>
        </p:spPr>
      </p:pic>
      <p:cxnSp>
        <p:nvCxnSpPr>
          <p:cNvPr id="240" name="Conector angular 239"/>
          <p:cNvCxnSpPr>
            <a:stCxn id="162" idx="3"/>
            <a:endCxn id="238" idx="1"/>
          </p:cNvCxnSpPr>
          <p:nvPr/>
        </p:nvCxnSpPr>
        <p:spPr>
          <a:xfrm flipV="1">
            <a:off x="7440508" y="2337552"/>
            <a:ext cx="708252" cy="18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>
            <a:stCxn id="162" idx="3"/>
            <a:endCxn id="227" idx="1"/>
          </p:cNvCxnSpPr>
          <p:nvPr/>
        </p:nvCxnSpPr>
        <p:spPr>
          <a:xfrm>
            <a:off x="7440508" y="2337733"/>
            <a:ext cx="709793" cy="211151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162" idx="3"/>
            <a:endCxn id="231" idx="1"/>
          </p:cNvCxnSpPr>
          <p:nvPr/>
        </p:nvCxnSpPr>
        <p:spPr>
          <a:xfrm>
            <a:off x="7440508" y="2337733"/>
            <a:ext cx="709793" cy="421892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62" idx="3"/>
            <a:endCxn id="235" idx="1"/>
          </p:cNvCxnSpPr>
          <p:nvPr/>
        </p:nvCxnSpPr>
        <p:spPr>
          <a:xfrm>
            <a:off x="7440508" y="2337733"/>
            <a:ext cx="703777" cy="632300"/>
          </a:xfrm>
          <a:prstGeom prst="bentConnector3">
            <a:avLst>
              <a:gd name="adj1" fmla="val 50000"/>
            </a:avLst>
          </a:prstGeom>
          <a:ln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uadroTexto 249"/>
          <p:cNvSpPr txBox="1"/>
          <p:nvPr/>
        </p:nvSpPr>
        <p:spPr>
          <a:xfrm>
            <a:off x="4954532" y="117963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1" name="CuadroTexto 250"/>
          <p:cNvSpPr txBox="1"/>
          <p:nvPr/>
        </p:nvSpPr>
        <p:spPr>
          <a:xfrm>
            <a:off x="4186068" y="354123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3" name="CuadroTexto 252"/>
          <p:cNvSpPr txBox="1"/>
          <p:nvPr/>
        </p:nvSpPr>
        <p:spPr>
          <a:xfrm>
            <a:off x="6338151" y="404550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80</a:t>
            </a:r>
            <a:endParaRPr lang="es-CO" sz="600" dirty="0"/>
          </a:p>
        </p:txBody>
      </p:sp>
      <p:sp>
        <p:nvSpPr>
          <p:cNvPr id="254" name="CuadroTexto 253"/>
          <p:cNvSpPr txBox="1"/>
          <p:nvPr/>
        </p:nvSpPr>
        <p:spPr>
          <a:xfrm>
            <a:off x="7779620" y="1976634"/>
            <a:ext cx="4972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TRAMAS</a:t>
            </a:r>
          </a:p>
          <a:p>
            <a:r>
              <a:rPr lang="es-CO" sz="700" dirty="0" smtClean="0"/>
              <a:t>5501</a:t>
            </a:r>
          </a:p>
          <a:p>
            <a:r>
              <a:rPr lang="es-CO" sz="700" dirty="0" smtClean="0"/>
              <a:t>5502</a:t>
            </a:r>
            <a:endParaRPr lang="es-CO" sz="700" dirty="0"/>
          </a:p>
        </p:txBody>
      </p:sp>
      <p:sp>
        <p:nvSpPr>
          <p:cNvPr id="255" name="CuadroTexto 254"/>
          <p:cNvSpPr txBox="1"/>
          <p:nvPr/>
        </p:nvSpPr>
        <p:spPr>
          <a:xfrm>
            <a:off x="7790600" y="238598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8" name="CuadroTexto 257"/>
          <p:cNvSpPr txBox="1"/>
          <p:nvPr/>
        </p:nvSpPr>
        <p:spPr>
          <a:xfrm>
            <a:off x="7785837" y="2605654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7800119" y="2805682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smtClean="0"/>
              <a:t>443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4971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179535</TotalTime>
  <Words>438</Words>
  <Application>Microsoft Office PowerPoint</Application>
  <PresentationFormat>Presentación en pantalla (16:9)</PresentationFormat>
  <Paragraphs>340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de Office</vt:lpstr>
      <vt:lpstr>Documentación Omnicanalidad </vt:lpstr>
      <vt:lpstr>Arquitectura Integración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558</cp:revision>
  <cp:lastPrinted>2016-08-08T13:32:23Z</cp:lastPrinted>
  <dcterms:created xsi:type="dcterms:W3CDTF">2016-01-21T19:26:35Z</dcterms:created>
  <dcterms:modified xsi:type="dcterms:W3CDTF">2019-02-12T20:46:36Z</dcterms:modified>
</cp:coreProperties>
</file>