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35" r:id="rId1"/>
  </p:sldMasterIdLst>
  <p:sldIdLst>
    <p:sldId id="256" r:id="rId2"/>
    <p:sldId id="257" r:id="rId3"/>
    <p:sldId id="258" r:id="rId4"/>
    <p:sldId id="259" r:id="rId5"/>
    <p:sldId id="260"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snapToObjects="1">
      <p:cViewPr varScale="1">
        <p:scale>
          <a:sx n="121" d="100"/>
          <a:sy n="121" d="100"/>
        </p:scale>
        <p:origin x="2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143A7AC6-2855-1942-9BAC-F8131EA31F0C}" type="datetimeFigureOut">
              <a:rPr lang="es-MX" smtClean="0"/>
              <a:t>25/06/24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C4E7BB1-4BDE-8D4C-BEC7-3477FA44ABCC}" type="slidenum">
              <a:rPr lang="es-MX" smtClean="0"/>
              <a:t>‹Nº›</a:t>
            </a:fld>
            <a:endParaRPr lang="es-MX"/>
          </a:p>
        </p:txBody>
      </p:sp>
    </p:spTree>
    <p:extLst>
      <p:ext uri="{BB962C8B-B14F-4D97-AF65-F5344CB8AC3E}">
        <p14:creationId xmlns:p14="http://schemas.microsoft.com/office/powerpoint/2010/main" val="3177279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143A7AC6-2855-1942-9BAC-F8131EA31F0C}" type="datetimeFigureOut">
              <a:rPr lang="es-MX" smtClean="0"/>
              <a:t>25/06/24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C4E7BB1-4BDE-8D4C-BEC7-3477FA44ABCC}" type="slidenum">
              <a:rPr lang="es-MX" smtClean="0"/>
              <a:t>‹Nº›</a:t>
            </a:fld>
            <a:endParaRPr lang="es-MX"/>
          </a:p>
        </p:txBody>
      </p:sp>
    </p:spTree>
    <p:extLst>
      <p:ext uri="{BB962C8B-B14F-4D97-AF65-F5344CB8AC3E}">
        <p14:creationId xmlns:p14="http://schemas.microsoft.com/office/powerpoint/2010/main" val="1797417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143A7AC6-2855-1942-9BAC-F8131EA31F0C}" type="datetimeFigureOut">
              <a:rPr lang="es-MX" smtClean="0"/>
              <a:t>25/06/24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C4E7BB1-4BDE-8D4C-BEC7-3477FA44ABCC}" type="slidenum">
              <a:rPr lang="es-MX" smtClean="0"/>
              <a:t>‹Nº›</a:t>
            </a:fld>
            <a:endParaRPr lang="es-MX"/>
          </a:p>
        </p:txBody>
      </p:sp>
    </p:spTree>
    <p:extLst>
      <p:ext uri="{BB962C8B-B14F-4D97-AF65-F5344CB8AC3E}">
        <p14:creationId xmlns:p14="http://schemas.microsoft.com/office/powerpoint/2010/main" val="1128165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ítulo y tex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D934EF-CEEB-7D42-B382-A1F09AB91EB5}"/>
              </a:ext>
            </a:extLst>
          </p:cNvPr>
          <p:cNvSpPr>
            <a:spLocks noGrp="1"/>
          </p:cNvSpPr>
          <p:nvPr>
            <p:ph type="title"/>
          </p:nvPr>
        </p:nvSpPr>
        <p:spPr/>
        <p:txBody>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D7E6F3A8-F9D2-F541-B500-B513DF19C118}"/>
              </a:ext>
            </a:extLst>
          </p:cNvPr>
          <p:cNvSpPr>
            <a:spLocks noGrp="1"/>
          </p:cNvSpPr>
          <p:nvPr>
            <p:ph type="body"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D8D76ED4-449D-2A42-B376-8E8D2AA4FDEF}"/>
              </a:ext>
            </a:extLst>
          </p:cNvPr>
          <p:cNvSpPr>
            <a:spLocks noGrp="1"/>
          </p:cNvSpPr>
          <p:nvPr>
            <p:ph type="dt" sz="half" idx="10"/>
          </p:nvPr>
        </p:nvSpPr>
        <p:spPr/>
        <p:txBody>
          <a:bodyPr/>
          <a:lstStyle/>
          <a:p>
            <a:fld id="{143A7AC6-2855-1942-9BAC-F8131EA31F0C}" type="datetimeFigureOut">
              <a:rPr lang="es-MX" smtClean="0"/>
              <a:t>25/06/24</a:t>
            </a:fld>
            <a:endParaRPr lang="es-MX"/>
          </a:p>
        </p:txBody>
      </p:sp>
      <p:sp>
        <p:nvSpPr>
          <p:cNvPr id="5" name="Marcador de pie de página 4">
            <a:extLst>
              <a:ext uri="{FF2B5EF4-FFF2-40B4-BE49-F238E27FC236}">
                <a16:creationId xmlns:a16="http://schemas.microsoft.com/office/drawing/2014/main" id="{37A0542A-A114-1D4D-9848-28B9FF239AD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217905E-14C6-3849-9A3A-EBAAFC36AC30}"/>
              </a:ext>
            </a:extLst>
          </p:cNvPr>
          <p:cNvSpPr>
            <a:spLocks noGrp="1"/>
          </p:cNvSpPr>
          <p:nvPr>
            <p:ph type="sldNum" sz="quarter" idx="12"/>
          </p:nvPr>
        </p:nvSpPr>
        <p:spPr/>
        <p:txBody>
          <a:bodyPr/>
          <a:lstStyle/>
          <a:p>
            <a:fld id="{9C4E7BB1-4BDE-8D4C-BEC7-3477FA44ABCC}" type="slidenum">
              <a:rPr lang="es-MX" smtClean="0"/>
              <a:t>‹Nº›</a:t>
            </a:fld>
            <a:endParaRPr lang="es-MX"/>
          </a:p>
        </p:txBody>
      </p:sp>
    </p:spTree>
    <p:extLst>
      <p:ext uri="{BB962C8B-B14F-4D97-AF65-F5344CB8AC3E}">
        <p14:creationId xmlns:p14="http://schemas.microsoft.com/office/powerpoint/2010/main" val="2378148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143A7AC6-2855-1942-9BAC-F8131EA31F0C}" type="datetimeFigureOut">
              <a:rPr lang="es-MX" smtClean="0"/>
              <a:t>25/06/24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9C4E7BB1-4BDE-8D4C-BEC7-3477FA44ABCC}" type="slidenum">
              <a:rPr lang="es-MX" smtClean="0"/>
              <a:t>‹Nº›</a:t>
            </a:fld>
            <a:endParaRPr lang="es-MX"/>
          </a:p>
        </p:txBody>
      </p:sp>
    </p:spTree>
    <p:extLst>
      <p:ext uri="{BB962C8B-B14F-4D97-AF65-F5344CB8AC3E}">
        <p14:creationId xmlns:p14="http://schemas.microsoft.com/office/powerpoint/2010/main" val="3084256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143A7AC6-2855-1942-9BAC-F8131EA31F0C}" type="datetimeFigureOut">
              <a:rPr lang="es-MX" smtClean="0"/>
              <a:t>25/06/24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C4E7BB1-4BDE-8D4C-BEC7-3477FA44ABCC}" type="slidenum">
              <a:rPr lang="es-MX" smtClean="0"/>
              <a:t>‹Nº›</a:t>
            </a:fld>
            <a:endParaRPr lang="es-MX"/>
          </a:p>
        </p:txBody>
      </p:sp>
    </p:spTree>
    <p:extLst>
      <p:ext uri="{BB962C8B-B14F-4D97-AF65-F5344CB8AC3E}">
        <p14:creationId xmlns:p14="http://schemas.microsoft.com/office/powerpoint/2010/main" val="2989550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8" name="Date Placeholder 7"/>
          <p:cNvSpPr>
            <a:spLocks noGrp="1"/>
          </p:cNvSpPr>
          <p:nvPr>
            <p:ph type="dt" sz="half" idx="10"/>
          </p:nvPr>
        </p:nvSpPr>
        <p:spPr/>
        <p:txBody>
          <a:bodyPr/>
          <a:lstStyle/>
          <a:p>
            <a:fld id="{143A7AC6-2855-1942-9BAC-F8131EA31F0C}" type="datetimeFigureOut">
              <a:rPr lang="es-MX" smtClean="0"/>
              <a:t>25/06/24</a:t>
            </a:fld>
            <a:endParaRPr lang="es-MX"/>
          </a:p>
        </p:txBody>
      </p:sp>
      <p:sp>
        <p:nvSpPr>
          <p:cNvPr id="9" name="Footer Placeholder 8"/>
          <p:cNvSpPr>
            <a:spLocks noGrp="1"/>
          </p:cNvSpPr>
          <p:nvPr>
            <p:ph type="ftr" sz="quarter" idx="11"/>
          </p:nvPr>
        </p:nvSpPr>
        <p:spPr/>
        <p:txBody>
          <a:bodyPr/>
          <a:lstStyle/>
          <a:p>
            <a:endParaRPr lang="es-MX"/>
          </a:p>
        </p:txBody>
      </p:sp>
      <p:sp>
        <p:nvSpPr>
          <p:cNvPr id="10" name="Slide Number Placeholder 9"/>
          <p:cNvSpPr>
            <a:spLocks noGrp="1"/>
          </p:cNvSpPr>
          <p:nvPr>
            <p:ph type="sldNum" sz="quarter" idx="12"/>
          </p:nvPr>
        </p:nvSpPr>
        <p:spPr/>
        <p:txBody>
          <a:bodyPr/>
          <a:lstStyle/>
          <a:p>
            <a:fld id="{9C4E7BB1-4BDE-8D4C-BEC7-3477FA44ABCC}" type="slidenum">
              <a:rPr lang="es-MX" smtClean="0"/>
              <a:t>‹Nº›</a:t>
            </a:fld>
            <a:endParaRPr lang="es-MX"/>
          </a:p>
        </p:txBody>
      </p:sp>
    </p:spTree>
    <p:extLst>
      <p:ext uri="{BB962C8B-B14F-4D97-AF65-F5344CB8AC3E}">
        <p14:creationId xmlns:p14="http://schemas.microsoft.com/office/powerpoint/2010/main" val="1973048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7" name="Date Placeholder 6"/>
          <p:cNvSpPr>
            <a:spLocks noGrp="1"/>
          </p:cNvSpPr>
          <p:nvPr>
            <p:ph type="dt" sz="half" idx="10"/>
          </p:nvPr>
        </p:nvSpPr>
        <p:spPr/>
        <p:txBody>
          <a:bodyPr/>
          <a:lstStyle/>
          <a:p>
            <a:fld id="{143A7AC6-2855-1942-9BAC-F8131EA31F0C}" type="datetimeFigureOut">
              <a:rPr lang="es-MX" smtClean="0"/>
              <a:t>25/06/24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9C4E7BB1-4BDE-8D4C-BEC7-3477FA44ABCC}" type="slidenum">
              <a:rPr lang="es-MX" smtClean="0"/>
              <a:t>‹Nº›</a:t>
            </a:fld>
            <a:endParaRPr lang="es-MX"/>
          </a:p>
        </p:txBody>
      </p:sp>
      <p:sp>
        <p:nvSpPr>
          <p:cNvPr id="10" name="Title 9"/>
          <p:cNvSpPr>
            <a:spLocks noGrp="1"/>
          </p:cNvSpPr>
          <p:nvPr>
            <p:ph type="title"/>
          </p:nvPr>
        </p:nvSpPr>
        <p:spPr/>
        <p:txBody>
          <a:bodyPr/>
          <a:lstStyle/>
          <a:p>
            <a:r>
              <a:rPr lang="es-MX"/>
              <a:t>Haz clic para modificar el estilo de título del patrón</a:t>
            </a:r>
            <a:endParaRPr lang="en-US" dirty="0"/>
          </a:p>
        </p:txBody>
      </p:sp>
    </p:spTree>
    <p:extLst>
      <p:ext uri="{BB962C8B-B14F-4D97-AF65-F5344CB8AC3E}">
        <p14:creationId xmlns:p14="http://schemas.microsoft.com/office/powerpoint/2010/main" val="2001730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143A7AC6-2855-1942-9BAC-F8131EA31F0C}" type="datetimeFigureOut">
              <a:rPr lang="es-MX" smtClean="0"/>
              <a:t>25/06/24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C4E7BB1-4BDE-8D4C-BEC7-3477FA44ABCC}" type="slidenum">
              <a:rPr lang="es-MX" smtClean="0"/>
              <a:t>‹Nº›</a:t>
            </a:fld>
            <a:endParaRPr lang="es-MX"/>
          </a:p>
        </p:txBody>
      </p:sp>
    </p:spTree>
    <p:extLst>
      <p:ext uri="{BB962C8B-B14F-4D97-AF65-F5344CB8AC3E}">
        <p14:creationId xmlns:p14="http://schemas.microsoft.com/office/powerpoint/2010/main" val="3862626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3A7AC6-2855-1942-9BAC-F8131EA31F0C}" type="datetimeFigureOut">
              <a:rPr lang="es-MX" smtClean="0"/>
              <a:t>25/06/24</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9C4E7BB1-4BDE-8D4C-BEC7-3477FA44ABCC}" type="slidenum">
              <a:rPr lang="es-MX" smtClean="0"/>
              <a:t>‹Nº›</a:t>
            </a:fld>
            <a:endParaRPr lang="es-MX"/>
          </a:p>
        </p:txBody>
      </p:sp>
    </p:spTree>
    <p:extLst>
      <p:ext uri="{BB962C8B-B14F-4D97-AF65-F5344CB8AC3E}">
        <p14:creationId xmlns:p14="http://schemas.microsoft.com/office/powerpoint/2010/main" val="3016836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9" name="Date Placeholder 8"/>
          <p:cNvSpPr>
            <a:spLocks noGrp="1"/>
          </p:cNvSpPr>
          <p:nvPr>
            <p:ph type="dt" sz="half" idx="10"/>
          </p:nvPr>
        </p:nvSpPr>
        <p:spPr/>
        <p:txBody>
          <a:bodyPr/>
          <a:lstStyle/>
          <a:p>
            <a:fld id="{143A7AC6-2855-1942-9BAC-F8131EA31F0C}" type="datetimeFigureOut">
              <a:rPr lang="es-MX" smtClean="0"/>
              <a:t>25/06/24</a:t>
            </a:fld>
            <a:endParaRPr lang="es-MX"/>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s-MX"/>
          </a:p>
        </p:txBody>
      </p:sp>
      <p:sp>
        <p:nvSpPr>
          <p:cNvPr id="11" name="Slide Number Placeholder 10"/>
          <p:cNvSpPr>
            <a:spLocks noGrp="1"/>
          </p:cNvSpPr>
          <p:nvPr>
            <p:ph type="sldNum" sz="quarter" idx="12"/>
          </p:nvPr>
        </p:nvSpPr>
        <p:spPr/>
        <p:txBody>
          <a:bodyPr/>
          <a:lstStyle/>
          <a:p>
            <a:fld id="{9C4E7BB1-4BDE-8D4C-BEC7-3477FA44ABCC}" type="slidenum">
              <a:rPr lang="es-MX" smtClean="0"/>
              <a:t>‹Nº›</a:t>
            </a:fld>
            <a:endParaRPr lang="es-MX"/>
          </a:p>
        </p:txBody>
      </p:sp>
    </p:spTree>
    <p:extLst>
      <p:ext uri="{BB962C8B-B14F-4D97-AF65-F5344CB8AC3E}">
        <p14:creationId xmlns:p14="http://schemas.microsoft.com/office/powerpoint/2010/main" val="1718518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43A7AC6-2855-1942-9BAC-F8131EA31F0C}" type="datetimeFigureOut">
              <a:rPr lang="es-MX" smtClean="0"/>
              <a:t>25/06/24</a:t>
            </a:fld>
            <a:endParaRPr lang="es-MX"/>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9C4E7BB1-4BDE-8D4C-BEC7-3477FA44ABCC}" type="slidenum">
              <a:rPr lang="es-MX" smtClean="0"/>
              <a:t>‹Nº›</a:t>
            </a:fld>
            <a:endParaRPr lang="es-MX"/>
          </a:p>
        </p:txBody>
      </p:sp>
    </p:spTree>
    <p:extLst>
      <p:ext uri="{BB962C8B-B14F-4D97-AF65-F5344CB8AC3E}">
        <p14:creationId xmlns:p14="http://schemas.microsoft.com/office/powerpoint/2010/main" val="3160169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43A7AC6-2855-1942-9BAC-F8131EA31F0C}" type="datetimeFigureOut">
              <a:rPr lang="es-MX" smtClean="0"/>
              <a:t>25/06/24</a:t>
            </a:fld>
            <a:endParaRPr lang="es-MX"/>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s-MX"/>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9C4E7BB1-4BDE-8D4C-BEC7-3477FA44ABCC}" type="slidenum">
              <a:rPr lang="es-MX" smtClean="0"/>
              <a:t>‹Nº›</a:t>
            </a:fld>
            <a:endParaRPr lang="es-MX"/>
          </a:p>
        </p:txBody>
      </p:sp>
    </p:spTree>
    <p:extLst>
      <p:ext uri="{BB962C8B-B14F-4D97-AF65-F5344CB8AC3E}">
        <p14:creationId xmlns:p14="http://schemas.microsoft.com/office/powerpoint/2010/main" val="1121896071"/>
      </p:ext>
    </p:extLst>
  </p:cSld>
  <p:clrMap bg1="lt1" tx1="dk1" bg2="lt2" tx2="dk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 id="2147484047" r:id="rId12"/>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125BBE-651F-B240-91A3-A239C8522FD6}"/>
              </a:ext>
            </a:extLst>
          </p:cNvPr>
          <p:cNvSpPr>
            <a:spLocks noGrp="1"/>
          </p:cNvSpPr>
          <p:nvPr>
            <p:ph type="ctrTitle"/>
          </p:nvPr>
        </p:nvSpPr>
        <p:spPr/>
        <p:txBody>
          <a:bodyPr/>
          <a:lstStyle/>
          <a:p>
            <a:r>
              <a:rPr lang="es-MX"/>
              <a:t>Customer Churn Prediction Project</a:t>
            </a:r>
          </a:p>
        </p:txBody>
      </p:sp>
      <p:sp>
        <p:nvSpPr>
          <p:cNvPr id="3" name="Subtítulo 2">
            <a:extLst>
              <a:ext uri="{FF2B5EF4-FFF2-40B4-BE49-F238E27FC236}">
                <a16:creationId xmlns:a16="http://schemas.microsoft.com/office/drawing/2014/main" id="{C791E8AA-126F-3542-952B-1FEF06AC1E6B}"/>
              </a:ext>
            </a:extLst>
          </p:cNvPr>
          <p:cNvSpPr>
            <a:spLocks noGrp="1"/>
          </p:cNvSpPr>
          <p:nvPr>
            <p:ph type="subTitle" idx="1"/>
          </p:nvPr>
        </p:nvSpPr>
        <p:spPr/>
        <p:txBody>
          <a:bodyPr/>
          <a:lstStyle/>
          <a:p>
            <a:r>
              <a:rPr lang="es-MX"/>
              <a:t>An analysis using Logistic Regression and Gradient Boosting</a:t>
            </a:r>
          </a:p>
        </p:txBody>
      </p:sp>
    </p:spTree>
    <p:extLst>
      <p:ext uri="{BB962C8B-B14F-4D97-AF65-F5344CB8AC3E}">
        <p14:creationId xmlns:p14="http://schemas.microsoft.com/office/powerpoint/2010/main" val="3572256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49E007-66A6-294C-843C-D9F0E9DC4A69}"/>
              </a:ext>
            </a:extLst>
          </p:cNvPr>
          <p:cNvSpPr>
            <a:spLocks noGrp="1"/>
          </p:cNvSpPr>
          <p:nvPr>
            <p:ph type="title"/>
          </p:nvPr>
        </p:nvSpPr>
        <p:spPr/>
        <p:txBody>
          <a:bodyPr/>
          <a:lstStyle/>
          <a:p>
            <a:r>
              <a:rPr lang="es-MX"/>
              <a:t>Introduction</a:t>
            </a:r>
          </a:p>
        </p:txBody>
      </p:sp>
      <p:sp>
        <p:nvSpPr>
          <p:cNvPr id="3" name="Marcador de texto 2">
            <a:extLst>
              <a:ext uri="{FF2B5EF4-FFF2-40B4-BE49-F238E27FC236}">
                <a16:creationId xmlns:a16="http://schemas.microsoft.com/office/drawing/2014/main" id="{0745E94A-23F5-DB4F-A443-3B08BBC26B71}"/>
              </a:ext>
            </a:extLst>
          </p:cNvPr>
          <p:cNvSpPr>
            <a:spLocks noGrp="1"/>
          </p:cNvSpPr>
          <p:nvPr>
            <p:ph type="body" idx="1"/>
          </p:nvPr>
        </p:nvSpPr>
        <p:spPr/>
        <p:txBody>
          <a:bodyPr/>
          <a:lstStyle/>
          <a:p>
            <a:pPr algn="just"/>
            <a:r>
              <a:rPr lang="es-MX" dirty="0"/>
              <a:t>Customer churn is a critical issue for Fintech companies as acquiring new customers is often more expensive than retaining existing ones. By predicting which customers are likely to churn, the company can implement targeted retention strategies to reduce churn rates and improve customer loyalty.</a:t>
            </a:r>
          </a:p>
        </p:txBody>
      </p:sp>
    </p:spTree>
    <p:extLst>
      <p:ext uri="{BB962C8B-B14F-4D97-AF65-F5344CB8AC3E}">
        <p14:creationId xmlns:p14="http://schemas.microsoft.com/office/powerpoint/2010/main" val="1886261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F49EF2-DEC8-7B48-8B63-866365397137}"/>
              </a:ext>
            </a:extLst>
          </p:cNvPr>
          <p:cNvSpPr>
            <a:spLocks noGrp="1"/>
          </p:cNvSpPr>
          <p:nvPr>
            <p:ph type="title"/>
          </p:nvPr>
        </p:nvSpPr>
        <p:spPr/>
        <p:txBody>
          <a:bodyPr/>
          <a:lstStyle/>
          <a:p>
            <a:r>
              <a:rPr lang="es-MX"/>
              <a:t>Exploratory Data Analysis (EDA)</a:t>
            </a:r>
          </a:p>
        </p:txBody>
      </p:sp>
      <p:sp>
        <p:nvSpPr>
          <p:cNvPr id="3" name="Marcador de texto 2">
            <a:extLst>
              <a:ext uri="{FF2B5EF4-FFF2-40B4-BE49-F238E27FC236}">
                <a16:creationId xmlns:a16="http://schemas.microsoft.com/office/drawing/2014/main" id="{6F4B7A72-00D1-644F-9CCE-8BE5B35B2FBC}"/>
              </a:ext>
            </a:extLst>
          </p:cNvPr>
          <p:cNvSpPr>
            <a:spLocks noGrp="1"/>
          </p:cNvSpPr>
          <p:nvPr>
            <p:ph type="body" idx="1"/>
          </p:nvPr>
        </p:nvSpPr>
        <p:spPr/>
        <p:txBody>
          <a:bodyPr/>
          <a:lstStyle/>
          <a:p>
            <a:r>
              <a:rPr lang="es-MX" dirty="0"/>
              <a:t>Key Findings from EDA:</a:t>
            </a:r>
          </a:p>
          <a:p>
            <a:r>
              <a:rPr lang="es-MX" dirty="0"/>
              <a:t>MonthlyCharges and TotalCharges are significant features influencing churn.</a:t>
            </a:r>
          </a:p>
          <a:p>
            <a:r>
              <a:rPr lang="es-MX" dirty="0"/>
              <a:t>Customers with higher monthly charges are more likely to churn.</a:t>
            </a:r>
          </a:p>
          <a:p>
            <a:pPr algn="just"/>
            <a:r>
              <a:rPr lang="es-MX" dirty="0"/>
              <a:t>Longer tenure reduces the likelihood of churn.</a:t>
            </a:r>
          </a:p>
        </p:txBody>
      </p:sp>
    </p:spTree>
    <p:extLst>
      <p:ext uri="{BB962C8B-B14F-4D97-AF65-F5344CB8AC3E}">
        <p14:creationId xmlns:p14="http://schemas.microsoft.com/office/powerpoint/2010/main" val="1736153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4DBCC9-B343-A143-8CC6-E94AFE25ED50}"/>
              </a:ext>
            </a:extLst>
          </p:cNvPr>
          <p:cNvSpPr>
            <a:spLocks noGrp="1"/>
          </p:cNvSpPr>
          <p:nvPr>
            <p:ph type="title"/>
          </p:nvPr>
        </p:nvSpPr>
        <p:spPr>
          <a:xfrm>
            <a:off x="2231136" y="345473"/>
            <a:ext cx="7729728" cy="1188720"/>
          </a:xfrm>
        </p:spPr>
        <p:txBody>
          <a:bodyPr/>
          <a:lstStyle/>
          <a:p>
            <a:r>
              <a:rPr lang="es-MX" dirty="0"/>
              <a:t>Model Choice &amp; Results</a:t>
            </a:r>
          </a:p>
        </p:txBody>
      </p:sp>
      <p:sp>
        <p:nvSpPr>
          <p:cNvPr id="3" name="Marcador de texto 2">
            <a:extLst>
              <a:ext uri="{FF2B5EF4-FFF2-40B4-BE49-F238E27FC236}">
                <a16:creationId xmlns:a16="http://schemas.microsoft.com/office/drawing/2014/main" id="{DB1FCF1F-0A60-C648-99CF-99E67F9DABCA}"/>
              </a:ext>
            </a:extLst>
          </p:cNvPr>
          <p:cNvSpPr>
            <a:spLocks noGrp="1"/>
          </p:cNvSpPr>
          <p:nvPr>
            <p:ph type="body" idx="1"/>
          </p:nvPr>
        </p:nvSpPr>
        <p:spPr>
          <a:xfrm>
            <a:off x="838200" y="1682004"/>
            <a:ext cx="10515600" cy="1325562"/>
          </a:xfrm>
        </p:spPr>
        <p:txBody>
          <a:bodyPr>
            <a:normAutofit fontScale="92500" lnSpcReduction="20000"/>
          </a:bodyPr>
          <a:lstStyle/>
          <a:p>
            <a:r>
              <a:rPr lang="es-MX" dirty="0"/>
              <a:t>Two models were selected and tuned for optimal performance</a:t>
            </a:r>
          </a:p>
          <a:p>
            <a:r>
              <a:rPr lang="es-MX" dirty="0"/>
              <a:t>Model tunning by GridSearchCV</a:t>
            </a:r>
          </a:p>
          <a:p>
            <a:pPr marL="0" indent="0">
              <a:buNone/>
            </a:pPr>
            <a:r>
              <a:rPr lang="es-MX" dirty="0"/>
              <a:t>	
</a:t>
            </a:r>
          </a:p>
        </p:txBody>
      </p:sp>
      <p:sp>
        <p:nvSpPr>
          <p:cNvPr id="4" name="CuadroTexto 3">
            <a:extLst>
              <a:ext uri="{FF2B5EF4-FFF2-40B4-BE49-F238E27FC236}">
                <a16:creationId xmlns:a16="http://schemas.microsoft.com/office/drawing/2014/main" id="{FC9E8C0E-7C2F-C741-BAC9-D6DC6A0DAEEB}"/>
              </a:ext>
            </a:extLst>
          </p:cNvPr>
          <p:cNvSpPr txBox="1"/>
          <p:nvPr/>
        </p:nvSpPr>
        <p:spPr>
          <a:xfrm>
            <a:off x="7344508" y="2477935"/>
            <a:ext cx="4425461" cy="3416320"/>
          </a:xfrm>
          <a:prstGeom prst="rect">
            <a:avLst/>
          </a:prstGeom>
          <a:noFill/>
        </p:spPr>
        <p:txBody>
          <a:bodyPr wrap="square" rtlCol="0">
            <a:spAutoFit/>
          </a:bodyPr>
          <a:lstStyle/>
          <a:p>
            <a:r>
              <a:rPr lang="es-MX" dirty="0"/>
              <a:t>	2. Gradient Boosting</a:t>
            </a:r>
          </a:p>
          <a:p>
            <a:endParaRPr lang="es-MX" dirty="0"/>
          </a:p>
          <a:p>
            <a:r>
              <a:rPr lang="es-MX" dirty="0"/>
              <a:t>Best parameters: learning_rate=0.01, max_depth=5, min_samples_leaf=2, min_samples_split=10, n_estimators=200, subsample=0.9</a:t>
            </a:r>
          </a:p>
          <a:p>
            <a:r>
              <a:rPr lang="es-MX" dirty="0"/>
              <a:t>
Accuracy: 64.7%</a:t>
            </a:r>
          </a:p>
          <a:p>
            <a:r>
              <a:rPr lang="es-MX" dirty="0"/>
              <a:t>Precision: 69.2%</a:t>
            </a:r>
          </a:p>
          <a:p>
            <a:r>
              <a:rPr lang="es-MX" dirty="0"/>
              <a:t>Recall: 57.3%</a:t>
            </a:r>
          </a:p>
          <a:p>
            <a:r>
              <a:rPr lang="es-MX" dirty="0"/>
              <a:t>ROC AUC: 68.8%</a:t>
            </a:r>
          </a:p>
          <a:p>
            <a:endParaRPr lang="es-MX" dirty="0"/>
          </a:p>
        </p:txBody>
      </p:sp>
      <p:sp>
        <p:nvSpPr>
          <p:cNvPr id="5" name="CuadroTexto 4">
            <a:extLst>
              <a:ext uri="{FF2B5EF4-FFF2-40B4-BE49-F238E27FC236}">
                <a16:creationId xmlns:a16="http://schemas.microsoft.com/office/drawing/2014/main" id="{DD4C08B4-4A2B-674E-A622-7DA35DD1B80A}"/>
              </a:ext>
            </a:extLst>
          </p:cNvPr>
          <p:cNvSpPr txBox="1"/>
          <p:nvPr/>
        </p:nvSpPr>
        <p:spPr>
          <a:xfrm>
            <a:off x="1166446" y="2575101"/>
            <a:ext cx="4929554" cy="2308324"/>
          </a:xfrm>
          <a:prstGeom prst="rect">
            <a:avLst/>
          </a:prstGeom>
          <a:noFill/>
        </p:spPr>
        <p:txBody>
          <a:bodyPr wrap="square" rtlCol="0">
            <a:spAutoFit/>
          </a:bodyPr>
          <a:lstStyle/>
          <a:p>
            <a:r>
              <a:rPr lang="es-MX" dirty="0"/>
              <a:t>	1. Logistic Regression
</a:t>
            </a:r>
          </a:p>
          <a:p>
            <a:r>
              <a:rPr lang="es-MX" dirty="0"/>
              <a:t>Best parameters: C=0.1, penalty='l2', solver='lbfgs’</a:t>
            </a:r>
          </a:p>
          <a:p>
            <a:endParaRPr lang="es-MX" dirty="0"/>
          </a:p>
          <a:p>
            <a:pPr algn="just"/>
            <a:r>
              <a:rPr lang="es-MX" dirty="0"/>
              <a:t>Accuracy: 64.5%</a:t>
            </a:r>
          </a:p>
          <a:p>
            <a:r>
              <a:rPr lang="es-MX" dirty="0"/>
              <a:t>Precision: 67.4%</a:t>
            </a:r>
          </a:p>
          <a:p>
            <a:r>
              <a:rPr lang="es-MX" dirty="0"/>
              <a:t>Recall: 60.7%</a:t>
            </a:r>
          </a:p>
          <a:p>
            <a:r>
              <a:rPr lang="es-MX" dirty="0"/>
              <a:t>ROC AUC: 69.0%</a:t>
            </a:r>
          </a:p>
        </p:txBody>
      </p:sp>
    </p:spTree>
    <p:extLst>
      <p:ext uri="{BB962C8B-B14F-4D97-AF65-F5344CB8AC3E}">
        <p14:creationId xmlns:p14="http://schemas.microsoft.com/office/powerpoint/2010/main" val="1588987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BBF534-DBAB-7746-AD87-7882C513DC50}"/>
              </a:ext>
            </a:extLst>
          </p:cNvPr>
          <p:cNvSpPr>
            <a:spLocks noGrp="1"/>
          </p:cNvSpPr>
          <p:nvPr>
            <p:ph type="title"/>
          </p:nvPr>
        </p:nvSpPr>
        <p:spPr>
          <a:xfrm>
            <a:off x="2136543" y="276666"/>
            <a:ext cx="7729728" cy="1188720"/>
          </a:xfrm>
        </p:spPr>
        <p:txBody>
          <a:bodyPr/>
          <a:lstStyle/>
          <a:p>
            <a:r>
              <a:rPr lang="es-MX" dirty="0"/>
              <a:t>Results</a:t>
            </a:r>
          </a:p>
        </p:txBody>
      </p:sp>
      <p:pic>
        <p:nvPicPr>
          <p:cNvPr id="5" name="Imagen 4">
            <a:extLst>
              <a:ext uri="{FF2B5EF4-FFF2-40B4-BE49-F238E27FC236}">
                <a16:creationId xmlns:a16="http://schemas.microsoft.com/office/drawing/2014/main" id="{EF48A4FE-D5DC-A841-8259-1AAD3E452BD5}"/>
              </a:ext>
            </a:extLst>
          </p:cNvPr>
          <p:cNvPicPr>
            <a:picLocks noChangeAspect="1"/>
          </p:cNvPicPr>
          <p:nvPr/>
        </p:nvPicPr>
        <p:blipFill>
          <a:blip r:embed="rId2"/>
          <a:stretch>
            <a:fillRect/>
          </a:stretch>
        </p:blipFill>
        <p:spPr>
          <a:xfrm>
            <a:off x="400094" y="1606063"/>
            <a:ext cx="5801833" cy="4138246"/>
          </a:xfrm>
          <a:prstGeom prst="rect">
            <a:avLst/>
          </a:prstGeom>
        </p:spPr>
      </p:pic>
      <p:pic>
        <p:nvPicPr>
          <p:cNvPr id="7" name="Imagen 6">
            <a:extLst>
              <a:ext uri="{FF2B5EF4-FFF2-40B4-BE49-F238E27FC236}">
                <a16:creationId xmlns:a16="http://schemas.microsoft.com/office/drawing/2014/main" id="{1FFEAC44-5A9F-E94C-B609-195EE7F69031}"/>
              </a:ext>
            </a:extLst>
          </p:cNvPr>
          <p:cNvPicPr>
            <a:picLocks noChangeAspect="1"/>
          </p:cNvPicPr>
          <p:nvPr/>
        </p:nvPicPr>
        <p:blipFill>
          <a:blip r:embed="rId3"/>
          <a:stretch>
            <a:fillRect/>
          </a:stretch>
        </p:blipFill>
        <p:spPr>
          <a:xfrm>
            <a:off x="6201926" y="1512278"/>
            <a:ext cx="5832897" cy="4220308"/>
          </a:xfrm>
          <a:prstGeom prst="rect">
            <a:avLst/>
          </a:prstGeom>
        </p:spPr>
      </p:pic>
    </p:spTree>
    <p:extLst>
      <p:ext uri="{BB962C8B-B14F-4D97-AF65-F5344CB8AC3E}">
        <p14:creationId xmlns:p14="http://schemas.microsoft.com/office/powerpoint/2010/main" val="3950336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A99D54-03AC-224E-BC55-D095FE366729}"/>
              </a:ext>
            </a:extLst>
          </p:cNvPr>
          <p:cNvSpPr>
            <a:spLocks noGrp="1"/>
          </p:cNvSpPr>
          <p:nvPr>
            <p:ph type="title"/>
          </p:nvPr>
        </p:nvSpPr>
        <p:spPr>
          <a:xfrm>
            <a:off x="838199" y="365125"/>
            <a:ext cx="10828283" cy="1325563"/>
          </a:xfrm>
        </p:spPr>
        <p:txBody>
          <a:bodyPr>
            <a:normAutofit/>
          </a:bodyPr>
          <a:lstStyle/>
          <a:p>
            <a:r>
              <a:rPr lang="es-MX" dirty="0"/>
              <a:t>Why These Models are the Best for the Client?</a:t>
            </a:r>
          </a:p>
        </p:txBody>
      </p:sp>
      <p:sp>
        <p:nvSpPr>
          <p:cNvPr id="3" name="Marcador de contenido 2">
            <a:extLst>
              <a:ext uri="{FF2B5EF4-FFF2-40B4-BE49-F238E27FC236}">
                <a16:creationId xmlns:a16="http://schemas.microsoft.com/office/drawing/2014/main" id="{019B095D-B3B3-8846-8432-25E2E46AD9D6}"/>
              </a:ext>
            </a:extLst>
          </p:cNvPr>
          <p:cNvSpPr>
            <a:spLocks noGrp="1"/>
          </p:cNvSpPr>
          <p:nvPr>
            <p:ph idx="1"/>
          </p:nvPr>
        </p:nvSpPr>
        <p:spPr>
          <a:xfrm>
            <a:off x="838200" y="2069060"/>
            <a:ext cx="10515600" cy="4909403"/>
          </a:xfrm>
        </p:spPr>
        <p:txBody>
          <a:bodyPr>
            <a:normAutofit/>
          </a:bodyPr>
          <a:lstStyle/>
          <a:p>
            <a:pPr marL="0" indent="0">
              <a:buNone/>
            </a:pPr>
            <a:r>
              <a:rPr lang="es-MX" dirty="0"/>
              <a:t>Logistic Regression</a:t>
            </a:r>
          </a:p>
          <a:p>
            <a:r>
              <a:rPr lang="es-MX" dirty="0"/>
              <a:t>Simplicity and Interpretability</a:t>
            </a:r>
          </a:p>
          <a:p>
            <a:r>
              <a:rPr lang="es-MX" dirty="0"/>
              <a:t>Good Balance of Precision and Recall: Precision of 67.4% and Recall of 60.7%</a:t>
            </a:r>
          </a:p>
          <a:p>
            <a:pPr marL="0" indent="0">
              <a:buNone/>
            </a:pPr>
            <a:endParaRPr lang="es-MX" dirty="0"/>
          </a:p>
          <a:p>
            <a:pPr marL="0" indent="0">
              <a:buNone/>
            </a:pPr>
            <a:r>
              <a:rPr lang="es-MX" dirty="0"/>
              <a:t>Gradient Boosting</a:t>
            </a:r>
          </a:p>
          <a:p>
            <a:r>
              <a:rPr lang="es-MX" dirty="0"/>
              <a:t>Higher Precision (69.2%)</a:t>
            </a:r>
          </a:p>
          <a:p>
            <a:r>
              <a:rPr lang="es-MX" dirty="0"/>
              <a:t>Better Handling of Complex Patterns</a:t>
            </a:r>
          </a:p>
        </p:txBody>
      </p:sp>
    </p:spTree>
    <p:extLst>
      <p:ext uri="{BB962C8B-B14F-4D97-AF65-F5344CB8AC3E}">
        <p14:creationId xmlns:p14="http://schemas.microsoft.com/office/powerpoint/2010/main" val="2679275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39DEE7-CE4C-3942-A6FA-3A9C2B4A220A}"/>
              </a:ext>
            </a:extLst>
          </p:cNvPr>
          <p:cNvSpPr>
            <a:spLocks noGrp="1"/>
          </p:cNvSpPr>
          <p:nvPr>
            <p:ph type="title"/>
          </p:nvPr>
        </p:nvSpPr>
        <p:spPr/>
        <p:txBody>
          <a:bodyPr/>
          <a:lstStyle/>
          <a:p>
            <a:r>
              <a:rPr lang="es-MX" dirty="0"/>
              <a:t>Questions and Answers</a:t>
            </a:r>
          </a:p>
        </p:txBody>
      </p:sp>
      <p:sp>
        <p:nvSpPr>
          <p:cNvPr id="3" name="Marcador de contenido 2">
            <a:extLst>
              <a:ext uri="{FF2B5EF4-FFF2-40B4-BE49-F238E27FC236}">
                <a16:creationId xmlns:a16="http://schemas.microsoft.com/office/drawing/2014/main" id="{1E89F515-F747-CF43-9039-ED1FA44E2644}"/>
              </a:ext>
            </a:extLst>
          </p:cNvPr>
          <p:cNvSpPr>
            <a:spLocks noGrp="1"/>
          </p:cNvSpPr>
          <p:nvPr>
            <p:ph idx="1"/>
          </p:nvPr>
        </p:nvSpPr>
        <p:spPr/>
        <p:txBody>
          <a:bodyPr/>
          <a:lstStyle/>
          <a:p>
            <a:r>
              <a:rPr lang="es-MX" dirty="0"/>
              <a:t>Thank you for your attention. We are now open for questions.</a:t>
            </a:r>
          </a:p>
          <a:p>
            <a:endParaRPr lang="es-MX" dirty="0"/>
          </a:p>
        </p:txBody>
      </p:sp>
    </p:spTree>
    <p:extLst>
      <p:ext uri="{BB962C8B-B14F-4D97-AF65-F5344CB8AC3E}">
        <p14:creationId xmlns:p14="http://schemas.microsoft.com/office/powerpoint/2010/main" val="676939563"/>
      </p:ext>
    </p:extLst>
  </p:cSld>
  <p:clrMapOvr>
    <a:masterClrMapping/>
  </p:clrMapOvr>
</p:sld>
</file>

<file path=ppt/theme/theme1.xml><?xml version="1.0" encoding="utf-8"?>
<a:theme xmlns:a="http://schemas.openxmlformats.org/drawingml/2006/main" name="Paquete">
  <a:themeElements>
    <a:clrScheme name="Escala de grise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aquet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quete">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{728E1310-ADB7-8E41-B496-FFBB31B82616}tf10001120</Template>
  <TotalTime>71</TotalTime>
  <Words>279</Words>
  <Application>Microsoft Macintosh PowerPoint</Application>
  <PresentationFormat>Panorámica</PresentationFormat>
  <Paragraphs>38</Paragraphs>
  <Slides>7</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7</vt:i4>
      </vt:variant>
    </vt:vector>
  </HeadingPairs>
  <TitlesOfParts>
    <vt:vector size="10" baseType="lpstr">
      <vt:lpstr>Arial</vt:lpstr>
      <vt:lpstr>Gill Sans MT</vt:lpstr>
      <vt:lpstr>Paquete</vt:lpstr>
      <vt:lpstr>Customer Churn Prediction Project</vt:lpstr>
      <vt:lpstr>Introduction</vt:lpstr>
      <vt:lpstr>Exploratory Data Analysis (EDA)</vt:lpstr>
      <vt:lpstr>Model Choice &amp; Results</vt:lpstr>
      <vt:lpstr>Results</vt:lpstr>
      <vt:lpstr>Why These Models are the Best for the Client?</vt:lpstr>
      <vt:lpstr>Questions and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Project</dc:title>
  <dc:creator>Microsoft Office User</dc:creator>
  <cp:lastModifiedBy>Microsoft Office User</cp:lastModifiedBy>
  <cp:revision>7</cp:revision>
  <dcterms:created xsi:type="dcterms:W3CDTF">2024-06-25T20:38:55Z</dcterms:created>
  <dcterms:modified xsi:type="dcterms:W3CDTF">2024-06-25T21:50:11Z</dcterms:modified>
</cp:coreProperties>
</file>