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5" r:id="rId1"/>
  </p:sldMasterIdLst>
  <p:notesMasterIdLst>
    <p:notesMasterId r:id="rId49"/>
  </p:notesMasterIdLst>
  <p:sldIdLst>
    <p:sldId id="256" r:id="rId2"/>
    <p:sldId id="258" r:id="rId3"/>
    <p:sldId id="260" r:id="rId4"/>
    <p:sldId id="262" r:id="rId5"/>
    <p:sldId id="263" r:id="rId6"/>
    <p:sldId id="264" r:id="rId7"/>
    <p:sldId id="307"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304" r:id="rId29"/>
    <p:sldId id="286" r:id="rId30"/>
    <p:sldId id="287" r:id="rId31"/>
    <p:sldId id="288" r:id="rId32"/>
    <p:sldId id="289" r:id="rId33"/>
    <p:sldId id="305" r:id="rId34"/>
    <p:sldId id="290" r:id="rId35"/>
    <p:sldId id="291" r:id="rId36"/>
    <p:sldId id="292" r:id="rId37"/>
    <p:sldId id="306" r:id="rId38"/>
    <p:sldId id="293" r:id="rId39"/>
    <p:sldId id="294" r:id="rId40"/>
    <p:sldId id="295" r:id="rId41"/>
    <p:sldId id="296" r:id="rId42"/>
    <p:sldId id="297" r:id="rId43"/>
    <p:sldId id="298" r:id="rId44"/>
    <p:sldId id="299" r:id="rId45"/>
    <p:sldId id="300" r:id="rId46"/>
    <p:sldId id="301"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0664"/>
  </p:normalViewPr>
  <p:slideViewPr>
    <p:cSldViewPr snapToGrid="0" snapToObjects="1">
      <p:cViewPr varScale="1">
        <p:scale>
          <a:sx n="89" d="100"/>
          <a:sy n="89" d="100"/>
        </p:scale>
        <p:origin x="143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A2C49-690F-EC41-B556-D66102605F46}" type="datetimeFigureOut">
              <a:rPr lang="en-US" smtClean="0"/>
              <a:t>4/30/20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7CFC9-15FF-154A-BD1F-4979CE0B7356}" type="slidenum">
              <a:rPr lang="en-US" smtClean="0"/>
              <a:t>‹#›</a:t>
            </a:fld>
            <a:endParaRPr lang="en-US"/>
          </a:p>
        </p:txBody>
      </p:sp>
    </p:spTree>
    <p:extLst>
      <p:ext uri="{BB962C8B-B14F-4D97-AF65-F5344CB8AC3E}">
        <p14:creationId xmlns:p14="http://schemas.microsoft.com/office/powerpoint/2010/main" val="367654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user’s </a:t>
            </a:r>
            <a:r>
              <a:rPr lang="en-US" dirty="0" err="1"/>
              <a:t>tappingon</a:t>
            </a:r>
            <a:r>
              <a:rPr lang="en-US" dirty="0"/>
              <a:t>-knuckle represents a consistent feature, which can be sniffed by the wristband’s inertial measurement unit (IMU).</a:t>
            </a:r>
          </a:p>
          <a:p>
            <a:endParaRPr lang="en-US" dirty="0"/>
          </a:p>
          <a:p>
            <a:endParaRPr lang="en-US" dirty="0"/>
          </a:p>
          <a:p>
            <a:r>
              <a:rPr lang="en-US" dirty="0"/>
              <a:t>Many smart watches have experienced data breaches as suffered consequences such as personal data leakage and payment fraud</a:t>
            </a:r>
          </a:p>
          <a:p>
            <a:endParaRPr lang="en-US" dirty="0"/>
          </a:p>
          <a:p>
            <a:r>
              <a:rPr lang="en-US" dirty="0"/>
              <a:t>Popular for fitness tracking or smartphone linking</a:t>
            </a:r>
          </a:p>
          <a:p>
            <a:endParaRPr lang="en-US" dirty="0"/>
          </a:p>
          <a:p>
            <a:r>
              <a:rPr lang="en-US" dirty="0"/>
              <a:t>Traditional verification (such as keypads) are vulnerable to shoulder surfing or smudge attacks</a:t>
            </a:r>
          </a:p>
          <a:p>
            <a:endParaRPr lang="en-US" dirty="0"/>
          </a:p>
          <a:p>
            <a:r>
              <a:rPr lang="en-US" dirty="0"/>
              <a:t>Face </a:t>
            </a:r>
            <a:r>
              <a:rPr lang="en-US" dirty="0" err="1"/>
              <a:t>regocgnition</a:t>
            </a:r>
            <a:r>
              <a:rPr lang="en-US" dirty="0"/>
              <a:t> and fingerprinting requires specialized hardware which does not fit the watches form and is </a:t>
            </a:r>
            <a:r>
              <a:rPr lang="en-US" dirty="0" err="1"/>
              <a:t>vunerable</a:t>
            </a:r>
            <a:r>
              <a:rPr lang="en-US" dirty="0"/>
              <a:t> to forgery attacks</a:t>
            </a:r>
          </a:p>
        </p:txBody>
      </p:sp>
      <p:sp>
        <p:nvSpPr>
          <p:cNvPr id="4" name="Slide Number Placeholder 3"/>
          <p:cNvSpPr>
            <a:spLocks noGrp="1"/>
          </p:cNvSpPr>
          <p:nvPr>
            <p:ph type="sldNum" sz="quarter" idx="5"/>
          </p:nvPr>
        </p:nvSpPr>
        <p:spPr/>
        <p:txBody>
          <a:bodyPr/>
          <a:lstStyle/>
          <a:p>
            <a:fld id="{8257CFC9-15FF-154A-BD1F-4979CE0B7356}" type="slidenum">
              <a:rPr lang="en-US" smtClean="0"/>
              <a:t>2</a:t>
            </a:fld>
            <a:endParaRPr lang="en-US"/>
          </a:p>
        </p:txBody>
      </p:sp>
    </p:spTree>
    <p:extLst>
      <p:ext uri="{BB962C8B-B14F-4D97-AF65-F5344CB8AC3E}">
        <p14:creationId xmlns:p14="http://schemas.microsoft.com/office/powerpoint/2010/main" val="3501740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Taprint</a:t>
            </a:r>
            <a:r>
              <a:rPr lang="en-US" dirty="0"/>
              <a:t> cannot use sophisticated pattern recognition methods, like neural network, or support vector machines</a:t>
            </a:r>
          </a:p>
          <a:p>
            <a:r>
              <a:rPr lang="en-US" dirty="0"/>
              <a:t>	</a:t>
            </a:r>
          </a:p>
          <a:p>
            <a:r>
              <a:rPr lang="en-US" dirty="0"/>
              <a:t>	These algorithms require substantial training</a:t>
            </a:r>
          </a:p>
          <a:p>
            <a:r>
              <a:rPr lang="en-US" dirty="0"/>
              <a:t>	incurs formidable computational cost which hampers real-time tapping recognition</a:t>
            </a:r>
          </a:p>
          <a:p>
            <a:endParaRPr lang="en-US" dirty="0"/>
          </a:p>
          <a:p>
            <a:endParaRPr lang="en-US" dirty="0"/>
          </a:p>
          <a:p>
            <a:r>
              <a:rPr lang="en-US" dirty="0"/>
              <a:t>If the test sample is out of the edge, it is regarded as the unauthorized sample</a:t>
            </a:r>
          </a:p>
          <a:p>
            <a:endParaRPr lang="en-US" dirty="0"/>
          </a:p>
          <a:p>
            <a:r>
              <a:rPr lang="en-US" dirty="0"/>
              <a:t>examination of collected data shows that, most of the data from the same position has an irregular distribution instead of a circle distribution which leads to difficulty of drawing the edge of the samples distribution</a:t>
            </a:r>
          </a:p>
        </p:txBody>
      </p:sp>
      <p:sp>
        <p:nvSpPr>
          <p:cNvPr id="4" name="Slide Number Placeholder 3"/>
          <p:cNvSpPr>
            <a:spLocks noGrp="1"/>
          </p:cNvSpPr>
          <p:nvPr>
            <p:ph type="sldNum" sz="quarter" idx="5"/>
          </p:nvPr>
        </p:nvSpPr>
        <p:spPr/>
        <p:txBody>
          <a:bodyPr/>
          <a:lstStyle/>
          <a:p>
            <a:fld id="{8257CFC9-15FF-154A-BD1F-4979CE0B7356}" type="slidenum">
              <a:rPr lang="en-US" smtClean="0"/>
              <a:t>17</a:t>
            </a:fld>
            <a:endParaRPr lang="en-US"/>
          </a:p>
        </p:txBody>
      </p:sp>
    </p:spTree>
    <p:extLst>
      <p:ext uri="{BB962C8B-B14F-4D97-AF65-F5344CB8AC3E}">
        <p14:creationId xmlns:p14="http://schemas.microsoft.com/office/powerpoint/2010/main" val="34020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update the initial training set but update a copied training set in the memory</a:t>
            </a:r>
          </a:p>
          <a:p>
            <a:r>
              <a:rPr lang="en-US" dirty="0"/>
              <a:t>	</a:t>
            </a:r>
          </a:p>
          <a:p>
            <a:r>
              <a:rPr lang="en-US" dirty="0"/>
              <a:t>	users may update an error key into the initial training set incautiously, which pollutes the initial training set</a:t>
            </a:r>
          </a:p>
          <a:p>
            <a:endParaRPr lang="en-US" dirty="0"/>
          </a:p>
          <a:p>
            <a:r>
              <a:rPr lang="en-US" dirty="0"/>
              <a:t>	adversaries may insert the unauthorized samples into the training set</a:t>
            </a:r>
          </a:p>
        </p:txBody>
      </p:sp>
      <p:sp>
        <p:nvSpPr>
          <p:cNvPr id="4" name="Slide Number Placeholder 3"/>
          <p:cNvSpPr>
            <a:spLocks noGrp="1"/>
          </p:cNvSpPr>
          <p:nvPr>
            <p:ph type="sldNum" sz="quarter" idx="5"/>
          </p:nvPr>
        </p:nvSpPr>
        <p:spPr/>
        <p:txBody>
          <a:bodyPr/>
          <a:lstStyle/>
          <a:p>
            <a:fld id="{8257CFC9-15FF-154A-BD1F-4979CE0B7356}" type="slidenum">
              <a:rPr lang="en-US" smtClean="0"/>
              <a:t>19</a:t>
            </a:fld>
            <a:endParaRPr lang="en-US"/>
          </a:p>
        </p:txBody>
      </p:sp>
    </p:spTree>
    <p:extLst>
      <p:ext uri="{BB962C8B-B14F-4D97-AF65-F5344CB8AC3E}">
        <p14:creationId xmlns:p14="http://schemas.microsoft.com/office/powerpoint/2010/main" val="66795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Taprint</a:t>
            </a:r>
            <a:r>
              <a:rPr lang="en-US" dirty="0"/>
              <a:t> cannot adopt the real-time update mechanism as adversaries may update and insert the unauthorized samples into the training set</a:t>
            </a:r>
          </a:p>
        </p:txBody>
      </p:sp>
      <p:sp>
        <p:nvSpPr>
          <p:cNvPr id="4" name="Slide Number Placeholder 3"/>
          <p:cNvSpPr>
            <a:spLocks noGrp="1"/>
          </p:cNvSpPr>
          <p:nvPr>
            <p:ph type="sldNum" sz="quarter" idx="5"/>
          </p:nvPr>
        </p:nvSpPr>
        <p:spPr/>
        <p:txBody>
          <a:bodyPr/>
          <a:lstStyle/>
          <a:p>
            <a:fld id="{8257CFC9-15FF-154A-BD1F-4979CE0B7356}" type="slidenum">
              <a:rPr lang="en-US" smtClean="0"/>
              <a:t>20</a:t>
            </a:fld>
            <a:endParaRPr lang="en-US"/>
          </a:p>
        </p:txBody>
      </p:sp>
    </p:spTree>
    <p:extLst>
      <p:ext uri="{BB962C8B-B14F-4D97-AF65-F5344CB8AC3E}">
        <p14:creationId xmlns:p14="http://schemas.microsoft.com/office/powerpoint/2010/main" val="310218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of good performance is that the human mobility only caused low-frequency noise (less than 10 Hz)[36] and we already have removed it through a Butterworth high pass filter with 20 Hz cutoff frequency</a:t>
            </a:r>
          </a:p>
        </p:txBody>
      </p:sp>
      <p:sp>
        <p:nvSpPr>
          <p:cNvPr id="4" name="Slide Number Placeholder 3"/>
          <p:cNvSpPr>
            <a:spLocks noGrp="1"/>
          </p:cNvSpPr>
          <p:nvPr>
            <p:ph type="sldNum" sz="quarter" idx="5"/>
          </p:nvPr>
        </p:nvSpPr>
        <p:spPr/>
        <p:txBody>
          <a:bodyPr/>
          <a:lstStyle/>
          <a:p>
            <a:fld id="{8257CFC9-15FF-154A-BD1F-4979CE0B7356}" type="slidenum">
              <a:rPr lang="en-US" smtClean="0"/>
              <a:t>41</a:t>
            </a:fld>
            <a:endParaRPr lang="en-US"/>
          </a:p>
        </p:txBody>
      </p:sp>
    </p:spTree>
    <p:extLst>
      <p:ext uri="{BB962C8B-B14F-4D97-AF65-F5344CB8AC3E}">
        <p14:creationId xmlns:p14="http://schemas.microsoft.com/office/powerpoint/2010/main" val="266073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a:t>
            </a:r>
            <a:r>
              <a:rPr lang="en-US" dirty="0" err="1"/>
              <a:t>Taprint</a:t>
            </a:r>
            <a:r>
              <a:rPr lang="en-US" dirty="0"/>
              <a:t> is regarded as the faster, easier, more convenient and less error-prone one. Besides, it also earns higher acceptance compared to the existing methods</a:t>
            </a:r>
          </a:p>
        </p:txBody>
      </p:sp>
      <p:sp>
        <p:nvSpPr>
          <p:cNvPr id="4" name="Slide Number Placeholder 3"/>
          <p:cNvSpPr>
            <a:spLocks noGrp="1"/>
          </p:cNvSpPr>
          <p:nvPr>
            <p:ph type="sldNum" sz="quarter" idx="5"/>
          </p:nvPr>
        </p:nvSpPr>
        <p:spPr/>
        <p:txBody>
          <a:bodyPr/>
          <a:lstStyle/>
          <a:p>
            <a:fld id="{8257CFC9-15FF-154A-BD1F-4979CE0B7356}" type="slidenum">
              <a:rPr lang="en-US" smtClean="0"/>
              <a:t>45</a:t>
            </a:fld>
            <a:endParaRPr lang="en-US"/>
          </a:p>
        </p:txBody>
      </p:sp>
    </p:spTree>
    <p:extLst>
      <p:ext uri="{BB962C8B-B14F-4D97-AF65-F5344CB8AC3E}">
        <p14:creationId xmlns:p14="http://schemas.microsoft.com/office/powerpoint/2010/main" val="4259128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7CFC9-15FF-154A-BD1F-4979CE0B7356}" type="slidenum">
              <a:rPr lang="en-US" smtClean="0"/>
              <a:t>3</a:t>
            </a:fld>
            <a:endParaRPr lang="en-US"/>
          </a:p>
        </p:txBody>
      </p:sp>
    </p:spTree>
    <p:extLst>
      <p:ext uri="{BB962C8B-B14F-4D97-AF65-F5344CB8AC3E}">
        <p14:creationId xmlns:p14="http://schemas.microsoft.com/office/powerpoint/2010/main" val="8790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mathematical model of tapping is overly complicated for this situation</a:t>
            </a:r>
          </a:p>
        </p:txBody>
      </p:sp>
      <p:sp>
        <p:nvSpPr>
          <p:cNvPr id="4" name="Slide Number Placeholder 3"/>
          <p:cNvSpPr>
            <a:spLocks noGrp="1"/>
          </p:cNvSpPr>
          <p:nvPr>
            <p:ph type="sldNum" sz="quarter" idx="5"/>
          </p:nvPr>
        </p:nvSpPr>
        <p:spPr/>
        <p:txBody>
          <a:bodyPr/>
          <a:lstStyle/>
          <a:p>
            <a:fld id="{8257CFC9-15FF-154A-BD1F-4979CE0B7356}" type="slidenum">
              <a:rPr lang="en-US" smtClean="0"/>
              <a:t>4</a:t>
            </a:fld>
            <a:endParaRPr lang="en-US"/>
          </a:p>
        </p:txBody>
      </p:sp>
    </p:spTree>
    <p:extLst>
      <p:ext uri="{BB962C8B-B14F-4D97-AF65-F5344CB8AC3E}">
        <p14:creationId xmlns:p14="http://schemas.microsoft.com/office/powerpoint/2010/main" val="268352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asked 8 participants to tap on 14 knuckles of their left hands for 30 times using the forefinger, the middle fingers and the ring finger, respectively.</a:t>
            </a:r>
          </a:p>
          <a:p>
            <a:endParaRPr lang="en-US" dirty="0"/>
          </a:p>
          <a:p>
            <a:r>
              <a:rPr lang="en-US" dirty="0"/>
              <a:t>We calculate the average Euclidean distance between each datum point and other samples</a:t>
            </a:r>
          </a:p>
        </p:txBody>
      </p:sp>
      <p:sp>
        <p:nvSpPr>
          <p:cNvPr id="4" name="Slide Number Placeholder 3"/>
          <p:cNvSpPr>
            <a:spLocks noGrp="1"/>
          </p:cNvSpPr>
          <p:nvPr>
            <p:ph type="sldNum" sz="quarter" idx="5"/>
          </p:nvPr>
        </p:nvSpPr>
        <p:spPr/>
        <p:txBody>
          <a:bodyPr/>
          <a:lstStyle/>
          <a:p>
            <a:fld id="{8257CFC9-15FF-154A-BD1F-4979CE0B7356}" type="slidenum">
              <a:rPr lang="en-US" smtClean="0"/>
              <a:t>6</a:t>
            </a:fld>
            <a:endParaRPr lang="en-US"/>
          </a:p>
        </p:txBody>
      </p:sp>
    </p:spTree>
    <p:extLst>
      <p:ext uri="{BB962C8B-B14F-4D97-AF65-F5344CB8AC3E}">
        <p14:creationId xmlns:p14="http://schemas.microsoft.com/office/powerpoint/2010/main" val="316737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asked 8 participants to tap on 12 knuckles of a hand for 30 times with both heavy and gentle force</a:t>
            </a:r>
          </a:p>
        </p:txBody>
      </p:sp>
      <p:sp>
        <p:nvSpPr>
          <p:cNvPr id="4" name="Slide Number Placeholder 3"/>
          <p:cNvSpPr>
            <a:spLocks noGrp="1"/>
          </p:cNvSpPr>
          <p:nvPr>
            <p:ph type="sldNum" sz="quarter" idx="5"/>
          </p:nvPr>
        </p:nvSpPr>
        <p:spPr/>
        <p:txBody>
          <a:bodyPr/>
          <a:lstStyle/>
          <a:p>
            <a:fld id="{8257CFC9-15FF-154A-BD1F-4979CE0B7356}" type="slidenum">
              <a:rPr lang="en-US" smtClean="0"/>
              <a:t>8</a:t>
            </a:fld>
            <a:endParaRPr lang="en-US"/>
          </a:p>
        </p:txBody>
      </p:sp>
    </p:spTree>
    <p:extLst>
      <p:ext uri="{BB962C8B-B14F-4D97-AF65-F5344CB8AC3E}">
        <p14:creationId xmlns:p14="http://schemas.microsoft.com/office/powerpoint/2010/main" val="89719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asked one participant to tap on the 14 knuckles on the hand back each for 30 times. </a:t>
            </a:r>
          </a:p>
          <a:p>
            <a:endParaRPr lang="en-US" dirty="0"/>
          </a:p>
          <a:p>
            <a:r>
              <a:rPr lang="en-US" dirty="0"/>
              <a:t>we take the mean value of 20 samples collected from position Pi as datum point and calculate the average Euclidean distance between each datum point and other samples</a:t>
            </a:r>
          </a:p>
          <a:p>
            <a:endParaRPr lang="en-US" dirty="0"/>
          </a:p>
          <a:p>
            <a:r>
              <a:rPr lang="en-US" dirty="0"/>
              <a:t>it is evident that the value of y(t) is influenced by the variation of distance from the tapped position to a sensor</a:t>
            </a:r>
          </a:p>
        </p:txBody>
      </p:sp>
      <p:sp>
        <p:nvSpPr>
          <p:cNvPr id="4" name="Slide Number Placeholder 3"/>
          <p:cNvSpPr>
            <a:spLocks noGrp="1"/>
          </p:cNvSpPr>
          <p:nvPr>
            <p:ph type="sldNum" sz="quarter" idx="5"/>
          </p:nvPr>
        </p:nvSpPr>
        <p:spPr/>
        <p:txBody>
          <a:bodyPr/>
          <a:lstStyle/>
          <a:p>
            <a:fld id="{8257CFC9-15FF-154A-BD1F-4979CE0B7356}" type="slidenum">
              <a:rPr lang="en-US" smtClean="0"/>
              <a:t>9</a:t>
            </a:fld>
            <a:endParaRPr lang="en-US"/>
          </a:p>
        </p:txBody>
      </p:sp>
    </p:spTree>
    <p:extLst>
      <p:ext uri="{BB962C8B-B14F-4D97-AF65-F5344CB8AC3E}">
        <p14:creationId xmlns:p14="http://schemas.microsoft.com/office/powerpoint/2010/main" val="3922940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attacks that may threaten the proposed authentication functionalities.</a:t>
            </a:r>
          </a:p>
          <a:p>
            <a:endParaRPr lang="en-US" dirty="0"/>
          </a:p>
          <a:p>
            <a:r>
              <a:rPr lang="en-US" dirty="0"/>
              <a:t>The attacker attempts to find a potential tapping location that can generate similar vibration signals to bypass the authentication by tapping randomly.</a:t>
            </a:r>
          </a:p>
          <a:p>
            <a:endParaRPr lang="en-US" dirty="0"/>
          </a:p>
          <a:p>
            <a:r>
              <a:rPr lang="en-US" dirty="0"/>
              <a:t>including the PIN code and the location of the single-tap lock.</a:t>
            </a:r>
          </a:p>
          <a:p>
            <a:r>
              <a:rPr lang="en-US" dirty="0"/>
              <a:t>However, attacker does not know the behaviors of the legitimate user such as tapping force, tapping angle, gesture, contact duration</a:t>
            </a:r>
          </a:p>
          <a:p>
            <a:endParaRPr lang="en-US" dirty="0"/>
          </a:p>
          <a:p>
            <a:r>
              <a:rPr lang="en-US" dirty="0"/>
              <a:t>tries to imitate the behavior of the legitimate user based on stealthy observations via shoulder surfing or camera recording</a:t>
            </a:r>
          </a:p>
          <a:p>
            <a:endParaRPr lang="en-US" dirty="0"/>
          </a:p>
          <a:p>
            <a:r>
              <a:rPr lang="en-US" dirty="0"/>
              <a:t>The attacker acquires knowledge of the legitimate user’s PIN code and the location of the single-tap lock. The attacker attempts to pass the authentication by tapping on the legitimate user’s hand when she is unaware of it</a:t>
            </a:r>
          </a:p>
        </p:txBody>
      </p:sp>
      <p:sp>
        <p:nvSpPr>
          <p:cNvPr id="4" name="Slide Number Placeholder 3"/>
          <p:cNvSpPr>
            <a:spLocks noGrp="1"/>
          </p:cNvSpPr>
          <p:nvPr>
            <p:ph type="sldNum" sz="quarter" idx="5"/>
          </p:nvPr>
        </p:nvSpPr>
        <p:spPr/>
        <p:txBody>
          <a:bodyPr/>
          <a:lstStyle/>
          <a:p>
            <a:fld id="{8257CFC9-15FF-154A-BD1F-4979CE0B7356}" type="slidenum">
              <a:rPr lang="en-US" smtClean="0"/>
              <a:t>13</a:t>
            </a:fld>
            <a:endParaRPr lang="en-US"/>
          </a:p>
        </p:txBody>
      </p:sp>
    </p:spTree>
    <p:extLst>
      <p:ext uri="{BB962C8B-B14F-4D97-AF65-F5344CB8AC3E}">
        <p14:creationId xmlns:p14="http://schemas.microsoft.com/office/powerpoint/2010/main" val="19120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Taprint</a:t>
            </a:r>
            <a:r>
              <a:rPr lang="en-US" dirty="0"/>
              <a:t> does not utilize the Dynamic Time Warping (DTW) algorithm since it removes the timing information critical to the signal’s pitch and requires much more intensive computation.</a:t>
            </a:r>
          </a:p>
        </p:txBody>
      </p:sp>
      <p:sp>
        <p:nvSpPr>
          <p:cNvPr id="4" name="Slide Number Placeholder 3"/>
          <p:cNvSpPr>
            <a:spLocks noGrp="1"/>
          </p:cNvSpPr>
          <p:nvPr>
            <p:ph type="sldNum" sz="quarter" idx="5"/>
          </p:nvPr>
        </p:nvSpPr>
        <p:spPr/>
        <p:txBody>
          <a:bodyPr/>
          <a:lstStyle/>
          <a:p>
            <a:fld id="{8257CFC9-15FF-154A-BD1F-4979CE0B7356}" type="slidenum">
              <a:rPr lang="en-US" smtClean="0"/>
              <a:t>15</a:t>
            </a:fld>
            <a:endParaRPr lang="en-US"/>
          </a:p>
        </p:txBody>
      </p:sp>
    </p:spTree>
    <p:extLst>
      <p:ext uri="{BB962C8B-B14F-4D97-AF65-F5344CB8AC3E}">
        <p14:creationId xmlns:p14="http://schemas.microsoft.com/office/powerpoint/2010/main" val="2274382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position-sensitive frequency points and the position-relevant frequency points jointly provide the feature information</a:t>
            </a:r>
          </a:p>
        </p:txBody>
      </p:sp>
      <p:sp>
        <p:nvSpPr>
          <p:cNvPr id="4" name="Slide Number Placeholder 3"/>
          <p:cNvSpPr>
            <a:spLocks noGrp="1"/>
          </p:cNvSpPr>
          <p:nvPr>
            <p:ph type="sldNum" sz="quarter" idx="5"/>
          </p:nvPr>
        </p:nvSpPr>
        <p:spPr/>
        <p:txBody>
          <a:bodyPr/>
          <a:lstStyle/>
          <a:p>
            <a:fld id="{8257CFC9-15FF-154A-BD1F-4979CE0B7356}" type="slidenum">
              <a:rPr lang="en-US" smtClean="0"/>
              <a:t>16</a:t>
            </a:fld>
            <a:endParaRPr lang="en-US"/>
          </a:p>
        </p:txBody>
      </p:sp>
    </p:spTree>
    <p:extLst>
      <p:ext uri="{BB962C8B-B14F-4D97-AF65-F5344CB8AC3E}">
        <p14:creationId xmlns:p14="http://schemas.microsoft.com/office/powerpoint/2010/main" val="313785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B20FBD9-1D0F-764E-8CF5-343BFAA2C598}" type="datetimeFigureOut">
              <a:rPr lang="en-US" smtClean="0"/>
              <a:t>4/30/20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4A0352-F427-0E46-A552-550D4CC912F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534169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FBD9-1D0F-764E-8CF5-343BFAA2C598}"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350648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FBD9-1D0F-764E-8CF5-343BFAA2C598}"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169225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FBD9-1D0F-764E-8CF5-343BFAA2C598}"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34005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B20FBD9-1D0F-764E-8CF5-343BFAA2C598}" type="datetimeFigureOut">
              <a:rPr lang="en-US" smtClean="0"/>
              <a:t>4/30/20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4A0352-F427-0E46-A552-550D4CC912F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480637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0FBD9-1D0F-764E-8CF5-343BFAA2C598}"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264357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0FBD9-1D0F-764E-8CF5-343BFAA2C598}" type="datetimeFigureOut">
              <a:rPr lang="en-US" smtClean="0"/>
              <a:t>4/30/20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7984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0FBD9-1D0F-764E-8CF5-343BFAA2C598}" type="datetimeFigureOut">
              <a:rPr lang="en-US" smtClean="0"/>
              <a:t>4/30/20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200732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0FBD9-1D0F-764E-8CF5-343BFAA2C598}" type="datetimeFigureOut">
              <a:rPr lang="en-US" smtClean="0"/>
              <a:t>4/30/20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A0352-F427-0E46-A552-550D4CC912F6}" type="slidenum">
              <a:rPr lang="en-US" smtClean="0"/>
              <a:t>‹#›</a:t>
            </a:fld>
            <a:endParaRPr lang="en-US"/>
          </a:p>
        </p:txBody>
      </p:sp>
    </p:spTree>
    <p:extLst>
      <p:ext uri="{BB962C8B-B14F-4D97-AF65-F5344CB8AC3E}">
        <p14:creationId xmlns:p14="http://schemas.microsoft.com/office/powerpoint/2010/main" val="163250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B20FBD9-1D0F-764E-8CF5-343BFAA2C598}" type="datetimeFigureOut">
              <a:rPr lang="en-US" smtClean="0"/>
              <a:t>4/30/20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4A0352-F427-0E46-A552-550D4CC912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082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B20FBD9-1D0F-764E-8CF5-343BFAA2C598}" type="datetimeFigureOut">
              <a:rPr lang="en-US" smtClean="0"/>
              <a:t>4/30/20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4A0352-F427-0E46-A552-550D4CC912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911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B20FBD9-1D0F-764E-8CF5-343BFAA2C598}" type="datetimeFigureOut">
              <a:rPr lang="en-US" smtClean="0"/>
              <a:t>4/30/20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4A0352-F427-0E46-A552-550D4CC912F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176082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DE35-0A45-DA4B-BEAA-67F85B7A4EB1}"/>
              </a:ext>
            </a:extLst>
          </p:cNvPr>
          <p:cNvSpPr>
            <a:spLocks noGrp="1"/>
          </p:cNvSpPr>
          <p:nvPr>
            <p:ph type="ctrTitle"/>
          </p:nvPr>
        </p:nvSpPr>
        <p:spPr/>
        <p:txBody>
          <a:bodyPr/>
          <a:lstStyle/>
          <a:p>
            <a:r>
              <a:rPr lang="en-US" dirty="0" err="1"/>
              <a:t>Taprint</a:t>
            </a:r>
            <a:endParaRPr lang="en-US" dirty="0"/>
          </a:p>
        </p:txBody>
      </p:sp>
      <p:sp>
        <p:nvSpPr>
          <p:cNvPr id="3" name="Subtitle 2">
            <a:extLst>
              <a:ext uri="{FF2B5EF4-FFF2-40B4-BE49-F238E27FC236}">
                <a16:creationId xmlns:a16="http://schemas.microsoft.com/office/drawing/2014/main" id="{8217C83F-FBB5-C54F-8CC1-38E1D356B1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637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9CEA-3986-4C41-8E90-079A2249C2E1}"/>
              </a:ext>
            </a:extLst>
          </p:cNvPr>
          <p:cNvSpPr>
            <a:spLocks noGrp="1"/>
          </p:cNvSpPr>
          <p:nvPr>
            <p:ph type="title"/>
          </p:nvPr>
        </p:nvSpPr>
        <p:spPr/>
        <p:txBody>
          <a:bodyPr/>
          <a:lstStyle/>
          <a:p>
            <a:r>
              <a:rPr lang="en-US" dirty="0"/>
              <a:t>SYSTEM OVERVIEW</a:t>
            </a:r>
          </a:p>
        </p:txBody>
      </p:sp>
      <p:sp>
        <p:nvSpPr>
          <p:cNvPr id="3" name="Content Placeholder 2">
            <a:extLst>
              <a:ext uri="{FF2B5EF4-FFF2-40B4-BE49-F238E27FC236}">
                <a16:creationId xmlns:a16="http://schemas.microsoft.com/office/drawing/2014/main" id="{59879F87-C406-1845-9928-BC7CBC4D6C50}"/>
              </a:ext>
            </a:extLst>
          </p:cNvPr>
          <p:cNvSpPr>
            <a:spLocks noGrp="1"/>
          </p:cNvSpPr>
          <p:nvPr>
            <p:ph idx="1"/>
          </p:nvPr>
        </p:nvSpPr>
        <p:spPr/>
        <p:txBody>
          <a:bodyPr/>
          <a:lstStyle/>
          <a:p>
            <a:r>
              <a:rPr lang="en-US" dirty="0"/>
              <a:t>Tapping vibration detection</a:t>
            </a:r>
          </a:p>
          <a:p>
            <a:pPr lvl="1"/>
            <a:r>
              <a:rPr lang="en-US" dirty="0"/>
              <a:t>Segment with energy-based threshold</a:t>
            </a:r>
          </a:p>
          <a:p>
            <a:pPr lvl="1"/>
            <a:r>
              <a:rPr lang="en-US" dirty="0"/>
              <a:t>Align signals with GCC</a:t>
            </a:r>
          </a:p>
          <a:p>
            <a:pPr lvl="1"/>
            <a:r>
              <a:rPr lang="en-US" dirty="0"/>
              <a:t>Remove body noise</a:t>
            </a:r>
          </a:p>
          <a:p>
            <a:pPr lvl="1"/>
            <a:r>
              <a:rPr lang="en-US" dirty="0"/>
              <a:t>Z-score normalization</a:t>
            </a:r>
          </a:p>
          <a:p>
            <a:r>
              <a:rPr lang="en-US" dirty="0"/>
              <a:t>Fine-grained vibration recognition</a:t>
            </a:r>
          </a:p>
          <a:p>
            <a:pPr lvl="1"/>
            <a:r>
              <a:rPr lang="en-US" dirty="0"/>
              <a:t>design two kinds of weighted features for inputting numbers (text input and password input), and inputting single-tap for authentication</a:t>
            </a:r>
          </a:p>
          <a:p>
            <a:pPr lvl="1"/>
            <a:r>
              <a:rPr lang="en-US" dirty="0"/>
              <a:t>Custom nearest neighbor method and density-based one class classifier</a:t>
            </a:r>
          </a:p>
        </p:txBody>
      </p:sp>
    </p:spTree>
    <p:extLst>
      <p:ext uri="{BB962C8B-B14F-4D97-AF65-F5344CB8AC3E}">
        <p14:creationId xmlns:p14="http://schemas.microsoft.com/office/powerpoint/2010/main" val="279368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C6C0-33D2-B94A-9352-379D2430A785}"/>
              </a:ext>
            </a:extLst>
          </p:cNvPr>
          <p:cNvSpPr>
            <a:spLocks noGrp="1"/>
          </p:cNvSpPr>
          <p:nvPr>
            <p:ph type="title"/>
          </p:nvPr>
        </p:nvSpPr>
        <p:spPr/>
        <p:txBody>
          <a:bodyPr/>
          <a:lstStyle/>
          <a:p>
            <a:r>
              <a:rPr lang="en-US" dirty="0"/>
              <a:t>SYSTEM OVERVIEW</a:t>
            </a:r>
          </a:p>
        </p:txBody>
      </p:sp>
      <p:sp>
        <p:nvSpPr>
          <p:cNvPr id="3" name="Content Placeholder 2">
            <a:extLst>
              <a:ext uri="{FF2B5EF4-FFF2-40B4-BE49-F238E27FC236}">
                <a16:creationId xmlns:a16="http://schemas.microsoft.com/office/drawing/2014/main" id="{B828F85C-6DD2-0040-AEC1-FFD2262A0F59}"/>
              </a:ext>
            </a:extLst>
          </p:cNvPr>
          <p:cNvSpPr>
            <a:spLocks noGrp="1"/>
          </p:cNvSpPr>
          <p:nvPr>
            <p:ph idx="1"/>
          </p:nvPr>
        </p:nvSpPr>
        <p:spPr/>
        <p:txBody>
          <a:bodyPr/>
          <a:lstStyle/>
          <a:p>
            <a:r>
              <a:rPr lang="en-US" dirty="0"/>
              <a:t>Update and calibration</a:t>
            </a:r>
          </a:p>
          <a:p>
            <a:pPr lvl="1"/>
            <a:r>
              <a:rPr lang="en-US" dirty="0"/>
              <a:t>Simple, real-time manual calibration and a multi-threshold self-calibration mechanism for changing vibration features</a:t>
            </a:r>
          </a:p>
        </p:txBody>
      </p:sp>
    </p:spTree>
    <p:extLst>
      <p:ext uri="{BB962C8B-B14F-4D97-AF65-F5344CB8AC3E}">
        <p14:creationId xmlns:p14="http://schemas.microsoft.com/office/powerpoint/2010/main" val="47429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953D-D3FA-BA47-A13E-2303794F4168}"/>
              </a:ext>
            </a:extLst>
          </p:cNvPr>
          <p:cNvSpPr>
            <a:spLocks noGrp="1"/>
          </p:cNvSpPr>
          <p:nvPr>
            <p:ph type="title"/>
          </p:nvPr>
        </p:nvSpPr>
        <p:spPr/>
        <p:txBody>
          <a:bodyPr/>
          <a:lstStyle/>
          <a:p>
            <a:r>
              <a:rPr lang="en-US" dirty="0"/>
              <a:t>SYSTEM OVERVIEW: WORKFLOW</a:t>
            </a:r>
          </a:p>
        </p:txBody>
      </p:sp>
      <p:sp>
        <p:nvSpPr>
          <p:cNvPr id="3" name="Content Placeholder 2">
            <a:extLst>
              <a:ext uri="{FF2B5EF4-FFF2-40B4-BE49-F238E27FC236}">
                <a16:creationId xmlns:a16="http://schemas.microsoft.com/office/drawing/2014/main" id="{490C3AF8-583B-2A41-8640-43ACB3E4D2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456920-C44A-2D40-85A8-B4DF6323F8E9}"/>
              </a:ext>
            </a:extLst>
          </p:cNvPr>
          <p:cNvPicPr>
            <a:picLocks noChangeAspect="1"/>
          </p:cNvPicPr>
          <p:nvPr/>
        </p:nvPicPr>
        <p:blipFill>
          <a:blip r:embed="rId2"/>
          <a:stretch>
            <a:fillRect/>
          </a:stretch>
        </p:blipFill>
        <p:spPr>
          <a:xfrm>
            <a:off x="4000500" y="1881188"/>
            <a:ext cx="4343400" cy="4610100"/>
          </a:xfrm>
          <a:prstGeom prst="rect">
            <a:avLst/>
          </a:prstGeom>
        </p:spPr>
      </p:pic>
    </p:spTree>
    <p:extLst>
      <p:ext uri="{BB962C8B-B14F-4D97-AF65-F5344CB8AC3E}">
        <p14:creationId xmlns:p14="http://schemas.microsoft.com/office/powerpoint/2010/main" val="289783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5FF-1E9B-6D45-8BC3-A398733871FE}"/>
              </a:ext>
            </a:extLst>
          </p:cNvPr>
          <p:cNvSpPr>
            <a:spLocks noGrp="1"/>
          </p:cNvSpPr>
          <p:nvPr>
            <p:ph type="title"/>
          </p:nvPr>
        </p:nvSpPr>
        <p:spPr/>
        <p:txBody>
          <a:bodyPr/>
          <a:lstStyle/>
          <a:p>
            <a:r>
              <a:rPr lang="en-US" dirty="0"/>
              <a:t>THREAT MODELS</a:t>
            </a:r>
          </a:p>
        </p:txBody>
      </p:sp>
      <p:sp>
        <p:nvSpPr>
          <p:cNvPr id="3" name="Content Placeholder 2">
            <a:extLst>
              <a:ext uri="{FF2B5EF4-FFF2-40B4-BE49-F238E27FC236}">
                <a16:creationId xmlns:a16="http://schemas.microsoft.com/office/drawing/2014/main" id="{9DFE96DB-6130-F74F-B5D6-CC316CD80472}"/>
              </a:ext>
            </a:extLst>
          </p:cNvPr>
          <p:cNvSpPr>
            <a:spLocks noGrp="1"/>
          </p:cNvSpPr>
          <p:nvPr>
            <p:ph idx="1"/>
          </p:nvPr>
        </p:nvSpPr>
        <p:spPr>
          <a:xfrm>
            <a:off x="1371600" y="2286000"/>
            <a:ext cx="9601200" cy="4300538"/>
          </a:xfrm>
        </p:spPr>
        <p:txBody>
          <a:bodyPr>
            <a:normAutofit/>
          </a:bodyPr>
          <a:lstStyle/>
          <a:p>
            <a:r>
              <a:rPr lang="en-US" dirty="0"/>
              <a:t>Zero-effort Attack</a:t>
            </a:r>
          </a:p>
          <a:p>
            <a:pPr lvl="1"/>
            <a:r>
              <a:rPr lang="en-US" dirty="0"/>
              <a:t>Attack finds potential vibration signal to bypass authentication</a:t>
            </a:r>
          </a:p>
          <a:p>
            <a:r>
              <a:rPr lang="en-US" dirty="0"/>
              <a:t>Credential-aware Attack</a:t>
            </a:r>
          </a:p>
          <a:p>
            <a:pPr lvl="1"/>
            <a:r>
              <a:rPr lang="en-US" dirty="0"/>
              <a:t>attacker obtains the legitimate user’s credentials</a:t>
            </a:r>
          </a:p>
          <a:p>
            <a:r>
              <a:rPr lang="en-US" dirty="0"/>
              <a:t>Observer Attack</a:t>
            </a:r>
          </a:p>
          <a:p>
            <a:pPr lvl="1"/>
            <a:r>
              <a:rPr lang="en-US" dirty="0"/>
              <a:t>Attackers has prior knowledge of legitimate user’s PIN credentials and tries to imitate the behavior of the legitimate user</a:t>
            </a:r>
          </a:p>
          <a:p>
            <a:r>
              <a:rPr lang="en-US" dirty="0"/>
              <a:t>Intimate Attack</a:t>
            </a:r>
          </a:p>
          <a:p>
            <a:pPr lvl="1"/>
            <a:r>
              <a:rPr lang="en-US" dirty="0"/>
              <a:t>The attacker attempts to pass the authentication by tapping on the legitimate user’s hand when they are unaware of it</a:t>
            </a:r>
          </a:p>
        </p:txBody>
      </p:sp>
    </p:spTree>
    <p:extLst>
      <p:ext uri="{BB962C8B-B14F-4D97-AF65-F5344CB8AC3E}">
        <p14:creationId xmlns:p14="http://schemas.microsoft.com/office/powerpoint/2010/main" val="343518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235A-539A-5641-9B54-6A6461E98377}"/>
              </a:ext>
            </a:extLst>
          </p:cNvPr>
          <p:cNvSpPr>
            <a:spLocks noGrp="1"/>
          </p:cNvSpPr>
          <p:nvPr>
            <p:ph type="title"/>
          </p:nvPr>
        </p:nvSpPr>
        <p:spPr/>
        <p:txBody>
          <a:bodyPr/>
          <a:lstStyle/>
          <a:p>
            <a:r>
              <a:rPr lang="en-US" dirty="0"/>
              <a:t>VIBRATION DETECTION:</a:t>
            </a:r>
            <a:br>
              <a:rPr lang="en-US" dirty="0"/>
            </a:br>
            <a:r>
              <a:rPr lang="en-US" dirty="0"/>
              <a:t>SEGEMENTATION/DENOISING</a:t>
            </a:r>
          </a:p>
        </p:txBody>
      </p:sp>
      <p:sp>
        <p:nvSpPr>
          <p:cNvPr id="3" name="Content Placeholder 2">
            <a:extLst>
              <a:ext uri="{FF2B5EF4-FFF2-40B4-BE49-F238E27FC236}">
                <a16:creationId xmlns:a16="http://schemas.microsoft.com/office/drawing/2014/main" id="{24ADA01F-4D71-2B4B-A524-729813FE5E21}"/>
              </a:ext>
            </a:extLst>
          </p:cNvPr>
          <p:cNvSpPr>
            <a:spLocks noGrp="1"/>
          </p:cNvSpPr>
          <p:nvPr>
            <p:ph idx="1"/>
          </p:nvPr>
        </p:nvSpPr>
        <p:spPr/>
        <p:txBody>
          <a:bodyPr/>
          <a:lstStyle/>
          <a:p>
            <a:r>
              <a:rPr lang="en-US" dirty="0"/>
              <a:t>Segment vibration into windows</a:t>
            </a:r>
          </a:p>
          <a:p>
            <a:r>
              <a:rPr lang="en-US" dirty="0"/>
              <a:t>Use a cutoff point of 0.1s</a:t>
            </a:r>
          </a:p>
          <a:p>
            <a:r>
              <a:rPr lang="en-US" dirty="0"/>
              <a:t>Denoised signal using 20Hz Butterworth high pass filter.</a:t>
            </a:r>
          </a:p>
          <a:p>
            <a:pPr lvl="1"/>
            <a:r>
              <a:rPr lang="en-US" dirty="0"/>
              <a:t>vibration caused by human mobility is mostly less than 10 Hz</a:t>
            </a:r>
          </a:p>
          <a:p>
            <a:r>
              <a:rPr lang="en-US" dirty="0"/>
              <a:t>Induce segmentation when signal to noise ratio exceeds a certain threshold (defaulted to 20db)</a:t>
            </a:r>
          </a:p>
          <a:p>
            <a:pPr lvl="1"/>
            <a:r>
              <a:rPr lang="en-US" dirty="0"/>
              <a:t>To account for non-authentication activities</a:t>
            </a:r>
          </a:p>
        </p:txBody>
      </p:sp>
      <p:pic>
        <p:nvPicPr>
          <p:cNvPr id="5" name="Picture 4">
            <a:extLst>
              <a:ext uri="{FF2B5EF4-FFF2-40B4-BE49-F238E27FC236}">
                <a16:creationId xmlns:a16="http://schemas.microsoft.com/office/drawing/2014/main" id="{FF8EE704-06A6-2344-84AB-A74B0DE65ED6}"/>
              </a:ext>
            </a:extLst>
          </p:cNvPr>
          <p:cNvPicPr>
            <a:picLocks noChangeAspect="1"/>
          </p:cNvPicPr>
          <p:nvPr/>
        </p:nvPicPr>
        <p:blipFill>
          <a:blip r:embed="rId2"/>
          <a:stretch>
            <a:fillRect/>
          </a:stretch>
        </p:blipFill>
        <p:spPr>
          <a:xfrm>
            <a:off x="2786063" y="5083963"/>
            <a:ext cx="6773861" cy="1566873"/>
          </a:xfrm>
          <a:prstGeom prst="rect">
            <a:avLst/>
          </a:prstGeom>
        </p:spPr>
      </p:pic>
    </p:spTree>
    <p:extLst>
      <p:ext uri="{BB962C8B-B14F-4D97-AF65-F5344CB8AC3E}">
        <p14:creationId xmlns:p14="http://schemas.microsoft.com/office/powerpoint/2010/main" val="93405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986E-2FCE-DD42-A62D-79C7492D940F}"/>
              </a:ext>
            </a:extLst>
          </p:cNvPr>
          <p:cNvSpPr>
            <a:spLocks noGrp="1"/>
          </p:cNvSpPr>
          <p:nvPr>
            <p:ph type="title"/>
          </p:nvPr>
        </p:nvSpPr>
        <p:spPr/>
        <p:txBody>
          <a:bodyPr/>
          <a:lstStyle/>
          <a:p>
            <a:r>
              <a:rPr lang="en-US" dirty="0"/>
              <a:t>VIBRATION DETECTION:</a:t>
            </a:r>
            <a:br>
              <a:rPr lang="en-US" dirty="0"/>
            </a:br>
            <a:r>
              <a:rPr lang="en-US" dirty="0"/>
              <a:t>NORMALIZATION/ALIGNMENT</a:t>
            </a:r>
          </a:p>
        </p:txBody>
      </p:sp>
      <p:sp>
        <p:nvSpPr>
          <p:cNvPr id="3" name="Content Placeholder 2">
            <a:extLst>
              <a:ext uri="{FF2B5EF4-FFF2-40B4-BE49-F238E27FC236}">
                <a16:creationId xmlns:a16="http://schemas.microsoft.com/office/drawing/2014/main" id="{35C8E321-E776-044A-A4FD-C75CFBB75727}"/>
              </a:ext>
            </a:extLst>
          </p:cNvPr>
          <p:cNvSpPr>
            <a:spLocks noGrp="1"/>
          </p:cNvSpPr>
          <p:nvPr>
            <p:ph idx="1"/>
          </p:nvPr>
        </p:nvSpPr>
        <p:spPr/>
        <p:txBody>
          <a:bodyPr/>
          <a:lstStyle/>
          <a:p>
            <a:r>
              <a:rPr lang="en-US" dirty="0"/>
              <a:t>Normalize magnitude of signals using the Z-score normalization </a:t>
            </a:r>
          </a:p>
          <a:p>
            <a:pPr lvl="1"/>
            <a:r>
              <a:rPr lang="en-US" dirty="0"/>
              <a:t>standardized based on the mean and standard deviation of the original data</a:t>
            </a:r>
          </a:p>
          <a:p>
            <a:r>
              <a:rPr lang="en-US" dirty="0"/>
              <a:t>Align signals by finding the time shift with the GCC algorithm</a:t>
            </a:r>
          </a:p>
        </p:txBody>
      </p:sp>
    </p:spTree>
    <p:extLst>
      <p:ext uri="{BB962C8B-B14F-4D97-AF65-F5344CB8AC3E}">
        <p14:creationId xmlns:p14="http://schemas.microsoft.com/office/powerpoint/2010/main" val="357314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6DD1-DD5A-D840-B0F9-68728F51C627}"/>
              </a:ext>
            </a:extLst>
          </p:cNvPr>
          <p:cNvSpPr>
            <a:spLocks noGrp="1"/>
          </p:cNvSpPr>
          <p:nvPr>
            <p:ph type="title"/>
          </p:nvPr>
        </p:nvSpPr>
        <p:spPr/>
        <p:txBody>
          <a:bodyPr/>
          <a:lstStyle/>
          <a:p>
            <a:r>
              <a:rPr lang="en-US" dirty="0"/>
              <a:t>FINE FEATURES:</a:t>
            </a:r>
            <a:br>
              <a:rPr lang="en-US" dirty="0"/>
            </a:br>
            <a:r>
              <a:rPr lang="en-US" dirty="0"/>
              <a:t>WEIGHTED FEATURES</a:t>
            </a:r>
          </a:p>
        </p:txBody>
      </p:sp>
      <p:sp>
        <p:nvSpPr>
          <p:cNvPr id="3" name="Content Placeholder 2">
            <a:extLst>
              <a:ext uri="{FF2B5EF4-FFF2-40B4-BE49-F238E27FC236}">
                <a16:creationId xmlns:a16="http://schemas.microsoft.com/office/drawing/2014/main" id="{D4CA6855-ED36-4044-9885-42B9C450BC09}"/>
              </a:ext>
            </a:extLst>
          </p:cNvPr>
          <p:cNvSpPr>
            <a:spLocks noGrp="1"/>
          </p:cNvSpPr>
          <p:nvPr>
            <p:ph idx="1"/>
          </p:nvPr>
        </p:nvSpPr>
        <p:spPr/>
        <p:txBody>
          <a:bodyPr/>
          <a:lstStyle/>
          <a:p>
            <a:r>
              <a:rPr lang="en-US" dirty="0"/>
              <a:t>Keypad input</a:t>
            </a:r>
          </a:p>
          <a:p>
            <a:pPr lvl="1"/>
            <a:r>
              <a:rPr lang="en-US" dirty="0"/>
              <a:t>needs to distinguish 12 tapping positions</a:t>
            </a:r>
          </a:p>
          <a:p>
            <a:pPr lvl="1"/>
            <a:r>
              <a:rPr lang="en-US" dirty="0"/>
              <a:t>use the Fisher score technique to identify position-sensitive frequency points and position-relevant frequency points</a:t>
            </a:r>
          </a:p>
          <a:p>
            <a:r>
              <a:rPr lang="en-US" dirty="0"/>
              <a:t>Single tap authentication</a:t>
            </a:r>
          </a:p>
          <a:p>
            <a:pPr lvl="1"/>
            <a:r>
              <a:rPr lang="en-US" dirty="0"/>
              <a:t>system only needs to identify whether the vibration is generated by a certain fixed position</a:t>
            </a:r>
          </a:p>
          <a:p>
            <a:pPr lvl="1"/>
            <a:r>
              <a:rPr lang="en-US" dirty="0"/>
              <a:t>position-relevant frequency points exhibit better characteristics</a:t>
            </a:r>
          </a:p>
        </p:txBody>
      </p:sp>
      <p:pic>
        <p:nvPicPr>
          <p:cNvPr id="4" name="Picture 3">
            <a:extLst>
              <a:ext uri="{FF2B5EF4-FFF2-40B4-BE49-F238E27FC236}">
                <a16:creationId xmlns:a16="http://schemas.microsoft.com/office/drawing/2014/main" id="{1822350E-1996-4E46-B966-131D06786D2F}"/>
              </a:ext>
            </a:extLst>
          </p:cNvPr>
          <p:cNvPicPr>
            <a:picLocks noChangeAspect="1"/>
          </p:cNvPicPr>
          <p:nvPr/>
        </p:nvPicPr>
        <p:blipFill>
          <a:blip r:embed="rId3"/>
          <a:stretch>
            <a:fillRect/>
          </a:stretch>
        </p:blipFill>
        <p:spPr>
          <a:xfrm>
            <a:off x="2946400" y="5775325"/>
            <a:ext cx="3225800" cy="558800"/>
          </a:xfrm>
          <a:prstGeom prst="rect">
            <a:avLst/>
          </a:prstGeom>
        </p:spPr>
      </p:pic>
      <p:pic>
        <p:nvPicPr>
          <p:cNvPr id="5" name="Picture 4">
            <a:extLst>
              <a:ext uri="{FF2B5EF4-FFF2-40B4-BE49-F238E27FC236}">
                <a16:creationId xmlns:a16="http://schemas.microsoft.com/office/drawing/2014/main" id="{97CCDCA1-7E69-1340-9213-A0EAD5EE8CCB}"/>
              </a:ext>
            </a:extLst>
          </p:cNvPr>
          <p:cNvPicPr>
            <a:picLocks noChangeAspect="1"/>
          </p:cNvPicPr>
          <p:nvPr/>
        </p:nvPicPr>
        <p:blipFill>
          <a:blip r:embed="rId4"/>
          <a:stretch>
            <a:fillRect/>
          </a:stretch>
        </p:blipFill>
        <p:spPr>
          <a:xfrm>
            <a:off x="6492875" y="5775325"/>
            <a:ext cx="3378200" cy="571500"/>
          </a:xfrm>
          <a:prstGeom prst="rect">
            <a:avLst/>
          </a:prstGeom>
        </p:spPr>
      </p:pic>
    </p:spTree>
    <p:extLst>
      <p:ext uri="{BB962C8B-B14F-4D97-AF65-F5344CB8AC3E}">
        <p14:creationId xmlns:p14="http://schemas.microsoft.com/office/powerpoint/2010/main" val="164475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2449-7982-2F4F-98FD-EB2824431416}"/>
              </a:ext>
            </a:extLst>
          </p:cNvPr>
          <p:cNvSpPr>
            <a:spLocks noGrp="1"/>
          </p:cNvSpPr>
          <p:nvPr>
            <p:ph type="title"/>
          </p:nvPr>
        </p:nvSpPr>
        <p:spPr/>
        <p:txBody>
          <a:bodyPr/>
          <a:lstStyle/>
          <a:p>
            <a:r>
              <a:rPr lang="en-US" dirty="0"/>
              <a:t>FINE FEATURES:</a:t>
            </a:r>
            <a:br>
              <a:rPr lang="en-US" dirty="0"/>
            </a:br>
            <a:r>
              <a:rPr lang="en-US" dirty="0"/>
              <a:t>TAPPING POSITION</a:t>
            </a:r>
          </a:p>
        </p:txBody>
      </p:sp>
      <p:sp>
        <p:nvSpPr>
          <p:cNvPr id="3" name="Content Placeholder 2">
            <a:extLst>
              <a:ext uri="{FF2B5EF4-FFF2-40B4-BE49-F238E27FC236}">
                <a16:creationId xmlns:a16="http://schemas.microsoft.com/office/drawing/2014/main" id="{5ADA7B76-0902-9D40-A284-5C36E2039CDA}"/>
              </a:ext>
            </a:extLst>
          </p:cNvPr>
          <p:cNvSpPr>
            <a:spLocks noGrp="1"/>
          </p:cNvSpPr>
          <p:nvPr>
            <p:ph idx="1"/>
          </p:nvPr>
        </p:nvSpPr>
        <p:spPr/>
        <p:txBody>
          <a:bodyPr/>
          <a:lstStyle/>
          <a:p>
            <a:r>
              <a:rPr lang="en-US" dirty="0"/>
              <a:t>Keypad input</a:t>
            </a:r>
          </a:p>
          <a:p>
            <a:pPr lvl="1"/>
            <a:r>
              <a:rPr lang="en-US" dirty="0"/>
              <a:t>runs a nearest-neighbor-based pattern matching algorithm that compares the extracted features with those in the training set.</a:t>
            </a:r>
          </a:p>
          <a:p>
            <a:pPr lvl="1"/>
            <a:r>
              <a:rPr lang="en-US" dirty="0"/>
              <a:t>training data with minimum distance is declared as the current key position</a:t>
            </a:r>
          </a:p>
          <a:p>
            <a:r>
              <a:rPr lang="en-US" dirty="0"/>
              <a:t> Single tap authentication</a:t>
            </a:r>
          </a:p>
          <a:p>
            <a:pPr lvl="1"/>
            <a:r>
              <a:rPr lang="en-US" dirty="0"/>
              <a:t>Draws the boundary of the sample distribution; found to be unreliable</a:t>
            </a:r>
          </a:p>
          <a:p>
            <a:pPr lvl="1"/>
            <a:r>
              <a:rPr lang="en-US" dirty="0"/>
              <a:t>observed that the density of a sample set from the same position of a hand of the same user remains stable, which means that the pairwise distance between samples is similar.</a:t>
            </a:r>
          </a:p>
        </p:txBody>
      </p:sp>
    </p:spTree>
    <p:extLst>
      <p:ext uri="{BB962C8B-B14F-4D97-AF65-F5344CB8AC3E}">
        <p14:creationId xmlns:p14="http://schemas.microsoft.com/office/powerpoint/2010/main" val="391794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8126-A637-7148-BDC4-AFEBA9DCD735}"/>
              </a:ext>
            </a:extLst>
          </p:cNvPr>
          <p:cNvSpPr>
            <a:spLocks noGrp="1"/>
          </p:cNvSpPr>
          <p:nvPr>
            <p:ph type="title"/>
          </p:nvPr>
        </p:nvSpPr>
        <p:spPr/>
        <p:txBody>
          <a:bodyPr/>
          <a:lstStyle/>
          <a:p>
            <a:r>
              <a:rPr lang="en-US" dirty="0" err="1"/>
              <a:t>DenID</a:t>
            </a:r>
            <a:endParaRPr lang="en-US" dirty="0"/>
          </a:p>
        </p:txBody>
      </p:sp>
      <p:sp>
        <p:nvSpPr>
          <p:cNvPr id="3" name="Content Placeholder 2">
            <a:extLst>
              <a:ext uri="{FF2B5EF4-FFF2-40B4-BE49-F238E27FC236}">
                <a16:creationId xmlns:a16="http://schemas.microsoft.com/office/drawing/2014/main" id="{94BEAD91-3354-BC47-8643-2727678152A5}"/>
              </a:ext>
            </a:extLst>
          </p:cNvPr>
          <p:cNvSpPr>
            <a:spLocks noGrp="1"/>
          </p:cNvSpPr>
          <p:nvPr>
            <p:ph idx="1"/>
          </p:nvPr>
        </p:nvSpPr>
        <p:spPr/>
        <p:txBody>
          <a:bodyPr/>
          <a:lstStyle/>
          <a:p>
            <a:r>
              <a:rPr lang="en-US" dirty="0"/>
              <a:t>Density-based one-class classifier</a:t>
            </a:r>
          </a:p>
          <a:p>
            <a:r>
              <a:rPr lang="en-US" dirty="0"/>
              <a:t>If an unauthorized test sample is added to the authorized samples set, the density of the sample set decreases</a:t>
            </a:r>
          </a:p>
          <a:p>
            <a:endParaRPr lang="en-US" dirty="0"/>
          </a:p>
          <a:p>
            <a:r>
              <a:rPr lang="en-US" dirty="0"/>
              <a:t>If </a:t>
            </a:r>
            <a:r>
              <a:rPr lang="en-US" i="1" dirty="0"/>
              <a:t>D</a:t>
            </a:r>
            <a:r>
              <a:rPr lang="en-US" i="1" baseline="-25000" dirty="0"/>
              <a:t>1</a:t>
            </a:r>
            <a:r>
              <a:rPr lang="en-US" i="1" dirty="0"/>
              <a:t>&gt; D</a:t>
            </a:r>
            <a:r>
              <a:rPr lang="en-US" i="1" baseline="-25000" dirty="0"/>
              <a:t>2</a:t>
            </a:r>
            <a:r>
              <a:rPr lang="en-US" i="1" dirty="0"/>
              <a:t> + </a:t>
            </a:r>
            <a:r>
              <a:rPr lang="en-US" i="1" dirty="0" err="1"/>
              <a:t>th</a:t>
            </a:r>
            <a:r>
              <a:rPr lang="en-US" dirty="0"/>
              <a:t>, the test sample is considered as unauthorized</a:t>
            </a:r>
          </a:p>
          <a:p>
            <a:pPr lvl="1"/>
            <a:r>
              <a:rPr lang="en-US" dirty="0"/>
              <a:t>A larger threshold means more false acceptance rate (FAR)</a:t>
            </a:r>
          </a:p>
          <a:p>
            <a:pPr lvl="1"/>
            <a:r>
              <a:rPr lang="en-US" dirty="0"/>
              <a:t>smaller threshold means more false rejection rate (FRR)</a:t>
            </a:r>
          </a:p>
        </p:txBody>
      </p:sp>
      <p:pic>
        <p:nvPicPr>
          <p:cNvPr id="4" name="Picture 3">
            <a:extLst>
              <a:ext uri="{FF2B5EF4-FFF2-40B4-BE49-F238E27FC236}">
                <a16:creationId xmlns:a16="http://schemas.microsoft.com/office/drawing/2014/main" id="{979BBB91-C601-D448-A5D6-D4567CC95F14}"/>
              </a:ext>
            </a:extLst>
          </p:cNvPr>
          <p:cNvPicPr>
            <a:picLocks noChangeAspect="1"/>
          </p:cNvPicPr>
          <p:nvPr/>
        </p:nvPicPr>
        <p:blipFill>
          <a:blip r:embed="rId2"/>
          <a:stretch>
            <a:fillRect/>
          </a:stretch>
        </p:blipFill>
        <p:spPr>
          <a:xfrm>
            <a:off x="2345532" y="5518150"/>
            <a:ext cx="3175000" cy="698500"/>
          </a:xfrm>
          <a:prstGeom prst="rect">
            <a:avLst/>
          </a:prstGeom>
        </p:spPr>
      </p:pic>
      <p:pic>
        <p:nvPicPr>
          <p:cNvPr id="5" name="Picture 4">
            <a:extLst>
              <a:ext uri="{FF2B5EF4-FFF2-40B4-BE49-F238E27FC236}">
                <a16:creationId xmlns:a16="http://schemas.microsoft.com/office/drawing/2014/main" id="{405BA6ED-5903-3842-A0F0-3DF62996E347}"/>
              </a:ext>
            </a:extLst>
          </p:cNvPr>
          <p:cNvPicPr>
            <a:picLocks noChangeAspect="1"/>
          </p:cNvPicPr>
          <p:nvPr/>
        </p:nvPicPr>
        <p:blipFill>
          <a:blip r:embed="rId3"/>
          <a:stretch>
            <a:fillRect/>
          </a:stretch>
        </p:blipFill>
        <p:spPr>
          <a:xfrm>
            <a:off x="6373416" y="5499100"/>
            <a:ext cx="3746500" cy="736600"/>
          </a:xfrm>
          <a:prstGeom prst="rect">
            <a:avLst/>
          </a:prstGeom>
        </p:spPr>
      </p:pic>
    </p:spTree>
    <p:extLst>
      <p:ext uri="{BB962C8B-B14F-4D97-AF65-F5344CB8AC3E}">
        <p14:creationId xmlns:p14="http://schemas.microsoft.com/office/powerpoint/2010/main" val="12931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B2B2-B12E-474F-96A5-1BEB940854A1}"/>
              </a:ext>
            </a:extLst>
          </p:cNvPr>
          <p:cNvSpPr>
            <a:spLocks noGrp="1"/>
          </p:cNvSpPr>
          <p:nvPr>
            <p:ph type="title"/>
          </p:nvPr>
        </p:nvSpPr>
        <p:spPr/>
        <p:txBody>
          <a:bodyPr/>
          <a:lstStyle/>
          <a:p>
            <a:r>
              <a:rPr lang="en-US" dirty="0"/>
              <a:t>CALIBRATION: REAL TIME</a:t>
            </a:r>
          </a:p>
        </p:txBody>
      </p:sp>
      <p:sp>
        <p:nvSpPr>
          <p:cNvPr id="3" name="Content Placeholder 2">
            <a:extLst>
              <a:ext uri="{FF2B5EF4-FFF2-40B4-BE49-F238E27FC236}">
                <a16:creationId xmlns:a16="http://schemas.microsoft.com/office/drawing/2014/main" id="{ED327421-BF32-EF40-A54C-38653EF9479E}"/>
              </a:ext>
            </a:extLst>
          </p:cNvPr>
          <p:cNvSpPr>
            <a:spLocks noGrp="1"/>
          </p:cNvSpPr>
          <p:nvPr>
            <p:ph idx="1"/>
          </p:nvPr>
        </p:nvSpPr>
        <p:spPr/>
        <p:txBody>
          <a:bodyPr/>
          <a:lstStyle/>
          <a:p>
            <a:r>
              <a:rPr lang="en-US" dirty="0" err="1"/>
              <a:t>Taprint</a:t>
            </a:r>
            <a:r>
              <a:rPr lang="en-US" dirty="0"/>
              <a:t> displays top 2 candidate keys on the touch screen when a user types</a:t>
            </a:r>
          </a:p>
          <a:p>
            <a:pPr lvl="1"/>
            <a:r>
              <a:rPr lang="en-US" dirty="0"/>
              <a:t>Users can touch to choose the candidate key showing on the touchscreen and update this key to the training set when an error key occurs.</a:t>
            </a:r>
          </a:p>
          <a:p>
            <a:endParaRPr lang="en-US" dirty="0"/>
          </a:p>
          <a:p>
            <a:r>
              <a:rPr lang="en-US" dirty="0"/>
              <a:t>Implement a reset mechanism for the training set when users feel that the initial training set does not work anymore over time and requires one-time validation (like fingerprinting)</a:t>
            </a:r>
          </a:p>
        </p:txBody>
      </p:sp>
    </p:spTree>
    <p:extLst>
      <p:ext uri="{BB962C8B-B14F-4D97-AF65-F5344CB8AC3E}">
        <p14:creationId xmlns:p14="http://schemas.microsoft.com/office/powerpoint/2010/main" val="304398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E8D5-0C2B-A94C-A49C-E5C738D57B3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FF628FA-605F-8545-BFBC-9C74B9B4A307}"/>
              </a:ext>
            </a:extLst>
          </p:cNvPr>
          <p:cNvSpPr>
            <a:spLocks noGrp="1"/>
          </p:cNvSpPr>
          <p:nvPr>
            <p:ph idx="1"/>
          </p:nvPr>
        </p:nvSpPr>
        <p:spPr/>
        <p:txBody>
          <a:bodyPr/>
          <a:lstStyle/>
          <a:p>
            <a:r>
              <a:rPr lang="en-US" dirty="0"/>
              <a:t>Why:</a:t>
            </a:r>
          </a:p>
          <a:p>
            <a:pPr lvl="1"/>
            <a:r>
              <a:rPr lang="en-US" dirty="0"/>
              <a:t>Limited security in smart watches</a:t>
            </a:r>
          </a:p>
          <a:p>
            <a:pPr lvl="1"/>
            <a:r>
              <a:rPr lang="en-US" dirty="0"/>
              <a:t>Widespread popularity</a:t>
            </a:r>
          </a:p>
          <a:p>
            <a:r>
              <a:rPr lang="en-US" dirty="0"/>
              <a:t>How:</a:t>
            </a:r>
          </a:p>
          <a:p>
            <a:pPr lvl="1"/>
            <a:r>
              <a:rPr lang="en-US" dirty="0"/>
              <a:t>Secure text input on the back of the hand</a:t>
            </a:r>
          </a:p>
          <a:p>
            <a:pPr lvl="1"/>
            <a:r>
              <a:rPr lang="en-US" dirty="0"/>
              <a:t>Tapping vibrations as biometrics</a:t>
            </a:r>
          </a:p>
          <a:p>
            <a:pPr lvl="1"/>
            <a:r>
              <a:rPr lang="en-US" dirty="0"/>
              <a:t>Virtual 12-key pad</a:t>
            </a:r>
          </a:p>
          <a:p>
            <a:pPr lvl="1"/>
            <a:endParaRPr lang="en-US" dirty="0"/>
          </a:p>
        </p:txBody>
      </p:sp>
    </p:spTree>
    <p:extLst>
      <p:ext uri="{BB962C8B-B14F-4D97-AF65-F5344CB8AC3E}">
        <p14:creationId xmlns:p14="http://schemas.microsoft.com/office/powerpoint/2010/main" val="330859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BF00-35A0-3047-BD51-39AF482C4AE3}"/>
              </a:ext>
            </a:extLst>
          </p:cNvPr>
          <p:cNvSpPr>
            <a:spLocks noGrp="1"/>
          </p:cNvSpPr>
          <p:nvPr>
            <p:ph type="title"/>
          </p:nvPr>
        </p:nvSpPr>
        <p:spPr/>
        <p:txBody>
          <a:bodyPr/>
          <a:lstStyle/>
          <a:p>
            <a:r>
              <a:rPr lang="en-US" dirty="0"/>
              <a:t>CALIBRATION: SELF CALIBRATION</a:t>
            </a:r>
          </a:p>
        </p:txBody>
      </p:sp>
      <p:sp>
        <p:nvSpPr>
          <p:cNvPr id="3" name="Content Placeholder 2">
            <a:extLst>
              <a:ext uri="{FF2B5EF4-FFF2-40B4-BE49-F238E27FC236}">
                <a16:creationId xmlns:a16="http://schemas.microsoft.com/office/drawing/2014/main" id="{E93ACFBA-F3EA-214C-A317-FBF40EB82624}"/>
              </a:ext>
            </a:extLst>
          </p:cNvPr>
          <p:cNvSpPr>
            <a:spLocks noGrp="1"/>
          </p:cNvSpPr>
          <p:nvPr>
            <p:ph idx="1"/>
          </p:nvPr>
        </p:nvSpPr>
        <p:spPr>
          <a:xfrm>
            <a:off x="1371600" y="2285999"/>
            <a:ext cx="9601200" cy="4443413"/>
          </a:xfrm>
        </p:spPr>
        <p:txBody>
          <a:bodyPr>
            <a:normAutofit/>
          </a:bodyPr>
          <a:lstStyle/>
          <a:p>
            <a:r>
              <a:rPr lang="en-US" dirty="0" err="1"/>
              <a:t>Taprint</a:t>
            </a:r>
            <a:r>
              <a:rPr lang="en-US" dirty="0"/>
              <a:t> guides users to input a variety of samples into the initial training set with different tapping force and slight deviations from the target position</a:t>
            </a:r>
          </a:p>
          <a:p>
            <a:r>
              <a:rPr lang="en-US" dirty="0"/>
              <a:t>Multi-threshold calibration</a:t>
            </a:r>
          </a:p>
        </p:txBody>
      </p:sp>
    </p:spTree>
    <p:extLst>
      <p:ext uri="{BB962C8B-B14F-4D97-AF65-F5344CB8AC3E}">
        <p14:creationId xmlns:p14="http://schemas.microsoft.com/office/powerpoint/2010/main" val="258791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9607-3190-4F41-8869-1FA9D8FC0124}"/>
              </a:ext>
            </a:extLst>
          </p:cNvPr>
          <p:cNvSpPr>
            <a:spLocks noGrp="1"/>
          </p:cNvSpPr>
          <p:nvPr>
            <p:ph type="title"/>
          </p:nvPr>
        </p:nvSpPr>
        <p:spPr/>
        <p:txBody>
          <a:bodyPr/>
          <a:lstStyle/>
          <a:p>
            <a:r>
              <a:rPr lang="en-US" dirty="0"/>
              <a:t>CALIBRATION: FINE CLUSTERING</a:t>
            </a:r>
          </a:p>
        </p:txBody>
      </p:sp>
      <p:sp>
        <p:nvSpPr>
          <p:cNvPr id="3" name="Content Placeholder 2">
            <a:extLst>
              <a:ext uri="{FF2B5EF4-FFF2-40B4-BE49-F238E27FC236}">
                <a16:creationId xmlns:a16="http://schemas.microsoft.com/office/drawing/2014/main" id="{332C8F02-1893-1048-B44C-10B4EFAB4AAA}"/>
              </a:ext>
            </a:extLst>
          </p:cNvPr>
          <p:cNvSpPr>
            <a:spLocks noGrp="1"/>
          </p:cNvSpPr>
          <p:nvPr>
            <p:ph idx="1"/>
          </p:nvPr>
        </p:nvSpPr>
        <p:spPr/>
        <p:txBody>
          <a:bodyPr/>
          <a:lstStyle/>
          <a:p>
            <a:r>
              <a:rPr lang="en-US" dirty="0"/>
              <a:t>When two clusters are merged and the density is hardly changed, resultant two clusters are similar</a:t>
            </a:r>
          </a:p>
          <a:p>
            <a:r>
              <a:rPr lang="en-US" dirty="0"/>
              <a:t>Specifically, before the merging operation, the density of cluster C</a:t>
            </a:r>
            <a:r>
              <a:rPr lang="en-US" baseline="-25000" dirty="0"/>
              <a:t>1</a:t>
            </a:r>
            <a:r>
              <a:rPr lang="en-US" dirty="0"/>
              <a:t> is d</a:t>
            </a:r>
            <a:r>
              <a:rPr lang="en-US" baseline="-25000" dirty="0"/>
              <a:t>1</a:t>
            </a:r>
            <a:r>
              <a:rPr lang="en-US" dirty="0"/>
              <a:t>, and the density of the new cluster after merging C</a:t>
            </a:r>
            <a:r>
              <a:rPr lang="en-US" baseline="-25000" dirty="0"/>
              <a:t>1</a:t>
            </a:r>
            <a:r>
              <a:rPr lang="en-US" dirty="0"/>
              <a:t> and C</a:t>
            </a:r>
            <a:r>
              <a:rPr lang="en-US" baseline="-25000" dirty="0"/>
              <a:t>2</a:t>
            </a:r>
            <a:r>
              <a:rPr lang="en-US" dirty="0"/>
              <a:t> is d</a:t>
            </a:r>
            <a:r>
              <a:rPr lang="en-US" baseline="-25000" dirty="0"/>
              <a:t>2</a:t>
            </a:r>
          </a:p>
          <a:p>
            <a:r>
              <a:rPr lang="en-US" dirty="0"/>
              <a:t>When d</a:t>
            </a:r>
            <a:r>
              <a:rPr lang="en-US" baseline="-25000" dirty="0"/>
              <a:t>2</a:t>
            </a:r>
            <a:r>
              <a:rPr lang="en-US" dirty="0"/>
              <a:t>/d</a:t>
            </a:r>
            <a:r>
              <a:rPr lang="en-US" baseline="-25000" dirty="0"/>
              <a:t>1</a:t>
            </a:r>
            <a:r>
              <a:rPr lang="en-US" dirty="0"/>
              <a:t> is less than a certain threshold, these two clusters are considered as similar enough to be merged.</a:t>
            </a:r>
          </a:p>
          <a:p>
            <a:r>
              <a:rPr lang="en-US" dirty="0"/>
              <a:t>Threshold was set to 1.05</a:t>
            </a:r>
          </a:p>
        </p:txBody>
      </p:sp>
    </p:spTree>
    <p:extLst>
      <p:ext uri="{BB962C8B-B14F-4D97-AF65-F5344CB8AC3E}">
        <p14:creationId xmlns:p14="http://schemas.microsoft.com/office/powerpoint/2010/main" val="407560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471-BDF4-6D47-A896-EC56406916DA}"/>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845149EA-3D1D-FD40-B46C-F986B8D96A56}"/>
              </a:ext>
            </a:extLst>
          </p:cNvPr>
          <p:cNvSpPr>
            <a:spLocks noGrp="1"/>
          </p:cNvSpPr>
          <p:nvPr>
            <p:ph idx="1"/>
          </p:nvPr>
        </p:nvSpPr>
        <p:spPr/>
        <p:txBody>
          <a:bodyPr/>
          <a:lstStyle/>
          <a:p>
            <a:r>
              <a:rPr lang="en-US" dirty="0"/>
              <a:t>Implemented </a:t>
            </a:r>
            <a:r>
              <a:rPr lang="en-US" dirty="0" err="1"/>
              <a:t>Taprint</a:t>
            </a:r>
            <a:r>
              <a:rPr lang="en-US" dirty="0"/>
              <a:t> as a standalone application program on the LG G Watch W100 with a 37.9 × 46.5 mm screen, 1.2 GHz Quad-Core processor, a RAM with 512 MB, 400 </a:t>
            </a:r>
            <a:r>
              <a:rPr lang="en-US" dirty="0" err="1"/>
              <a:t>mAh</a:t>
            </a:r>
            <a:r>
              <a:rPr lang="en-US" dirty="0"/>
              <a:t> of battery and Android Wear 1.0.5.</a:t>
            </a:r>
          </a:p>
          <a:p>
            <a:r>
              <a:rPr lang="en-US" dirty="0"/>
              <a:t>Utilizes the built-in accelerometer and gyroscope (</a:t>
            </a:r>
            <a:r>
              <a:rPr lang="en-US" dirty="0" err="1"/>
              <a:t>InvenSense</a:t>
            </a:r>
            <a:r>
              <a:rPr lang="en-US" dirty="0"/>
              <a:t> MPU6515)</a:t>
            </a:r>
          </a:p>
          <a:p>
            <a:r>
              <a:rPr lang="en-US" dirty="0"/>
              <a:t>Acquires the motion readings through existing Android Wear APIs to detect the finger tapped vibration</a:t>
            </a:r>
          </a:p>
        </p:txBody>
      </p:sp>
    </p:spTree>
    <p:extLst>
      <p:ext uri="{BB962C8B-B14F-4D97-AF65-F5344CB8AC3E}">
        <p14:creationId xmlns:p14="http://schemas.microsoft.com/office/powerpoint/2010/main" val="2172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7CBD-209C-7343-8784-75F383906A92}"/>
              </a:ext>
            </a:extLst>
          </p:cNvPr>
          <p:cNvSpPr>
            <a:spLocks noGrp="1"/>
          </p:cNvSpPr>
          <p:nvPr>
            <p:ph type="title"/>
          </p:nvPr>
        </p:nvSpPr>
        <p:spPr/>
        <p:txBody>
          <a:bodyPr/>
          <a:lstStyle/>
          <a:p>
            <a:r>
              <a:rPr lang="en-US" dirty="0"/>
              <a:t>EVALUATION: WATCH MODIFICATION</a:t>
            </a:r>
          </a:p>
        </p:txBody>
      </p:sp>
      <p:sp>
        <p:nvSpPr>
          <p:cNvPr id="3" name="Content Placeholder 2">
            <a:extLst>
              <a:ext uri="{FF2B5EF4-FFF2-40B4-BE49-F238E27FC236}">
                <a16:creationId xmlns:a16="http://schemas.microsoft.com/office/drawing/2014/main" id="{9B6815D2-11F0-8740-88F5-692F68C42A22}"/>
              </a:ext>
            </a:extLst>
          </p:cNvPr>
          <p:cNvSpPr>
            <a:spLocks noGrp="1"/>
          </p:cNvSpPr>
          <p:nvPr>
            <p:ph idx="1"/>
          </p:nvPr>
        </p:nvSpPr>
        <p:spPr/>
        <p:txBody>
          <a:bodyPr/>
          <a:lstStyle/>
          <a:p>
            <a:r>
              <a:rPr lang="en-US" dirty="0"/>
              <a:t>The maximum sampling rate through the APIs is only 100 Hz</a:t>
            </a:r>
          </a:p>
          <a:p>
            <a:r>
              <a:rPr lang="en-US" dirty="0"/>
              <a:t>the frequency features of vibration signals caused by finger tapping should be from 10 Hz to 250 Hz, which requires at least 500 Hz Nyquist sampling rate</a:t>
            </a:r>
          </a:p>
          <a:p>
            <a:r>
              <a:rPr lang="en-US" dirty="0"/>
              <a:t>Modified kernel driver interface configures the IMU registers to realize the documented high-speed sampling allowable by the low-layer hardware.</a:t>
            </a:r>
          </a:p>
        </p:txBody>
      </p:sp>
    </p:spTree>
    <p:extLst>
      <p:ext uri="{BB962C8B-B14F-4D97-AF65-F5344CB8AC3E}">
        <p14:creationId xmlns:p14="http://schemas.microsoft.com/office/powerpoint/2010/main" val="216894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9AB4-D583-294F-957E-9CBAA6AFFBA8}"/>
              </a:ext>
            </a:extLst>
          </p:cNvPr>
          <p:cNvSpPr>
            <a:spLocks noGrp="1"/>
          </p:cNvSpPr>
          <p:nvPr>
            <p:ph type="title"/>
          </p:nvPr>
        </p:nvSpPr>
        <p:spPr/>
        <p:txBody>
          <a:bodyPr/>
          <a:lstStyle/>
          <a:p>
            <a:r>
              <a:rPr lang="en-US" dirty="0"/>
              <a:t>EVALUATION: THE WATCH</a:t>
            </a:r>
          </a:p>
        </p:txBody>
      </p:sp>
      <p:sp>
        <p:nvSpPr>
          <p:cNvPr id="3" name="Content Placeholder 2">
            <a:extLst>
              <a:ext uri="{FF2B5EF4-FFF2-40B4-BE49-F238E27FC236}">
                <a16:creationId xmlns:a16="http://schemas.microsoft.com/office/drawing/2014/main" id="{0E701A69-CE2D-044A-A879-95634F83AC2C}"/>
              </a:ext>
            </a:extLst>
          </p:cNvPr>
          <p:cNvSpPr>
            <a:spLocks noGrp="1"/>
          </p:cNvSpPr>
          <p:nvPr>
            <p:ph idx="1"/>
          </p:nvPr>
        </p:nvSpPr>
        <p:spPr/>
        <p:txBody>
          <a:bodyPr/>
          <a:lstStyle/>
          <a:p>
            <a:r>
              <a:rPr lang="en-US" dirty="0"/>
              <a:t>A user interface was designed to guide the user to train and use </a:t>
            </a:r>
            <a:r>
              <a:rPr lang="en-US" dirty="0" err="1"/>
              <a:t>Taprint</a:t>
            </a:r>
            <a:endParaRPr lang="en-US" dirty="0"/>
          </a:p>
          <a:p>
            <a:r>
              <a:rPr lang="en-US" dirty="0"/>
              <a:t>In the current implementation, the average end-to-end latency is 232 </a:t>
            </a:r>
            <a:r>
              <a:rPr lang="en-US" dirty="0" err="1"/>
              <a:t>ms</a:t>
            </a:r>
            <a:r>
              <a:rPr lang="en-US" dirty="0"/>
              <a:t> with a standard deviation of 26.5 </a:t>
            </a:r>
            <a:r>
              <a:rPr lang="en-US" dirty="0" err="1"/>
              <a:t>ms</a:t>
            </a:r>
            <a:r>
              <a:rPr lang="en-US" dirty="0"/>
              <a:t> from inputting the key to the display of the input</a:t>
            </a:r>
          </a:p>
          <a:p>
            <a:r>
              <a:rPr lang="en-US" dirty="0"/>
              <a:t>The initial training process lasts for about 1 mins.</a:t>
            </a:r>
          </a:p>
          <a:p>
            <a:r>
              <a:rPr lang="en-US" dirty="0" err="1"/>
              <a:t>Taprint</a:t>
            </a:r>
            <a:r>
              <a:rPr lang="en-US" dirty="0"/>
              <a:t> only consumes an additional 48.2 </a:t>
            </a:r>
            <a:r>
              <a:rPr lang="en-US" dirty="0" err="1"/>
              <a:t>mW</a:t>
            </a:r>
            <a:r>
              <a:rPr lang="en-US" dirty="0"/>
              <a:t> level of power on top of the base power consumption</a:t>
            </a:r>
          </a:p>
          <a:p>
            <a:pPr lvl="1"/>
            <a:r>
              <a:rPr lang="en-US" dirty="0"/>
              <a:t>step calculation application has a power consumption of 288 </a:t>
            </a:r>
            <a:r>
              <a:rPr lang="en-US" dirty="0" err="1"/>
              <a:t>mW</a:t>
            </a:r>
            <a:endParaRPr lang="en-US" b="1" dirty="0"/>
          </a:p>
        </p:txBody>
      </p:sp>
    </p:spTree>
    <p:extLst>
      <p:ext uri="{BB962C8B-B14F-4D97-AF65-F5344CB8AC3E}">
        <p14:creationId xmlns:p14="http://schemas.microsoft.com/office/powerpoint/2010/main" val="2611739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EC0-67E2-5340-8B9F-4CC600DB6E0E}"/>
              </a:ext>
            </a:extLst>
          </p:cNvPr>
          <p:cNvSpPr>
            <a:spLocks noGrp="1"/>
          </p:cNvSpPr>
          <p:nvPr>
            <p:ph type="title"/>
          </p:nvPr>
        </p:nvSpPr>
        <p:spPr/>
        <p:txBody>
          <a:bodyPr/>
          <a:lstStyle/>
          <a:p>
            <a:r>
              <a:rPr lang="en-US" dirty="0"/>
              <a:t>EVALUATION: EXPERIMENT</a:t>
            </a:r>
          </a:p>
        </p:txBody>
      </p:sp>
      <p:sp>
        <p:nvSpPr>
          <p:cNvPr id="3" name="Content Placeholder 2">
            <a:extLst>
              <a:ext uri="{FF2B5EF4-FFF2-40B4-BE49-F238E27FC236}">
                <a16:creationId xmlns:a16="http://schemas.microsoft.com/office/drawing/2014/main" id="{AFA27E3C-4BD3-D84A-954D-F170E1AA642C}"/>
              </a:ext>
            </a:extLst>
          </p:cNvPr>
          <p:cNvSpPr>
            <a:spLocks noGrp="1"/>
          </p:cNvSpPr>
          <p:nvPr>
            <p:ph idx="1"/>
          </p:nvPr>
        </p:nvSpPr>
        <p:spPr/>
        <p:txBody>
          <a:bodyPr/>
          <a:lstStyle/>
          <a:p>
            <a:r>
              <a:rPr lang="en-US" dirty="0"/>
              <a:t>Recruited 128 participants (43 of them female) in age range between 19 and 26 whose body mass indexes (BMIs) are ranging from 17.16 to 29.28</a:t>
            </a:r>
          </a:p>
          <a:p>
            <a:r>
              <a:rPr lang="en-US" dirty="0"/>
              <a:t>To demonstrate the basic performance of </a:t>
            </a:r>
            <a:r>
              <a:rPr lang="en-US" dirty="0" err="1"/>
              <a:t>Taprint</a:t>
            </a:r>
            <a:r>
              <a:rPr lang="en-US" dirty="0"/>
              <a:t>, 113 participants were asked to tap on four random locations (4 knuckles) for the PIN code password, and 30 participants were asked to tap on all locations (12 knuckles), each for 30 times to generate the basic data set</a:t>
            </a:r>
          </a:p>
          <a:p>
            <a:r>
              <a:rPr lang="en-US" dirty="0"/>
              <a:t>some of the participants were asked to record the data under different experimental conditions, which will be specified</a:t>
            </a:r>
          </a:p>
          <a:p>
            <a:r>
              <a:rPr lang="en-US" dirty="0"/>
              <a:t>Each of the participants was designated as the legitimate user in turn to train the system, in the meanwhile the other subjects were set to be attacker</a:t>
            </a:r>
          </a:p>
          <a:p>
            <a:endParaRPr lang="en-US" dirty="0"/>
          </a:p>
        </p:txBody>
      </p:sp>
    </p:spTree>
    <p:extLst>
      <p:ext uri="{BB962C8B-B14F-4D97-AF65-F5344CB8AC3E}">
        <p14:creationId xmlns:p14="http://schemas.microsoft.com/office/powerpoint/2010/main" val="1482482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F8FD-615B-A64D-A40C-AA746C93EE2A}"/>
              </a:ext>
            </a:extLst>
          </p:cNvPr>
          <p:cNvSpPr>
            <a:spLocks noGrp="1"/>
          </p:cNvSpPr>
          <p:nvPr>
            <p:ph type="title"/>
          </p:nvPr>
        </p:nvSpPr>
        <p:spPr/>
        <p:txBody>
          <a:bodyPr/>
          <a:lstStyle/>
          <a:p>
            <a:r>
              <a:rPr lang="en-US" dirty="0"/>
              <a:t>EVLAUATION: METRICS</a:t>
            </a:r>
          </a:p>
        </p:txBody>
      </p:sp>
      <p:sp>
        <p:nvSpPr>
          <p:cNvPr id="3" name="Content Placeholder 2">
            <a:extLst>
              <a:ext uri="{FF2B5EF4-FFF2-40B4-BE49-F238E27FC236}">
                <a16:creationId xmlns:a16="http://schemas.microsoft.com/office/drawing/2014/main" id="{8C35C77E-21E8-104E-A8A5-5AE6539E051F}"/>
              </a:ext>
            </a:extLst>
          </p:cNvPr>
          <p:cNvSpPr>
            <a:spLocks noGrp="1"/>
          </p:cNvSpPr>
          <p:nvPr>
            <p:ph idx="1"/>
          </p:nvPr>
        </p:nvSpPr>
        <p:spPr>
          <a:xfrm>
            <a:off x="1371600" y="2285999"/>
            <a:ext cx="9601200" cy="4957764"/>
          </a:xfrm>
        </p:spPr>
        <p:txBody>
          <a:bodyPr>
            <a:normAutofit/>
          </a:bodyPr>
          <a:lstStyle/>
          <a:p>
            <a:r>
              <a:rPr lang="en-US" dirty="0"/>
              <a:t>VSR and AFR of PIN Code Authentication</a:t>
            </a:r>
          </a:p>
          <a:p>
            <a:pPr lvl="1"/>
            <a:r>
              <a:rPr lang="en-US" dirty="0"/>
              <a:t>The verification success rate (VSR) is defined as the success rate of inputting a complete PIN sequence by a legitimate user</a:t>
            </a:r>
          </a:p>
          <a:p>
            <a:pPr lvl="1"/>
            <a:r>
              <a:rPr lang="en-US" dirty="0"/>
              <a:t>attack failure rate (AFR) is defined as the failure rate of inputting a complete PIN sequence by an attacker</a:t>
            </a:r>
          </a:p>
          <a:p>
            <a:r>
              <a:rPr lang="en-US" dirty="0"/>
              <a:t>ROC Curve of Single-tap Authentication</a:t>
            </a:r>
          </a:p>
          <a:p>
            <a:pPr lvl="1"/>
            <a:r>
              <a:rPr lang="en-US" dirty="0"/>
              <a:t>FAR as the ratio between the number of falsely accepted attacker samples and the total number of attacker test samples</a:t>
            </a:r>
          </a:p>
          <a:p>
            <a:pPr lvl="1"/>
            <a:r>
              <a:rPr lang="en-US" dirty="0"/>
              <a:t>FRR as the ratio between the number of falsely rejected legitimate samples and the total number of legitimate test samples.</a:t>
            </a:r>
          </a:p>
          <a:p>
            <a:r>
              <a:rPr lang="en-US" dirty="0"/>
              <a:t>Obtained FAR and FRR pairs by adjusting the identification threshold and depict the receiver operating characteristic (ROC) curve, which shows the equal-error rate (EER) where the FAR is equal to the FRR</a:t>
            </a:r>
          </a:p>
        </p:txBody>
      </p:sp>
    </p:spTree>
    <p:extLst>
      <p:ext uri="{BB962C8B-B14F-4D97-AF65-F5344CB8AC3E}">
        <p14:creationId xmlns:p14="http://schemas.microsoft.com/office/powerpoint/2010/main" val="36329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F8D0-7168-9A4E-B29B-16513D538F41}"/>
              </a:ext>
            </a:extLst>
          </p:cNvPr>
          <p:cNvSpPr>
            <a:spLocks noGrp="1"/>
          </p:cNvSpPr>
          <p:nvPr>
            <p:ph type="title"/>
          </p:nvPr>
        </p:nvSpPr>
        <p:spPr/>
        <p:txBody>
          <a:bodyPr/>
          <a:lstStyle/>
          <a:p>
            <a:r>
              <a:rPr lang="en-US" dirty="0"/>
              <a:t>EVALUATION: ACCURACY</a:t>
            </a:r>
          </a:p>
        </p:txBody>
      </p:sp>
      <p:sp>
        <p:nvSpPr>
          <p:cNvPr id="3" name="Content Placeholder 2">
            <a:extLst>
              <a:ext uri="{FF2B5EF4-FFF2-40B4-BE49-F238E27FC236}">
                <a16:creationId xmlns:a16="http://schemas.microsoft.com/office/drawing/2014/main" id="{9E07E8BB-3C22-2E4F-B493-6804D651D623}"/>
              </a:ext>
            </a:extLst>
          </p:cNvPr>
          <p:cNvSpPr>
            <a:spLocks noGrp="1"/>
          </p:cNvSpPr>
          <p:nvPr>
            <p:ph idx="1"/>
          </p:nvPr>
        </p:nvSpPr>
        <p:spPr>
          <a:xfrm>
            <a:off x="1371600" y="2285999"/>
            <a:ext cx="9601200" cy="4429125"/>
          </a:xfrm>
        </p:spPr>
        <p:txBody>
          <a:bodyPr>
            <a:normAutofit/>
          </a:bodyPr>
          <a:lstStyle/>
          <a:p>
            <a:r>
              <a:rPr lang="en-US" dirty="0"/>
              <a:t>Baseline classification accuracy.</a:t>
            </a:r>
          </a:p>
          <a:p>
            <a:pPr lvl="1"/>
            <a:r>
              <a:rPr lang="en-US" dirty="0" err="1"/>
              <a:t>Taprint</a:t>
            </a:r>
            <a:r>
              <a:rPr lang="en-US" dirty="0"/>
              <a:t> obtains an average accuracy of 95.64% for twelve keys.</a:t>
            </a:r>
          </a:p>
          <a:p>
            <a:pPr lvl="1"/>
            <a:r>
              <a:rPr lang="en-US" dirty="0"/>
              <a:t>when the training and test samples are from different users as shown, the accuracy is very low, which makes it difficult for adversaries to type with </a:t>
            </a:r>
            <a:r>
              <a:rPr lang="en-US" dirty="0" err="1"/>
              <a:t>Taprint</a:t>
            </a:r>
            <a:endParaRPr lang="en-US" dirty="0"/>
          </a:p>
          <a:p>
            <a:r>
              <a:rPr lang="en-US" dirty="0"/>
              <a:t>Verification accuracy: PIN Code Authentication</a:t>
            </a:r>
          </a:p>
          <a:p>
            <a:pPr lvl="1"/>
            <a:r>
              <a:rPr lang="en-US" dirty="0"/>
              <a:t>The VSR reaches 94% with a single trial, rises to around 99.5% with two trials and then it approaches nearly 100%.</a:t>
            </a:r>
          </a:p>
          <a:p>
            <a:r>
              <a:rPr lang="en-US" dirty="0"/>
              <a:t>Verification accuracy: Single-tap Authentication.</a:t>
            </a:r>
          </a:p>
          <a:p>
            <a:pPr lvl="1"/>
            <a:r>
              <a:rPr lang="en-US" dirty="0"/>
              <a:t>On average, single-tap authentication obtains 1.29% false rejection rate (FRR) when the false acceptance rate (FAR) is 5%</a:t>
            </a:r>
          </a:p>
          <a:p>
            <a:pPr lvl="1"/>
            <a:r>
              <a:rPr lang="en-US" dirty="0"/>
              <a:t>Indicates that only 1.29% of the authorized subjects are rejected and 5% of the total subjects gain unauthorized access</a:t>
            </a:r>
          </a:p>
        </p:txBody>
      </p:sp>
    </p:spTree>
    <p:extLst>
      <p:ext uri="{BB962C8B-B14F-4D97-AF65-F5344CB8AC3E}">
        <p14:creationId xmlns:p14="http://schemas.microsoft.com/office/powerpoint/2010/main" val="167519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58C8-3303-0741-A0D3-E572389AA552}"/>
              </a:ext>
            </a:extLst>
          </p:cNvPr>
          <p:cNvSpPr>
            <a:spLocks noGrp="1"/>
          </p:cNvSpPr>
          <p:nvPr>
            <p:ph type="title"/>
          </p:nvPr>
        </p:nvSpPr>
        <p:spPr/>
        <p:txBody>
          <a:bodyPr/>
          <a:lstStyle/>
          <a:p>
            <a:r>
              <a:rPr lang="en-US" dirty="0"/>
              <a:t>EVALUATION: ACCURACY</a:t>
            </a:r>
          </a:p>
        </p:txBody>
      </p:sp>
      <p:sp>
        <p:nvSpPr>
          <p:cNvPr id="3" name="Content Placeholder 2">
            <a:extLst>
              <a:ext uri="{FF2B5EF4-FFF2-40B4-BE49-F238E27FC236}">
                <a16:creationId xmlns:a16="http://schemas.microsoft.com/office/drawing/2014/main" id="{B8483E9F-7CD5-6D4C-8950-D536244F623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F3135D3-C24A-D746-BFD1-D8448BB1112C}"/>
              </a:ext>
            </a:extLst>
          </p:cNvPr>
          <p:cNvPicPr>
            <a:picLocks noChangeAspect="1"/>
          </p:cNvPicPr>
          <p:nvPr/>
        </p:nvPicPr>
        <p:blipFill>
          <a:blip r:embed="rId2"/>
          <a:stretch>
            <a:fillRect/>
          </a:stretch>
        </p:blipFill>
        <p:spPr>
          <a:xfrm>
            <a:off x="1371600" y="1689100"/>
            <a:ext cx="9779000" cy="2463800"/>
          </a:xfrm>
          <a:prstGeom prst="rect">
            <a:avLst/>
          </a:prstGeom>
        </p:spPr>
      </p:pic>
      <p:pic>
        <p:nvPicPr>
          <p:cNvPr id="5" name="Picture 4">
            <a:extLst>
              <a:ext uri="{FF2B5EF4-FFF2-40B4-BE49-F238E27FC236}">
                <a16:creationId xmlns:a16="http://schemas.microsoft.com/office/drawing/2014/main" id="{B5476CEA-4B3F-E949-BF7A-AABCF38E1D7D}"/>
              </a:ext>
            </a:extLst>
          </p:cNvPr>
          <p:cNvPicPr>
            <a:picLocks noChangeAspect="1"/>
          </p:cNvPicPr>
          <p:nvPr/>
        </p:nvPicPr>
        <p:blipFill>
          <a:blip r:embed="rId3"/>
          <a:stretch>
            <a:fillRect/>
          </a:stretch>
        </p:blipFill>
        <p:spPr>
          <a:xfrm>
            <a:off x="1600200" y="4267200"/>
            <a:ext cx="9321800" cy="2387600"/>
          </a:xfrm>
          <a:prstGeom prst="rect">
            <a:avLst/>
          </a:prstGeom>
        </p:spPr>
      </p:pic>
    </p:spTree>
    <p:extLst>
      <p:ext uri="{BB962C8B-B14F-4D97-AF65-F5344CB8AC3E}">
        <p14:creationId xmlns:p14="http://schemas.microsoft.com/office/powerpoint/2010/main" val="101370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A2B8-1F02-7849-B62A-19210296C4B2}"/>
              </a:ext>
            </a:extLst>
          </p:cNvPr>
          <p:cNvSpPr>
            <a:spLocks noGrp="1"/>
          </p:cNvSpPr>
          <p:nvPr>
            <p:ph type="title"/>
          </p:nvPr>
        </p:nvSpPr>
        <p:spPr/>
        <p:txBody>
          <a:bodyPr/>
          <a:lstStyle/>
          <a:p>
            <a:r>
              <a:rPr lang="en-US" dirty="0"/>
              <a:t>EVALUATION: ACCURACY</a:t>
            </a:r>
          </a:p>
        </p:txBody>
      </p:sp>
      <p:sp>
        <p:nvSpPr>
          <p:cNvPr id="3" name="Content Placeholder 2">
            <a:extLst>
              <a:ext uri="{FF2B5EF4-FFF2-40B4-BE49-F238E27FC236}">
                <a16:creationId xmlns:a16="http://schemas.microsoft.com/office/drawing/2014/main" id="{6D463892-543A-5C44-B74A-C1B52C93E4E6}"/>
              </a:ext>
            </a:extLst>
          </p:cNvPr>
          <p:cNvSpPr>
            <a:spLocks noGrp="1"/>
          </p:cNvSpPr>
          <p:nvPr>
            <p:ph idx="1"/>
          </p:nvPr>
        </p:nvSpPr>
        <p:spPr/>
        <p:txBody>
          <a:bodyPr/>
          <a:lstStyle/>
          <a:p>
            <a:r>
              <a:rPr lang="en-US" dirty="0"/>
              <a:t>Verification accuracy: </a:t>
            </a:r>
            <a:r>
              <a:rPr lang="en-US" dirty="0" err="1"/>
              <a:t>DenID</a:t>
            </a:r>
            <a:endParaRPr lang="en-US" dirty="0"/>
          </a:p>
          <a:p>
            <a:pPr lvl="1"/>
            <a:r>
              <a:rPr lang="en-US" dirty="0"/>
              <a:t>compare the outcome of our designed classifier </a:t>
            </a:r>
            <a:r>
              <a:rPr lang="en-US" dirty="0" err="1"/>
              <a:t>DenID</a:t>
            </a:r>
            <a:r>
              <a:rPr lang="en-US" dirty="0"/>
              <a:t> with that of the one class classifiers K-Nearest Neighbor (KNN) and Support Vector Machine (SVM)  </a:t>
            </a:r>
          </a:p>
          <a:p>
            <a:pPr lvl="1"/>
            <a:r>
              <a:rPr lang="en-US" dirty="0"/>
              <a:t>when applying </a:t>
            </a:r>
            <a:r>
              <a:rPr lang="en-US" dirty="0" err="1"/>
              <a:t>DenID</a:t>
            </a:r>
            <a:r>
              <a:rPr lang="en-US" dirty="0"/>
              <a:t>, </a:t>
            </a:r>
            <a:r>
              <a:rPr lang="en-US" dirty="0" err="1"/>
              <a:t>Taprint</a:t>
            </a:r>
            <a:r>
              <a:rPr lang="en-US" dirty="0"/>
              <a:t> obtains a much lower EER at 2.4% than that of traditional classifiers (at around 8% for KNN and 11% for SVM)</a:t>
            </a:r>
          </a:p>
        </p:txBody>
      </p:sp>
    </p:spTree>
    <p:extLst>
      <p:ext uri="{BB962C8B-B14F-4D97-AF65-F5344CB8AC3E}">
        <p14:creationId xmlns:p14="http://schemas.microsoft.com/office/powerpoint/2010/main" val="297080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8C0B-1D94-E141-BDD7-D9B41FBDC63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971887A-0682-C845-B4D3-B6B257705B21}"/>
              </a:ext>
            </a:extLst>
          </p:cNvPr>
          <p:cNvSpPr>
            <a:spLocks noGrp="1"/>
          </p:cNvSpPr>
          <p:nvPr>
            <p:ph idx="1"/>
          </p:nvPr>
        </p:nvSpPr>
        <p:spPr/>
        <p:txBody>
          <a:bodyPr/>
          <a:lstStyle/>
          <a:p>
            <a:r>
              <a:rPr lang="en-US" dirty="0"/>
              <a:t>Reading may be affected outside motion</a:t>
            </a:r>
          </a:p>
          <a:p>
            <a:r>
              <a:rPr lang="en-US" dirty="0"/>
              <a:t>Tapping signals are passive and unmodulated, comprised of a variety of frequencies</a:t>
            </a:r>
          </a:p>
          <a:p>
            <a:r>
              <a:rPr lang="en-US" dirty="0"/>
              <a:t>Hand biometry and tapping behavior may vary even for the same user over time.</a:t>
            </a:r>
          </a:p>
        </p:txBody>
      </p:sp>
    </p:spTree>
    <p:extLst>
      <p:ext uri="{BB962C8B-B14F-4D97-AF65-F5344CB8AC3E}">
        <p14:creationId xmlns:p14="http://schemas.microsoft.com/office/powerpoint/2010/main" val="661746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A82C-1FCF-CF48-ADAB-295B8381917C}"/>
              </a:ext>
            </a:extLst>
          </p:cNvPr>
          <p:cNvSpPr>
            <a:spLocks noGrp="1"/>
          </p:cNvSpPr>
          <p:nvPr>
            <p:ph type="title"/>
          </p:nvPr>
        </p:nvSpPr>
        <p:spPr/>
        <p:txBody>
          <a:bodyPr/>
          <a:lstStyle/>
          <a:p>
            <a:r>
              <a:rPr lang="en-US" dirty="0"/>
              <a:t>EVALUATION: ACCURACY</a:t>
            </a:r>
          </a:p>
        </p:txBody>
      </p:sp>
      <p:sp>
        <p:nvSpPr>
          <p:cNvPr id="3" name="Content Placeholder 2">
            <a:extLst>
              <a:ext uri="{FF2B5EF4-FFF2-40B4-BE49-F238E27FC236}">
                <a16:creationId xmlns:a16="http://schemas.microsoft.com/office/drawing/2014/main" id="{CE14574E-5D7E-FE41-B49C-06F73549245F}"/>
              </a:ext>
            </a:extLst>
          </p:cNvPr>
          <p:cNvSpPr>
            <a:spLocks noGrp="1"/>
          </p:cNvSpPr>
          <p:nvPr>
            <p:ph idx="1"/>
          </p:nvPr>
        </p:nvSpPr>
        <p:spPr/>
        <p:txBody>
          <a:bodyPr/>
          <a:lstStyle/>
          <a:p>
            <a:r>
              <a:rPr lang="en-US" dirty="0"/>
              <a:t>Impact of Training Set Size: PIN Code Authentication.</a:t>
            </a:r>
          </a:p>
          <a:p>
            <a:pPr lvl="1"/>
            <a:r>
              <a:rPr lang="en-US" dirty="0"/>
              <a:t>the average classification accuracy is around 80% even with 2 initial training sample. The accuracy then escalates to above 98% on average when the training set size enlarges to 20.</a:t>
            </a:r>
          </a:p>
          <a:p>
            <a:r>
              <a:rPr lang="en-US" dirty="0"/>
              <a:t>Impact of Training Set Size: Single-tap Authentication.</a:t>
            </a:r>
          </a:p>
          <a:p>
            <a:pPr lvl="1"/>
            <a:r>
              <a:rPr lang="en-US" dirty="0"/>
              <a:t>As for the single-tap authentication, 2.7% equal error rate (EER) can be achievable on average with only 2 training instances for each user, and it further declines to below 1.0%</a:t>
            </a:r>
          </a:p>
        </p:txBody>
      </p:sp>
    </p:spTree>
    <p:extLst>
      <p:ext uri="{BB962C8B-B14F-4D97-AF65-F5344CB8AC3E}">
        <p14:creationId xmlns:p14="http://schemas.microsoft.com/office/powerpoint/2010/main" val="377251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12D4-7BD3-B046-9131-FF79D49905FF}"/>
              </a:ext>
            </a:extLst>
          </p:cNvPr>
          <p:cNvSpPr>
            <a:spLocks noGrp="1"/>
          </p:cNvSpPr>
          <p:nvPr>
            <p:ph type="title"/>
          </p:nvPr>
        </p:nvSpPr>
        <p:spPr/>
        <p:txBody>
          <a:bodyPr/>
          <a:lstStyle/>
          <a:p>
            <a:r>
              <a:rPr lang="en-US" dirty="0"/>
              <a:t>EVALUATION: ACCURACY</a:t>
            </a:r>
          </a:p>
        </p:txBody>
      </p:sp>
      <p:sp>
        <p:nvSpPr>
          <p:cNvPr id="3" name="Content Placeholder 2">
            <a:extLst>
              <a:ext uri="{FF2B5EF4-FFF2-40B4-BE49-F238E27FC236}">
                <a16:creationId xmlns:a16="http://schemas.microsoft.com/office/drawing/2014/main" id="{186B4C94-B465-3949-89CA-3CE6EA056F09}"/>
              </a:ext>
            </a:extLst>
          </p:cNvPr>
          <p:cNvSpPr>
            <a:spLocks noGrp="1"/>
          </p:cNvSpPr>
          <p:nvPr>
            <p:ph idx="1"/>
          </p:nvPr>
        </p:nvSpPr>
        <p:spPr/>
        <p:txBody>
          <a:bodyPr/>
          <a:lstStyle/>
          <a:p>
            <a:r>
              <a:rPr lang="en-US" dirty="0"/>
              <a:t>Sampling Rate</a:t>
            </a:r>
          </a:p>
          <a:p>
            <a:pPr lvl="1"/>
            <a:r>
              <a:rPr lang="en-US" dirty="0"/>
              <a:t>The average EER decreases from 5.4% at 100 Hz to 1.9% at 500 Hz. Moreover, the average classification accuracy are 94% and 96.8% with the 100 Hz and 500 Hz sampling rate, respectively</a:t>
            </a:r>
          </a:p>
        </p:txBody>
      </p:sp>
      <p:pic>
        <p:nvPicPr>
          <p:cNvPr id="4" name="Picture 3">
            <a:extLst>
              <a:ext uri="{FF2B5EF4-FFF2-40B4-BE49-F238E27FC236}">
                <a16:creationId xmlns:a16="http://schemas.microsoft.com/office/drawing/2014/main" id="{6B27ED23-ECA4-A04F-B887-85AA312F0E41}"/>
              </a:ext>
            </a:extLst>
          </p:cNvPr>
          <p:cNvPicPr>
            <a:picLocks noChangeAspect="1"/>
          </p:cNvPicPr>
          <p:nvPr/>
        </p:nvPicPr>
        <p:blipFill>
          <a:blip r:embed="rId2"/>
          <a:stretch>
            <a:fillRect/>
          </a:stretch>
        </p:blipFill>
        <p:spPr>
          <a:xfrm>
            <a:off x="1511300" y="4076700"/>
            <a:ext cx="9321800" cy="2387600"/>
          </a:xfrm>
          <a:prstGeom prst="rect">
            <a:avLst/>
          </a:prstGeom>
        </p:spPr>
      </p:pic>
    </p:spTree>
    <p:extLst>
      <p:ext uri="{BB962C8B-B14F-4D97-AF65-F5344CB8AC3E}">
        <p14:creationId xmlns:p14="http://schemas.microsoft.com/office/powerpoint/2010/main" val="2206299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4403-7C8D-EE44-A4CE-306497E39A61}"/>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F27C18A5-5A60-3E47-BA0C-8822B670B8CC}"/>
              </a:ext>
            </a:extLst>
          </p:cNvPr>
          <p:cNvSpPr>
            <a:spLocks noGrp="1"/>
          </p:cNvSpPr>
          <p:nvPr>
            <p:ph idx="1"/>
          </p:nvPr>
        </p:nvSpPr>
        <p:spPr/>
        <p:txBody>
          <a:bodyPr/>
          <a:lstStyle/>
          <a:p>
            <a:r>
              <a:rPr lang="en-US" dirty="0"/>
              <a:t>Zero-effort Attack</a:t>
            </a:r>
          </a:p>
          <a:p>
            <a:pPr lvl="1"/>
            <a:r>
              <a:rPr lang="en-US" dirty="0"/>
              <a:t>recruited another 20 participants from our university as attackers to attack the 113</a:t>
            </a:r>
          </a:p>
          <a:p>
            <a:pPr lvl="1"/>
            <a:r>
              <a:rPr lang="en-US" dirty="0"/>
              <a:t>Each attacker was asked to randomly tap on his hand back for 40 times to generate the attack sample set.</a:t>
            </a:r>
          </a:p>
          <a:p>
            <a:pPr lvl="1"/>
            <a:r>
              <a:rPr lang="en-US" dirty="0"/>
              <a:t>results are consistent with our intuition that the random guesses are nearly impossible to pass through either the single-tap-based or the PIN code-based authentication even with 5 trials.</a:t>
            </a:r>
          </a:p>
        </p:txBody>
      </p:sp>
    </p:spTree>
    <p:extLst>
      <p:ext uri="{BB962C8B-B14F-4D97-AF65-F5344CB8AC3E}">
        <p14:creationId xmlns:p14="http://schemas.microsoft.com/office/powerpoint/2010/main" val="2632415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85F4-CB58-ED47-A4C5-4121BE1DEA9A}"/>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41CD6EB4-2905-BC49-81E9-2E517D659A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3211097-A11E-9344-BE1B-D8419FBA08B3}"/>
              </a:ext>
            </a:extLst>
          </p:cNvPr>
          <p:cNvPicPr>
            <a:picLocks noChangeAspect="1"/>
          </p:cNvPicPr>
          <p:nvPr/>
        </p:nvPicPr>
        <p:blipFill>
          <a:blip r:embed="rId2"/>
          <a:stretch>
            <a:fillRect/>
          </a:stretch>
        </p:blipFill>
        <p:spPr>
          <a:xfrm>
            <a:off x="3905250" y="2286000"/>
            <a:ext cx="4533900" cy="2095500"/>
          </a:xfrm>
          <a:prstGeom prst="rect">
            <a:avLst/>
          </a:prstGeom>
        </p:spPr>
      </p:pic>
    </p:spTree>
    <p:extLst>
      <p:ext uri="{BB962C8B-B14F-4D97-AF65-F5344CB8AC3E}">
        <p14:creationId xmlns:p14="http://schemas.microsoft.com/office/powerpoint/2010/main" val="1951915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169B-7007-2B43-A257-ECCEFA8C7630}"/>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F17E0ED3-81D5-EE44-A3E4-4AD561A5B005}"/>
              </a:ext>
            </a:extLst>
          </p:cNvPr>
          <p:cNvSpPr>
            <a:spLocks noGrp="1"/>
          </p:cNvSpPr>
          <p:nvPr>
            <p:ph idx="1"/>
          </p:nvPr>
        </p:nvSpPr>
        <p:spPr/>
        <p:txBody>
          <a:bodyPr/>
          <a:lstStyle/>
          <a:p>
            <a:r>
              <a:rPr lang="en-US" dirty="0"/>
              <a:t>Credential-aware Attack.</a:t>
            </a:r>
          </a:p>
          <a:p>
            <a:pPr lvl="1"/>
            <a:r>
              <a:rPr lang="en-US" dirty="0"/>
              <a:t>Conducted experiment using the data collected from the 113 participants. Each participant was alternatively taken as the victim, and the remaining 112 participants playing as attackers</a:t>
            </a:r>
          </a:p>
          <a:p>
            <a:pPr lvl="1"/>
            <a:r>
              <a:rPr lang="en-US" dirty="0"/>
              <a:t>For PIN code authentication, there is a 99.65% chance for attackers to be blocked outside the system within a single trial, and the AFR only drops a little to 98.27% within 5 trials</a:t>
            </a:r>
          </a:p>
          <a:p>
            <a:pPr lvl="1"/>
            <a:r>
              <a:rPr lang="en-US" dirty="0"/>
              <a:t>For the single-tap authentication, the EER is 2.40%</a:t>
            </a:r>
          </a:p>
        </p:txBody>
      </p:sp>
    </p:spTree>
    <p:extLst>
      <p:ext uri="{BB962C8B-B14F-4D97-AF65-F5344CB8AC3E}">
        <p14:creationId xmlns:p14="http://schemas.microsoft.com/office/powerpoint/2010/main" val="193384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A975-1366-E74E-847B-11AC261C2000}"/>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0554BCD4-050D-4742-B0A5-8E99398CC9C7}"/>
              </a:ext>
            </a:extLst>
          </p:cNvPr>
          <p:cNvSpPr>
            <a:spLocks noGrp="1"/>
          </p:cNvSpPr>
          <p:nvPr>
            <p:ph idx="1"/>
          </p:nvPr>
        </p:nvSpPr>
        <p:spPr/>
        <p:txBody>
          <a:bodyPr/>
          <a:lstStyle/>
          <a:p>
            <a:r>
              <a:rPr lang="en-US" dirty="0"/>
              <a:t>Observer Attack</a:t>
            </a:r>
          </a:p>
          <a:p>
            <a:pPr lvl="1"/>
            <a:r>
              <a:rPr lang="en-US" dirty="0" err="1"/>
              <a:t>Viedo</a:t>
            </a:r>
            <a:r>
              <a:rPr lang="en-US" dirty="0"/>
              <a:t>-record the data collection process of 20 out of 113 participants, and demonstrate the videos to other 10 participants who act as attackers</a:t>
            </a:r>
          </a:p>
          <a:p>
            <a:pPr lvl="1"/>
            <a:r>
              <a:rPr lang="en-US" dirty="0"/>
              <a:t>The attackers were asked to mimic the tapping motion of victims. They were required to practice at least 10 times before generating 10 mimicry tap for each designated location</a:t>
            </a:r>
          </a:p>
          <a:p>
            <a:pPr lvl="1"/>
            <a:r>
              <a:rPr lang="en-US" dirty="0"/>
              <a:t>Under the observer attacks, the system also maintains high security (i.e., 98.6% five-trial AFR and 1.12% EER</a:t>
            </a:r>
          </a:p>
        </p:txBody>
      </p:sp>
    </p:spTree>
    <p:extLst>
      <p:ext uri="{BB962C8B-B14F-4D97-AF65-F5344CB8AC3E}">
        <p14:creationId xmlns:p14="http://schemas.microsoft.com/office/powerpoint/2010/main" val="211237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FEF-09BC-7D40-94FE-476F548F086F}"/>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D8E13502-B1C6-1049-B8AA-C5E224879D9A}"/>
              </a:ext>
            </a:extLst>
          </p:cNvPr>
          <p:cNvSpPr>
            <a:spLocks noGrp="1"/>
          </p:cNvSpPr>
          <p:nvPr>
            <p:ph idx="1"/>
          </p:nvPr>
        </p:nvSpPr>
        <p:spPr/>
        <p:txBody>
          <a:bodyPr/>
          <a:lstStyle/>
          <a:p>
            <a:r>
              <a:rPr lang="en-US" dirty="0"/>
              <a:t>Intimate Attack.</a:t>
            </a:r>
          </a:p>
          <a:p>
            <a:pPr lvl="1"/>
            <a:r>
              <a:rPr lang="en-US" dirty="0"/>
              <a:t>Asked 5 attackers to tap on the four designated locations on the hand back of victims (each for 10 times) to generate the intimate attack dataset</a:t>
            </a:r>
          </a:p>
          <a:p>
            <a:pPr lvl="1"/>
            <a:r>
              <a:rPr lang="en-US" dirty="0"/>
              <a:t>Speculate that results come from the impact of behavioral variation which is difficult for attackers to mimic via their observation.</a:t>
            </a:r>
          </a:p>
          <a:p>
            <a:pPr lvl="1"/>
            <a:r>
              <a:rPr lang="en-US" dirty="0"/>
              <a:t>The experiment yielded 1.74% EER 99.32% AFR (1 trial) and  96.65% AFR (5 trials)</a:t>
            </a:r>
          </a:p>
        </p:txBody>
      </p:sp>
      <p:pic>
        <p:nvPicPr>
          <p:cNvPr id="4" name="Picture 3">
            <a:extLst>
              <a:ext uri="{FF2B5EF4-FFF2-40B4-BE49-F238E27FC236}">
                <a16:creationId xmlns:a16="http://schemas.microsoft.com/office/drawing/2014/main" id="{AEC57B8E-0BCB-684A-A542-712F4A36AA99}"/>
              </a:ext>
            </a:extLst>
          </p:cNvPr>
          <p:cNvPicPr>
            <a:picLocks noChangeAspect="1"/>
          </p:cNvPicPr>
          <p:nvPr/>
        </p:nvPicPr>
        <p:blipFill>
          <a:blip r:embed="rId2"/>
          <a:stretch>
            <a:fillRect/>
          </a:stretch>
        </p:blipFill>
        <p:spPr>
          <a:xfrm>
            <a:off x="3905250" y="4586288"/>
            <a:ext cx="4533900" cy="2095500"/>
          </a:xfrm>
          <a:prstGeom prst="rect">
            <a:avLst/>
          </a:prstGeom>
        </p:spPr>
      </p:pic>
    </p:spTree>
    <p:extLst>
      <p:ext uri="{BB962C8B-B14F-4D97-AF65-F5344CB8AC3E}">
        <p14:creationId xmlns:p14="http://schemas.microsoft.com/office/powerpoint/2010/main" val="345836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2C3D-8C59-C94A-AF80-EF23F10AF56D}"/>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19878BCB-4222-9644-BE28-250BFEB6BA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D160C53-489A-6D43-A8CB-921453DDBCAE}"/>
              </a:ext>
            </a:extLst>
          </p:cNvPr>
          <p:cNvPicPr>
            <a:picLocks noChangeAspect="1"/>
          </p:cNvPicPr>
          <p:nvPr/>
        </p:nvPicPr>
        <p:blipFill>
          <a:blip r:embed="rId2"/>
          <a:stretch>
            <a:fillRect/>
          </a:stretch>
        </p:blipFill>
        <p:spPr>
          <a:xfrm>
            <a:off x="3803650" y="2311400"/>
            <a:ext cx="4584700" cy="2235200"/>
          </a:xfrm>
          <a:prstGeom prst="rect">
            <a:avLst/>
          </a:prstGeom>
        </p:spPr>
      </p:pic>
    </p:spTree>
    <p:extLst>
      <p:ext uri="{BB962C8B-B14F-4D97-AF65-F5344CB8AC3E}">
        <p14:creationId xmlns:p14="http://schemas.microsoft.com/office/powerpoint/2010/main" val="3060028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AB65-0973-3447-AB0C-02A0BB6F2485}"/>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29CB52CD-8E7F-B142-B547-5DF6DA88B325}"/>
              </a:ext>
            </a:extLst>
          </p:cNvPr>
          <p:cNvSpPr>
            <a:spLocks noGrp="1"/>
          </p:cNvSpPr>
          <p:nvPr>
            <p:ph idx="1"/>
          </p:nvPr>
        </p:nvSpPr>
        <p:spPr/>
        <p:txBody>
          <a:bodyPr/>
          <a:lstStyle/>
          <a:p>
            <a:r>
              <a:rPr lang="en-US" dirty="0"/>
              <a:t>Strength of Tap.</a:t>
            </a:r>
          </a:p>
          <a:p>
            <a:pPr lvl="1"/>
            <a:r>
              <a:rPr lang="en-US" dirty="0"/>
              <a:t>Asked 15 participants to tap on each key 30 times both gently and heavily, resulting in 1920 responses</a:t>
            </a:r>
          </a:p>
          <a:p>
            <a:pPr lvl="1"/>
            <a:r>
              <a:rPr lang="en-US" dirty="0"/>
              <a:t>Accuracy drops to around 50% when the test tap force is different from the training tap force</a:t>
            </a:r>
          </a:p>
          <a:p>
            <a:pPr lvl="1"/>
            <a:r>
              <a:rPr lang="en-US" dirty="0"/>
              <a:t>Nonetheless, when THE classifier is built with both “heavy” and “gentle” data, the accuracy remains</a:t>
            </a:r>
          </a:p>
        </p:txBody>
      </p:sp>
    </p:spTree>
    <p:extLst>
      <p:ext uri="{BB962C8B-B14F-4D97-AF65-F5344CB8AC3E}">
        <p14:creationId xmlns:p14="http://schemas.microsoft.com/office/powerpoint/2010/main" val="1934289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F1B3-2857-A445-8AC2-81E865AA7B76}"/>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1BCB1F15-0390-EB42-8418-312DF4E44E2A}"/>
              </a:ext>
            </a:extLst>
          </p:cNvPr>
          <p:cNvSpPr>
            <a:spLocks noGrp="1"/>
          </p:cNvSpPr>
          <p:nvPr>
            <p:ph idx="1"/>
          </p:nvPr>
        </p:nvSpPr>
        <p:spPr>
          <a:xfrm>
            <a:off x="1371600" y="2285999"/>
            <a:ext cx="9601200" cy="4314825"/>
          </a:xfrm>
        </p:spPr>
        <p:txBody>
          <a:bodyPr>
            <a:normAutofit/>
          </a:bodyPr>
          <a:lstStyle/>
          <a:p>
            <a:r>
              <a:rPr lang="en-US" dirty="0"/>
              <a:t>Resilience to Displacement</a:t>
            </a:r>
          </a:p>
          <a:p>
            <a:pPr lvl="1"/>
            <a:r>
              <a:rPr lang="en-US" dirty="0"/>
              <a:t>Form an anchoring group when the smartwatch is worn at a fixed position, and then generate other 6 test positions, which deviate from the anchoring position by 2 mm to 20 mm</a:t>
            </a:r>
          </a:p>
          <a:p>
            <a:pPr lvl="1"/>
            <a:r>
              <a:rPr lang="en-US" dirty="0"/>
              <a:t>On average, the EER and classification accuracy suffers minor impact when the deviation of the smartwatch is less than 12 mm. Further deviation over 12 mm leads to an unacceptable degradation of system performance</a:t>
            </a:r>
          </a:p>
          <a:p>
            <a:pPr lvl="1"/>
            <a:r>
              <a:rPr lang="en-US" dirty="0"/>
              <a:t>17 participants were asked to consecutively tap on each key for 30 times, to be taken as the center point. Then, they were asked to tap another 30 times respectively with an interval of 5 mm from the center point.</a:t>
            </a:r>
          </a:p>
          <a:p>
            <a:pPr lvl="1"/>
            <a:r>
              <a:rPr lang="en-US" dirty="0"/>
              <a:t>The results show that our system is robust and suffer no impact with the spatial separation of 5 mm.</a:t>
            </a:r>
          </a:p>
          <a:p>
            <a:pPr lvl="1"/>
            <a:endParaRPr lang="en-US" dirty="0"/>
          </a:p>
        </p:txBody>
      </p:sp>
    </p:spTree>
    <p:extLst>
      <p:ext uri="{BB962C8B-B14F-4D97-AF65-F5344CB8AC3E}">
        <p14:creationId xmlns:p14="http://schemas.microsoft.com/office/powerpoint/2010/main" val="253382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2297-1C13-7449-9882-8A9E6D098AAD}"/>
              </a:ext>
            </a:extLst>
          </p:cNvPr>
          <p:cNvSpPr>
            <a:spLocks noGrp="1"/>
          </p:cNvSpPr>
          <p:nvPr>
            <p:ph type="title"/>
          </p:nvPr>
        </p:nvSpPr>
        <p:spPr/>
        <p:txBody>
          <a:bodyPr/>
          <a:lstStyle/>
          <a:p>
            <a:r>
              <a:rPr lang="en-US" dirty="0"/>
              <a:t>TAPPING VIBRATION: ANALYSIS</a:t>
            </a:r>
          </a:p>
        </p:txBody>
      </p:sp>
      <p:sp>
        <p:nvSpPr>
          <p:cNvPr id="3" name="Content Placeholder 2">
            <a:extLst>
              <a:ext uri="{FF2B5EF4-FFF2-40B4-BE49-F238E27FC236}">
                <a16:creationId xmlns:a16="http://schemas.microsoft.com/office/drawing/2014/main" id="{863E4788-A6CF-014C-AF02-A342278D5755}"/>
              </a:ext>
            </a:extLst>
          </p:cNvPr>
          <p:cNvSpPr>
            <a:spLocks noGrp="1"/>
          </p:cNvSpPr>
          <p:nvPr>
            <p:ph idx="1"/>
          </p:nvPr>
        </p:nvSpPr>
        <p:spPr>
          <a:xfrm>
            <a:off x="1371600" y="2286000"/>
            <a:ext cx="5686425" cy="3581400"/>
          </a:xfrm>
        </p:spPr>
        <p:txBody>
          <a:bodyPr/>
          <a:lstStyle/>
          <a:p>
            <a:r>
              <a:rPr lang="en-US" dirty="0"/>
              <a:t>Applied mathematical models to determine that tapping force can be uniquely identified</a:t>
            </a:r>
          </a:p>
        </p:txBody>
      </p:sp>
      <p:pic>
        <p:nvPicPr>
          <p:cNvPr id="4" name="Picture 3">
            <a:extLst>
              <a:ext uri="{FF2B5EF4-FFF2-40B4-BE49-F238E27FC236}">
                <a16:creationId xmlns:a16="http://schemas.microsoft.com/office/drawing/2014/main" id="{5FF4EBD7-5BD7-3F4A-BA8D-D53B3695A922}"/>
              </a:ext>
            </a:extLst>
          </p:cNvPr>
          <p:cNvPicPr>
            <a:picLocks noChangeAspect="1"/>
          </p:cNvPicPr>
          <p:nvPr/>
        </p:nvPicPr>
        <p:blipFill>
          <a:blip r:embed="rId3"/>
          <a:stretch>
            <a:fillRect/>
          </a:stretch>
        </p:blipFill>
        <p:spPr>
          <a:xfrm>
            <a:off x="7607300" y="1472406"/>
            <a:ext cx="3365500" cy="355600"/>
          </a:xfrm>
          <a:prstGeom prst="rect">
            <a:avLst/>
          </a:prstGeom>
        </p:spPr>
      </p:pic>
      <p:pic>
        <p:nvPicPr>
          <p:cNvPr id="5" name="Picture 4">
            <a:extLst>
              <a:ext uri="{FF2B5EF4-FFF2-40B4-BE49-F238E27FC236}">
                <a16:creationId xmlns:a16="http://schemas.microsoft.com/office/drawing/2014/main" id="{6B1D263E-D80C-B747-AFEE-F732BAD40601}"/>
              </a:ext>
            </a:extLst>
          </p:cNvPr>
          <p:cNvPicPr>
            <a:picLocks noChangeAspect="1"/>
          </p:cNvPicPr>
          <p:nvPr/>
        </p:nvPicPr>
        <p:blipFill>
          <a:blip r:embed="rId4"/>
          <a:stretch>
            <a:fillRect/>
          </a:stretch>
        </p:blipFill>
        <p:spPr>
          <a:xfrm>
            <a:off x="7480300" y="2026444"/>
            <a:ext cx="3619500" cy="508000"/>
          </a:xfrm>
          <a:prstGeom prst="rect">
            <a:avLst/>
          </a:prstGeom>
        </p:spPr>
      </p:pic>
      <p:pic>
        <p:nvPicPr>
          <p:cNvPr id="6" name="Picture 5">
            <a:extLst>
              <a:ext uri="{FF2B5EF4-FFF2-40B4-BE49-F238E27FC236}">
                <a16:creationId xmlns:a16="http://schemas.microsoft.com/office/drawing/2014/main" id="{6109A9B7-B730-A34A-B6AC-51F41FF151CA}"/>
              </a:ext>
            </a:extLst>
          </p:cNvPr>
          <p:cNvPicPr>
            <a:picLocks noChangeAspect="1"/>
          </p:cNvPicPr>
          <p:nvPr/>
        </p:nvPicPr>
        <p:blipFill>
          <a:blip r:embed="rId5"/>
          <a:stretch>
            <a:fillRect/>
          </a:stretch>
        </p:blipFill>
        <p:spPr>
          <a:xfrm>
            <a:off x="7385050" y="2732882"/>
            <a:ext cx="3810000" cy="596900"/>
          </a:xfrm>
          <a:prstGeom prst="rect">
            <a:avLst/>
          </a:prstGeom>
        </p:spPr>
      </p:pic>
      <p:pic>
        <p:nvPicPr>
          <p:cNvPr id="7" name="Picture 6">
            <a:extLst>
              <a:ext uri="{FF2B5EF4-FFF2-40B4-BE49-F238E27FC236}">
                <a16:creationId xmlns:a16="http://schemas.microsoft.com/office/drawing/2014/main" id="{A13B72CA-3FFA-F646-9A75-A8F95FAC83CF}"/>
              </a:ext>
            </a:extLst>
          </p:cNvPr>
          <p:cNvPicPr>
            <a:picLocks noChangeAspect="1"/>
          </p:cNvPicPr>
          <p:nvPr/>
        </p:nvPicPr>
        <p:blipFill>
          <a:blip r:embed="rId6"/>
          <a:stretch>
            <a:fillRect/>
          </a:stretch>
        </p:blipFill>
        <p:spPr>
          <a:xfrm>
            <a:off x="7816850" y="3528220"/>
            <a:ext cx="2946400" cy="368300"/>
          </a:xfrm>
          <a:prstGeom prst="rect">
            <a:avLst/>
          </a:prstGeom>
        </p:spPr>
      </p:pic>
      <p:pic>
        <p:nvPicPr>
          <p:cNvPr id="10" name="Picture 9">
            <a:extLst>
              <a:ext uri="{FF2B5EF4-FFF2-40B4-BE49-F238E27FC236}">
                <a16:creationId xmlns:a16="http://schemas.microsoft.com/office/drawing/2014/main" id="{B9421365-6C08-4F45-9716-EF6FE5DA963F}"/>
              </a:ext>
            </a:extLst>
          </p:cNvPr>
          <p:cNvPicPr>
            <a:picLocks noChangeAspect="1"/>
          </p:cNvPicPr>
          <p:nvPr/>
        </p:nvPicPr>
        <p:blipFill>
          <a:blip r:embed="rId7"/>
          <a:stretch>
            <a:fillRect/>
          </a:stretch>
        </p:blipFill>
        <p:spPr>
          <a:xfrm>
            <a:off x="7461250" y="4094958"/>
            <a:ext cx="3657600" cy="609600"/>
          </a:xfrm>
          <a:prstGeom prst="rect">
            <a:avLst/>
          </a:prstGeom>
        </p:spPr>
      </p:pic>
    </p:spTree>
    <p:extLst>
      <p:ext uri="{BB962C8B-B14F-4D97-AF65-F5344CB8AC3E}">
        <p14:creationId xmlns:p14="http://schemas.microsoft.com/office/powerpoint/2010/main" val="1815850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7D5E-9D9D-6A4A-A3D3-E5FE934E7415}"/>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D71E7907-020A-A244-97C6-64B507D2D461}"/>
              </a:ext>
            </a:extLst>
          </p:cNvPr>
          <p:cNvSpPr>
            <a:spLocks noGrp="1"/>
          </p:cNvSpPr>
          <p:nvPr>
            <p:ph idx="1"/>
          </p:nvPr>
        </p:nvSpPr>
        <p:spPr/>
        <p:txBody>
          <a:bodyPr/>
          <a:lstStyle/>
          <a:p>
            <a:r>
              <a:rPr lang="en-US" dirty="0"/>
              <a:t>Arm Rotation</a:t>
            </a:r>
          </a:p>
          <a:p>
            <a:pPr lvl="1"/>
            <a:r>
              <a:rPr lang="en-US" dirty="0"/>
              <a:t>Collected data under three different gestures of wrist rotated:</a:t>
            </a:r>
          </a:p>
          <a:p>
            <a:pPr lvl="2"/>
            <a:r>
              <a:rPr lang="en-US" dirty="0"/>
              <a:t>(1) gesture 0 indicates the plane of hand back parallels to the ground</a:t>
            </a:r>
          </a:p>
          <a:p>
            <a:pPr lvl="2"/>
            <a:r>
              <a:rPr lang="en-US" dirty="0"/>
              <a:t>(2) gesture 1 indicates the arm rotate 45 degrees outwards from gesture 0</a:t>
            </a:r>
          </a:p>
          <a:p>
            <a:pPr lvl="2"/>
            <a:r>
              <a:rPr lang="en-US" dirty="0"/>
              <a:t>(3) gesture 2 indicates the arm rotate 45 degrees inwards from gesture 0</a:t>
            </a:r>
          </a:p>
          <a:p>
            <a:pPr lvl="2"/>
            <a:r>
              <a:rPr lang="en-US" dirty="0"/>
              <a:t>Collect the corresponding data of 18 participants from each location for 30 taps</a:t>
            </a:r>
          </a:p>
          <a:p>
            <a:pPr lvl="1"/>
            <a:r>
              <a:rPr lang="en-US" dirty="0"/>
              <a:t>The results show that the accuracy is not compromised by different arm rotations</a:t>
            </a:r>
          </a:p>
        </p:txBody>
      </p:sp>
    </p:spTree>
    <p:extLst>
      <p:ext uri="{BB962C8B-B14F-4D97-AF65-F5344CB8AC3E}">
        <p14:creationId xmlns:p14="http://schemas.microsoft.com/office/powerpoint/2010/main" val="133711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1009-215A-3649-AE3B-FF2C2BB5F65B}"/>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199579E8-8861-324A-9A31-5296284B909D}"/>
              </a:ext>
            </a:extLst>
          </p:cNvPr>
          <p:cNvSpPr>
            <a:spLocks noGrp="1"/>
          </p:cNvSpPr>
          <p:nvPr>
            <p:ph idx="1"/>
          </p:nvPr>
        </p:nvSpPr>
        <p:spPr>
          <a:xfrm>
            <a:off x="1371600" y="2285999"/>
            <a:ext cx="9601200" cy="4314825"/>
          </a:xfrm>
        </p:spPr>
        <p:txBody>
          <a:bodyPr>
            <a:normAutofit/>
          </a:bodyPr>
          <a:lstStyle/>
          <a:p>
            <a:r>
              <a:rPr lang="en-US" dirty="0"/>
              <a:t>User State</a:t>
            </a:r>
          </a:p>
          <a:p>
            <a:pPr lvl="1"/>
            <a:r>
              <a:rPr lang="en-US" dirty="0"/>
              <a:t>Mobility: A noise interference occurs due to the physical movement that users make in the usage process of </a:t>
            </a:r>
            <a:r>
              <a:rPr lang="en-US" dirty="0" err="1"/>
              <a:t>Taprint</a:t>
            </a:r>
            <a:r>
              <a:rPr lang="en-US" dirty="0"/>
              <a:t>.</a:t>
            </a:r>
          </a:p>
          <a:p>
            <a:pPr lvl="2"/>
            <a:r>
              <a:rPr lang="en-US" dirty="0" err="1"/>
              <a:t>Taprint</a:t>
            </a:r>
            <a:r>
              <a:rPr lang="en-US" dirty="0"/>
              <a:t> still obtains a good performance with average accuracy at 92.1% and EER at 4.5%.</a:t>
            </a:r>
          </a:p>
          <a:p>
            <a:pPr lvl="1"/>
            <a:r>
              <a:rPr lang="en-US" dirty="0"/>
              <a:t>Hand-wash: Could cause a slight drift of underlying muscle tissue, which successively causes a change in the damping and elasticity coefficients.</a:t>
            </a:r>
          </a:p>
          <a:p>
            <a:pPr lvl="2"/>
            <a:r>
              <a:rPr lang="en-US" dirty="0"/>
              <a:t>is no impact on the performance of </a:t>
            </a:r>
            <a:r>
              <a:rPr lang="en-US" dirty="0" err="1"/>
              <a:t>Taprint</a:t>
            </a:r>
            <a:r>
              <a:rPr lang="en-US" dirty="0"/>
              <a:t> after having the users’ hand washed.</a:t>
            </a:r>
          </a:p>
        </p:txBody>
      </p:sp>
    </p:spTree>
    <p:extLst>
      <p:ext uri="{BB962C8B-B14F-4D97-AF65-F5344CB8AC3E}">
        <p14:creationId xmlns:p14="http://schemas.microsoft.com/office/powerpoint/2010/main" val="5945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6D5E-0562-684C-B197-3BDAF91902AF}"/>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A1BB2687-8BB5-7847-8B0A-B54BBA137F77}"/>
              </a:ext>
            </a:extLst>
          </p:cNvPr>
          <p:cNvSpPr>
            <a:spLocks noGrp="1"/>
          </p:cNvSpPr>
          <p:nvPr>
            <p:ph idx="1"/>
          </p:nvPr>
        </p:nvSpPr>
        <p:spPr/>
        <p:txBody>
          <a:bodyPr/>
          <a:lstStyle/>
          <a:p>
            <a:r>
              <a:rPr lang="en-US" dirty="0"/>
              <a:t>Different Environment</a:t>
            </a:r>
          </a:p>
          <a:p>
            <a:pPr lvl="1"/>
            <a:r>
              <a:rPr lang="en-US" dirty="0"/>
              <a:t>four scenarios: a quiet office environment (i.e., control group), noisy office with loud music, subway, and flying airplane.</a:t>
            </a:r>
          </a:p>
          <a:p>
            <a:pPr lvl="1"/>
            <a:r>
              <a:rPr lang="en-US" dirty="0"/>
              <a:t>The results demonstrate remarkably good performance comparing to the control group in a quiet office (96.43% average accuracy and 2.40% EER). It reveals that the authentication system is robust and reliable in different environments</a:t>
            </a:r>
          </a:p>
        </p:txBody>
      </p:sp>
    </p:spTree>
    <p:extLst>
      <p:ext uri="{BB962C8B-B14F-4D97-AF65-F5344CB8AC3E}">
        <p14:creationId xmlns:p14="http://schemas.microsoft.com/office/powerpoint/2010/main" val="721383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477D-D9F0-3A4A-91BF-1E1C945797D5}"/>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20DBD6A6-7D37-0A43-8F30-EE337524EE4C}"/>
              </a:ext>
            </a:extLst>
          </p:cNvPr>
          <p:cNvSpPr>
            <a:spLocks noGrp="1"/>
          </p:cNvSpPr>
          <p:nvPr>
            <p:ph idx="1"/>
          </p:nvPr>
        </p:nvSpPr>
        <p:spPr/>
        <p:txBody>
          <a:bodyPr/>
          <a:lstStyle/>
          <a:p>
            <a:r>
              <a:rPr lang="en-US" dirty="0"/>
              <a:t>Temporal Stability</a:t>
            </a:r>
          </a:p>
          <a:p>
            <a:pPr lvl="1"/>
            <a:r>
              <a:rPr lang="en-US" dirty="0"/>
              <a:t>Two experiments were conducted spanning over a month with 6 times recorded data at different time</a:t>
            </a:r>
          </a:p>
          <a:p>
            <a:pPr lvl="1"/>
            <a:r>
              <a:rPr lang="en-US" dirty="0"/>
              <a:t>In the first experiment, 8 participants were asked to tap 12 knuckles for 6 times, respectively, to initialize the speed dial for number input.</a:t>
            </a:r>
          </a:p>
          <a:p>
            <a:pPr lvl="1"/>
            <a:r>
              <a:rPr lang="en-US" dirty="0"/>
              <a:t>Participants test the speed dial by tapping each key 30 times. The results show that the accuracy is more than 95% over one month.</a:t>
            </a:r>
          </a:p>
        </p:txBody>
      </p:sp>
    </p:spTree>
    <p:extLst>
      <p:ext uri="{BB962C8B-B14F-4D97-AF65-F5344CB8AC3E}">
        <p14:creationId xmlns:p14="http://schemas.microsoft.com/office/powerpoint/2010/main" val="3069377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D565-C39C-AE43-ACB8-797C24802676}"/>
              </a:ext>
            </a:extLst>
          </p:cNvPr>
          <p:cNvSpPr>
            <a:spLocks noGrp="1"/>
          </p:cNvSpPr>
          <p:nvPr>
            <p:ph type="title"/>
          </p:nvPr>
        </p:nvSpPr>
        <p:spPr/>
        <p:txBody>
          <a:bodyPr/>
          <a:lstStyle/>
          <a:p>
            <a:r>
              <a:rPr lang="en-US" dirty="0"/>
              <a:t>USER STUDY</a:t>
            </a:r>
          </a:p>
        </p:txBody>
      </p:sp>
      <p:sp>
        <p:nvSpPr>
          <p:cNvPr id="3" name="Content Placeholder 2">
            <a:extLst>
              <a:ext uri="{FF2B5EF4-FFF2-40B4-BE49-F238E27FC236}">
                <a16:creationId xmlns:a16="http://schemas.microsoft.com/office/drawing/2014/main" id="{24B505BB-62A8-C14C-8AA9-171D86C908A9}"/>
              </a:ext>
            </a:extLst>
          </p:cNvPr>
          <p:cNvSpPr>
            <a:spLocks noGrp="1"/>
          </p:cNvSpPr>
          <p:nvPr>
            <p:ph idx="1"/>
          </p:nvPr>
        </p:nvSpPr>
        <p:spPr>
          <a:xfrm>
            <a:off x="1371600" y="2286000"/>
            <a:ext cx="9601200" cy="4572000"/>
          </a:xfrm>
        </p:spPr>
        <p:txBody>
          <a:bodyPr>
            <a:normAutofit/>
          </a:bodyPr>
          <a:lstStyle/>
          <a:p>
            <a:r>
              <a:rPr lang="en-US" dirty="0"/>
              <a:t>Involves ten participants. Asked participants to initialize their PIN code, password lock, and pattern </a:t>
            </a:r>
            <a:r>
              <a:rPr lang="en-US" dirty="0" err="1"/>
              <a:t>lock.The</a:t>
            </a:r>
            <a:r>
              <a:rPr lang="en-US" dirty="0"/>
              <a:t> password was selected from the random numbers or the character table.</a:t>
            </a:r>
          </a:p>
          <a:p>
            <a:r>
              <a:rPr lang="en-US" dirty="0"/>
              <a:t>Each participant then answers the questions after performing all the methods in a random order. They were asked rank the five methods regarding the following four perspectives:</a:t>
            </a:r>
          </a:p>
          <a:p>
            <a:pPr lvl="1"/>
            <a:r>
              <a:rPr lang="en-US" dirty="0"/>
              <a:t>1) the speed of login</a:t>
            </a:r>
          </a:p>
          <a:p>
            <a:pPr lvl="1"/>
            <a:r>
              <a:rPr lang="en-US" dirty="0"/>
              <a:t>2) the easiness to memorize</a:t>
            </a:r>
          </a:p>
          <a:p>
            <a:pPr lvl="1"/>
            <a:r>
              <a:rPr lang="en-US" dirty="0"/>
              <a:t>3) the convenience to perform</a:t>
            </a:r>
          </a:p>
          <a:p>
            <a:pPr lvl="1"/>
            <a:r>
              <a:rPr lang="en-US" dirty="0"/>
              <a:t>4) the difficulty to cause the error</a:t>
            </a:r>
          </a:p>
        </p:txBody>
      </p:sp>
    </p:spTree>
    <p:extLst>
      <p:ext uri="{BB962C8B-B14F-4D97-AF65-F5344CB8AC3E}">
        <p14:creationId xmlns:p14="http://schemas.microsoft.com/office/powerpoint/2010/main" val="4209264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37FB-7BFA-3B40-9123-336260FE1E35}"/>
              </a:ext>
            </a:extLst>
          </p:cNvPr>
          <p:cNvSpPr>
            <a:spLocks noGrp="1"/>
          </p:cNvSpPr>
          <p:nvPr>
            <p:ph type="title"/>
          </p:nvPr>
        </p:nvSpPr>
        <p:spPr/>
        <p:txBody>
          <a:bodyPr/>
          <a:lstStyle/>
          <a:p>
            <a:r>
              <a:rPr lang="en-US" dirty="0"/>
              <a:t>USER STUDY</a:t>
            </a:r>
          </a:p>
        </p:txBody>
      </p:sp>
      <p:sp>
        <p:nvSpPr>
          <p:cNvPr id="3" name="Content Placeholder 2">
            <a:extLst>
              <a:ext uri="{FF2B5EF4-FFF2-40B4-BE49-F238E27FC236}">
                <a16:creationId xmlns:a16="http://schemas.microsoft.com/office/drawing/2014/main" id="{44D0B512-38B8-9748-A5CA-820266A133C8}"/>
              </a:ext>
            </a:extLst>
          </p:cNvPr>
          <p:cNvSpPr>
            <a:spLocks noGrp="1"/>
          </p:cNvSpPr>
          <p:nvPr>
            <p:ph idx="1"/>
          </p:nvPr>
        </p:nvSpPr>
        <p:spPr/>
        <p:txBody>
          <a:bodyPr/>
          <a:lstStyle/>
          <a:p>
            <a:r>
              <a:rPr lang="en-US" dirty="0"/>
              <a:t>In the cases of PIN code, password and pattern lock, the system incurs a certain cognitive load on users. On the contrary, users can tap precisely on the designated location without any thought when applying a single-tapped lock</a:t>
            </a:r>
          </a:p>
        </p:txBody>
      </p:sp>
      <p:pic>
        <p:nvPicPr>
          <p:cNvPr id="4" name="Picture 3">
            <a:extLst>
              <a:ext uri="{FF2B5EF4-FFF2-40B4-BE49-F238E27FC236}">
                <a16:creationId xmlns:a16="http://schemas.microsoft.com/office/drawing/2014/main" id="{41D30B99-A214-C546-9001-C5684E3049EF}"/>
              </a:ext>
            </a:extLst>
          </p:cNvPr>
          <p:cNvPicPr>
            <a:picLocks noChangeAspect="1"/>
          </p:cNvPicPr>
          <p:nvPr/>
        </p:nvPicPr>
        <p:blipFill>
          <a:blip r:embed="rId3"/>
          <a:stretch>
            <a:fillRect/>
          </a:stretch>
        </p:blipFill>
        <p:spPr>
          <a:xfrm>
            <a:off x="3867150" y="3854450"/>
            <a:ext cx="4610100" cy="2578100"/>
          </a:xfrm>
          <a:prstGeom prst="rect">
            <a:avLst/>
          </a:prstGeom>
        </p:spPr>
      </p:pic>
    </p:spTree>
    <p:extLst>
      <p:ext uri="{BB962C8B-B14F-4D97-AF65-F5344CB8AC3E}">
        <p14:creationId xmlns:p14="http://schemas.microsoft.com/office/powerpoint/2010/main" val="839950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44AC-DC3B-2E49-801A-B50A4F8E849F}"/>
              </a:ext>
            </a:extLst>
          </p:cNvPr>
          <p:cNvSpPr>
            <a:spLocks noGrp="1"/>
          </p:cNvSpPr>
          <p:nvPr>
            <p:ph type="title"/>
          </p:nvPr>
        </p:nvSpPr>
        <p:spPr/>
        <p:txBody>
          <a:bodyPr/>
          <a:lstStyle/>
          <a:p>
            <a:r>
              <a:rPr lang="en-US" dirty="0"/>
              <a:t>USER STUDY</a:t>
            </a:r>
          </a:p>
        </p:txBody>
      </p:sp>
      <p:sp>
        <p:nvSpPr>
          <p:cNvPr id="3" name="Content Placeholder 2">
            <a:extLst>
              <a:ext uri="{FF2B5EF4-FFF2-40B4-BE49-F238E27FC236}">
                <a16:creationId xmlns:a16="http://schemas.microsoft.com/office/drawing/2014/main" id="{F5F6AB80-C229-3D46-8013-0075EDB70FD9}"/>
              </a:ext>
            </a:extLst>
          </p:cNvPr>
          <p:cNvSpPr>
            <a:spLocks noGrp="1"/>
          </p:cNvSpPr>
          <p:nvPr>
            <p:ph idx="1"/>
          </p:nvPr>
        </p:nvSpPr>
        <p:spPr/>
        <p:txBody>
          <a:bodyPr/>
          <a:lstStyle/>
          <a:p>
            <a:r>
              <a:rPr lang="en-US" dirty="0" err="1"/>
              <a:t>Taprint</a:t>
            </a:r>
            <a:r>
              <a:rPr lang="en-US" dirty="0"/>
              <a:t> utilizes the accelerometer and gyroscope on COTS smartwatch to detect the finger tap vibration signal, which usually requires the sensor to be well-contacted with users’ skin to obtain good quality data</a:t>
            </a:r>
          </a:p>
          <a:p>
            <a:r>
              <a:rPr lang="en-US" dirty="0"/>
              <a:t>Therefore, every participant was asked to grade their feeling about the tightness and comfort degree by launching two Likert-scale question</a:t>
            </a:r>
          </a:p>
        </p:txBody>
      </p:sp>
      <p:pic>
        <p:nvPicPr>
          <p:cNvPr id="4" name="Picture 3">
            <a:extLst>
              <a:ext uri="{FF2B5EF4-FFF2-40B4-BE49-F238E27FC236}">
                <a16:creationId xmlns:a16="http://schemas.microsoft.com/office/drawing/2014/main" id="{70CB6B85-1A1F-4846-A674-3C76D39144D7}"/>
              </a:ext>
            </a:extLst>
          </p:cNvPr>
          <p:cNvPicPr>
            <a:picLocks noChangeAspect="1"/>
          </p:cNvPicPr>
          <p:nvPr/>
        </p:nvPicPr>
        <p:blipFill>
          <a:blip r:embed="rId2"/>
          <a:stretch>
            <a:fillRect/>
          </a:stretch>
        </p:blipFill>
        <p:spPr>
          <a:xfrm>
            <a:off x="3867150" y="4303713"/>
            <a:ext cx="4610100" cy="2108200"/>
          </a:xfrm>
          <a:prstGeom prst="rect">
            <a:avLst/>
          </a:prstGeom>
        </p:spPr>
      </p:pic>
    </p:spTree>
    <p:extLst>
      <p:ext uri="{BB962C8B-B14F-4D97-AF65-F5344CB8AC3E}">
        <p14:creationId xmlns:p14="http://schemas.microsoft.com/office/powerpoint/2010/main" val="1163717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7F24-4816-244C-B7D1-5D6D13F4C9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F8F523-A447-654A-9D76-244EB22CC071}"/>
              </a:ext>
            </a:extLst>
          </p:cNvPr>
          <p:cNvSpPr>
            <a:spLocks noGrp="1"/>
          </p:cNvSpPr>
          <p:nvPr>
            <p:ph idx="1"/>
          </p:nvPr>
        </p:nvSpPr>
        <p:spPr>
          <a:xfrm>
            <a:off x="1371600" y="2286000"/>
            <a:ext cx="9601200" cy="4572000"/>
          </a:xfrm>
        </p:spPr>
        <p:txBody>
          <a:bodyPr>
            <a:normAutofit lnSpcReduction="10000"/>
          </a:bodyPr>
          <a:lstStyle/>
          <a:p>
            <a:r>
              <a:rPr lang="en-US" dirty="0"/>
              <a:t>Address a secure text input system for a smartwatch by exploiting tapping-induced vibration signal</a:t>
            </a:r>
          </a:p>
          <a:p>
            <a:pPr lvl="1"/>
            <a:r>
              <a:rPr lang="en-US" dirty="0"/>
              <a:t>First to propose a novel secure text input system for smart wristbands solely relying on the motion sensors on a smartwatch, without requiring any extra hardware</a:t>
            </a:r>
          </a:p>
          <a:p>
            <a:pPr lvl="1"/>
            <a:r>
              <a:rPr lang="en-US" dirty="0"/>
              <a:t>Built an on-body tapping induced vibration model and verify its feasibility for secure input.</a:t>
            </a:r>
          </a:p>
          <a:p>
            <a:pPr lvl="1"/>
            <a:r>
              <a:rPr lang="en-US" dirty="0"/>
              <a:t>Implemented an efficient application running on COTS Android smartwatch and validated its performance through comprehensive examinations under some realistic attack scenarios</a:t>
            </a:r>
          </a:p>
          <a:p>
            <a:r>
              <a:rPr lang="en-US" dirty="0"/>
              <a:t>Related Work</a:t>
            </a:r>
          </a:p>
          <a:p>
            <a:pPr lvl="1"/>
            <a:r>
              <a:rPr lang="en-US" dirty="0"/>
              <a:t>Authentication Methods</a:t>
            </a:r>
          </a:p>
          <a:p>
            <a:pPr lvl="1"/>
            <a:r>
              <a:rPr lang="en-US" dirty="0" err="1"/>
              <a:t>Keystoke</a:t>
            </a:r>
            <a:r>
              <a:rPr lang="en-US" dirty="0"/>
              <a:t> Recognition</a:t>
            </a:r>
          </a:p>
          <a:p>
            <a:pPr lvl="1"/>
            <a:r>
              <a:rPr lang="en-US" dirty="0"/>
              <a:t>Vibration Recognition</a:t>
            </a:r>
          </a:p>
          <a:p>
            <a:pPr lvl="1"/>
            <a:endParaRPr lang="en-US" dirty="0"/>
          </a:p>
        </p:txBody>
      </p:sp>
    </p:spTree>
    <p:extLst>
      <p:ext uri="{BB962C8B-B14F-4D97-AF65-F5344CB8AC3E}">
        <p14:creationId xmlns:p14="http://schemas.microsoft.com/office/powerpoint/2010/main" val="143389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AD35-409F-3849-B1B5-CC01ACF2E38E}"/>
              </a:ext>
            </a:extLst>
          </p:cNvPr>
          <p:cNvSpPr>
            <a:spLocks noGrp="1"/>
          </p:cNvSpPr>
          <p:nvPr>
            <p:ph type="title"/>
          </p:nvPr>
        </p:nvSpPr>
        <p:spPr/>
        <p:txBody>
          <a:bodyPr/>
          <a:lstStyle/>
          <a:p>
            <a:r>
              <a:rPr lang="en-US" dirty="0"/>
              <a:t>FEASABILITY: VIBRATION UNIQUENESS</a:t>
            </a:r>
          </a:p>
        </p:txBody>
      </p:sp>
      <p:sp>
        <p:nvSpPr>
          <p:cNvPr id="3" name="Content Placeholder 2">
            <a:extLst>
              <a:ext uri="{FF2B5EF4-FFF2-40B4-BE49-F238E27FC236}">
                <a16:creationId xmlns:a16="http://schemas.microsoft.com/office/drawing/2014/main" id="{D68F684F-033E-F748-BFB0-CBC1063E8B80}"/>
              </a:ext>
            </a:extLst>
          </p:cNvPr>
          <p:cNvSpPr>
            <a:spLocks noGrp="1"/>
          </p:cNvSpPr>
          <p:nvPr>
            <p:ph idx="1"/>
          </p:nvPr>
        </p:nvSpPr>
        <p:spPr/>
        <p:txBody>
          <a:bodyPr/>
          <a:lstStyle/>
          <a:p>
            <a:r>
              <a:rPr lang="en-US" dirty="0"/>
              <a:t>Need to ensure that tapping vibrations are unique</a:t>
            </a:r>
          </a:p>
          <a:p>
            <a:r>
              <a:rPr lang="en-US" dirty="0"/>
              <a:t>Motor to test uniqueness of vibration waveforms</a:t>
            </a:r>
          </a:p>
          <a:p>
            <a:r>
              <a:rPr lang="en-US" dirty="0"/>
              <a:t>Fingers to observe matching/uniqueness of tapping signals in both frequency and time domains</a:t>
            </a:r>
          </a:p>
        </p:txBody>
      </p:sp>
      <p:pic>
        <p:nvPicPr>
          <p:cNvPr id="5" name="Picture 4">
            <a:extLst>
              <a:ext uri="{FF2B5EF4-FFF2-40B4-BE49-F238E27FC236}">
                <a16:creationId xmlns:a16="http://schemas.microsoft.com/office/drawing/2014/main" id="{EAC048BD-DDD9-8F4A-825E-5F2E83A8816F}"/>
              </a:ext>
            </a:extLst>
          </p:cNvPr>
          <p:cNvPicPr>
            <a:picLocks noChangeAspect="1"/>
          </p:cNvPicPr>
          <p:nvPr/>
        </p:nvPicPr>
        <p:blipFill>
          <a:blip r:embed="rId2"/>
          <a:stretch>
            <a:fillRect/>
          </a:stretch>
        </p:blipFill>
        <p:spPr>
          <a:xfrm>
            <a:off x="1970881" y="4076700"/>
            <a:ext cx="8402637" cy="2538765"/>
          </a:xfrm>
          <a:prstGeom prst="rect">
            <a:avLst/>
          </a:prstGeom>
        </p:spPr>
      </p:pic>
    </p:spTree>
    <p:extLst>
      <p:ext uri="{BB962C8B-B14F-4D97-AF65-F5344CB8AC3E}">
        <p14:creationId xmlns:p14="http://schemas.microsoft.com/office/powerpoint/2010/main" val="343312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7DE8-FCC3-4C4D-BE63-CB507D97D8E0}"/>
              </a:ext>
            </a:extLst>
          </p:cNvPr>
          <p:cNvSpPr>
            <a:spLocks noGrp="1"/>
          </p:cNvSpPr>
          <p:nvPr>
            <p:ph type="title"/>
          </p:nvPr>
        </p:nvSpPr>
        <p:spPr/>
        <p:txBody>
          <a:bodyPr/>
          <a:lstStyle/>
          <a:p>
            <a:r>
              <a:rPr lang="en-US" dirty="0"/>
              <a:t>FEASABILITY: DIFFERENT FINGERS</a:t>
            </a:r>
          </a:p>
        </p:txBody>
      </p:sp>
      <p:sp>
        <p:nvSpPr>
          <p:cNvPr id="3" name="Content Placeholder 2">
            <a:extLst>
              <a:ext uri="{FF2B5EF4-FFF2-40B4-BE49-F238E27FC236}">
                <a16:creationId xmlns:a16="http://schemas.microsoft.com/office/drawing/2014/main" id="{95152591-8E0B-4C47-A788-B7E3BD98FE30}"/>
              </a:ext>
            </a:extLst>
          </p:cNvPr>
          <p:cNvSpPr>
            <a:spLocks noGrp="1"/>
          </p:cNvSpPr>
          <p:nvPr>
            <p:ph idx="1"/>
          </p:nvPr>
        </p:nvSpPr>
        <p:spPr/>
        <p:txBody>
          <a:bodyPr/>
          <a:lstStyle/>
          <a:p>
            <a:r>
              <a:rPr lang="en-US" dirty="0"/>
              <a:t>Need to ensure that the fingers are largely similar</a:t>
            </a:r>
          </a:p>
          <a:p>
            <a:pPr lvl="1"/>
            <a:r>
              <a:rPr lang="en-US" dirty="0"/>
              <a:t>Specifically, the back of the hand is the distinguishing factor</a:t>
            </a:r>
          </a:p>
          <a:p>
            <a:r>
              <a:rPr lang="en-US" dirty="0"/>
              <a:t>In-person experiment</a:t>
            </a:r>
          </a:p>
          <a:p>
            <a:r>
              <a:rPr lang="en-US" dirty="0"/>
              <a:t>Three conclusions</a:t>
            </a:r>
          </a:p>
          <a:p>
            <a:pPr lvl="1"/>
            <a:r>
              <a:rPr lang="en-US" i="0" dirty="0"/>
              <a:t>Euclidean distance of most authorized samples is smaller than that of the unauthorized samples</a:t>
            </a:r>
          </a:p>
          <a:p>
            <a:pPr lvl="1"/>
            <a:r>
              <a:rPr lang="en-US" i="0" dirty="0"/>
              <a:t>Euclidean distance of different fingers is about the same</a:t>
            </a:r>
          </a:p>
          <a:p>
            <a:pPr lvl="1"/>
            <a:r>
              <a:rPr lang="en-US" i="0" dirty="0"/>
              <a:t>some of the authorized samples mix with the unauthorized ones, which might be caused by the variation of the initial tapping force</a:t>
            </a:r>
          </a:p>
        </p:txBody>
      </p:sp>
    </p:spTree>
    <p:extLst>
      <p:ext uri="{BB962C8B-B14F-4D97-AF65-F5344CB8AC3E}">
        <p14:creationId xmlns:p14="http://schemas.microsoft.com/office/powerpoint/2010/main" val="173748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5973-6809-B44C-A003-BE844F520CD5}"/>
              </a:ext>
            </a:extLst>
          </p:cNvPr>
          <p:cNvSpPr>
            <a:spLocks noGrp="1"/>
          </p:cNvSpPr>
          <p:nvPr>
            <p:ph type="title"/>
          </p:nvPr>
        </p:nvSpPr>
        <p:spPr/>
        <p:txBody>
          <a:bodyPr/>
          <a:lstStyle/>
          <a:p>
            <a:r>
              <a:rPr lang="en-US" dirty="0"/>
              <a:t>FEASABILITY: DIFFERENT FINGERS</a:t>
            </a:r>
          </a:p>
        </p:txBody>
      </p:sp>
      <p:sp>
        <p:nvSpPr>
          <p:cNvPr id="3" name="Content Placeholder 2">
            <a:extLst>
              <a:ext uri="{FF2B5EF4-FFF2-40B4-BE49-F238E27FC236}">
                <a16:creationId xmlns:a16="http://schemas.microsoft.com/office/drawing/2014/main" id="{E27E9738-16BB-F545-B211-F2C05FD1433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EA97E9-6D18-0143-80AE-F5BDE2A98353}"/>
              </a:ext>
            </a:extLst>
          </p:cNvPr>
          <p:cNvPicPr>
            <a:picLocks noChangeAspect="1"/>
          </p:cNvPicPr>
          <p:nvPr/>
        </p:nvPicPr>
        <p:blipFill>
          <a:blip r:embed="rId2"/>
          <a:stretch>
            <a:fillRect/>
          </a:stretch>
        </p:blipFill>
        <p:spPr>
          <a:xfrm>
            <a:off x="1070234" y="2493230"/>
            <a:ext cx="10203932" cy="2807431"/>
          </a:xfrm>
          <a:prstGeom prst="rect">
            <a:avLst/>
          </a:prstGeom>
        </p:spPr>
      </p:pic>
    </p:spTree>
    <p:extLst>
      <p:ext uri="{BB962C8B-B14F-4D97-AF65-F5344CB8AC3E}">
        <p14:creationId xmlns:p14="http://schemas.microsoft.com/office/powerpoint/2010/main" val="275361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F54C-4236-E44D-9516-1740F6A7E8EF}"/>
              </a:ext>
            </a:extLst>
          </p:cNvPr>
          <p:cNvSpPr>
            <a:spLocks noGrp="1"/>
          </p:cNvSpPr>
          <p:nvPr>
            <p:ph type="title"/>
          </p:nvPr>
        </p:nvSpPr>
        <p:spPr/>
        <p:txBody>
          <a:bodyPr/>
          <a:lstStyle/>
          <a:p>
            <a:r>
              <a:rPr lang="en-US" dirty="0"/>
              <a:t>FEASABILITY: VIBRATION STRENGTH</a:t>
            </a:r>
          </a:p>
        </p:txBody>
      </p:sp>
      <p:sp>
        <p:nvSpPr>
          <p:cNvPr id="3" name="Content Placeholder 2">
            <a:extLst>
              <a:ext uri="{FF2B5EF4-FFF2-40B4-BE49-F238E27FC236}">
                <a16:creationId xmlns:a16="http://schemas.microsoft.com/office/drawing/2014/main" id="{6EA95B4C-418B-4749-ABC0-95D0CD8F333D}"/>
              </a:ext>
            </a:extLst>
          </p:cNvPr>
          <p:cNvSpPr>
            <a:spLocks noGrp="1"/>
          </p:cNvSpPr>
          <p:nvPr>
            <p:ph idx="1"/>
          </p:nvPr>
        </p:nvSpPr>
        <p:spPr/>
        <p:txBody>
          <a:bodyPr/>
          <a:lstStyle/>
          <a:p>
            <a:r>
              <a:rPr lang="en-US" dirty="0"/>
              <a:t>In-person experiment</a:t>
            </a:r>
          </a:p>
          <a:p>
            <a:r>
              <a:rPr lang="en-US" dirty="0"/>
              <a:t>Authorized samples with different tapping force may mix with the unauthorized ones</a:t>
            </a:r>
          </a:p>
          <a:p>
            <a:r>
              <a:rPr lang="en-US" dirty="0"/>
              <a:t>Needs addressing</a:t>
            </a:r>
          </a:p>
        </p:txBody>
      </p:sp>
      <p:pic>
        <p:nvPicPr>
          <p:cNvPr id="5" name="Picture 4">
            <a:extLst>
              <a:ext uri="{FF2B5EF4-FFF2-40B4-BE49-F238E27FC236}">
                <a16:creationId xmlns:a16="http://schemas.microsoft.com/office/drawing/2014/main" id="{7F1364FB-206F-6C43-97BC-00A1C7C0EFAB}"/>
              </a:ext>
            </a:extLst>
          </p:cNvPr>
          <p:cNvPicPr>
            <a:picLocks noChangeAspect="1"/>
          </p:cNvPicPr>
          <p:nvPr/>
        </p:nvPicPr>
        <p:blipFill>
          <a:blip r:embed="rId3"/>
          <a:stretch>
            <a:fillRect/>
          </a:stretch>
        </p:blipFill>
        <p:spPr>
          <a:xfrm>
            <a:off x="1070234" y="3821967"/>
            <a:ext cx="10203932" cy="2807431"/>
          </a:xfrm>
          <a:prstGeom prst="rect">
            <a:avLst/>
          </a:prstGeom>
        </p:spPr>
      </p:pic>
    </p:spTree>
    <p:extLst>
      <p:ext uri="{BB962C8B-B14F-4D97-AF65-F5344CB8AC3E}">
        <p14:creationId xmlns:p14="http://schemas.microsoft.com/office/powerpoint/2010/main" val="166776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FAA7-0078-D848-9946-5257F987D09F}"/>
              </a:ext>
            </a:extLst>
          </p:cNvPr>
          <p:cNvSpPr>
            <a:spLocks noGrp="1"/>
          </p:cNvSpPr>
          <p:nvPr>
            <p:ph type="title"/>
          </p:nvPr>
        </p:nvSpPr>
        <p:spPr/>
        <p:txBody>
          <a:bodyPr/>
          <a:lstStyle/>
          <a:p>
            <a:r>
              <a:rPr lang="en-US" dirty="0"/>
              <a:t>FEASABILITY: VIBRATION LOCALITY</a:t>
            </a:r>
          </a:p>
        </p:txBody>
      </p:sp>
      <p:sp>
        <p:nvSpPr>
          <p:cNvPr id="3" name="Content Placeholder 2">
            <a:extLst>
              <a:ext uri="{FF2B5EF4-FFF2-40B4-BE49-F238E27FC236}">
                <a16:creationId xmlns:a16="http://schemas.microsoft.com/office/drawing/2014/main" id="{2B4FA538-3CA4-884B-B36C-2DE514A4D610}"/>
              </a:ext>
            </a:extLst>
          </p:cNvPr>
          <p:cNvSpPr>
            <a:spLocks noGrp="1"/>
          </p:cNvSpPr>
          <p:nvPr>
            <p:ph idx="1"/>
          </p:nvPr>
        </p:nvSpPr>
        <p:spPr/>
        <p:txBody>
          <a:bodyPr/>
          <a:lstStyle/>
          <a:p>
            <a:r>
              <a:rPr lang="en-US" dirty="0"/>
              <a:t>Need to ensure tapping locality could be distinguished</a:t>
            </a:r>
          </a:p>
          <a:p>
            <a:r>
              <a:rPr lang="en-US" dirty="0"/>
              <a:t>In-person experiment</a:t>
            </a:r>
          </a:p>
          <a:p>
            <a:r>
              <a:rPr lang="en-US" dirty="0"/>
              <a:t>Found that the Euclidean distance of samples on the same location is generally smaller than that of the others except 4 outliers</a:t>
            </a:r>
          </a:p>
          <a:p>
            <a:r>
              <a:rPr lang="en-US" dirty="0"/>
              <a:t>Inferred that the instability of initial tapping force results in these outliers.</a:t>
            </a:r>
          </a:p>
        </p:txBody>
      </p:sp>
      <p:pic>
        <p:nvPicPr>
          <p:cNvPr id="4" name="Picture 3">
            <a:extLst>
              <a:ext uri="{FF2B5EF4-FFF2-40B4-BE49-F238E27FC236}">
                <a16:creationId xmlns:a16="http://schemas.microsoft.com/office/drawing/2014/main" id="{C3838E16-3138-F847-BE02-C7AA88253C67}"/>
              </a:ext>
            </a:extLst>
          </p:cNvPr>
          <p:cNvPicPr>
            <a:picLocks noChangeAspect="1"/>
          </p:cNvPicPr>
          <p:nvPr/>
        </p:nvPicPr>
        <p:blipFill>
          <a:blip r:embed="rId3"/>
          <a:stretch>
            <a:fillRect/>
          </a:stretch>
        </p:blipFill>
        <p:spPr>
          <a:xfrm>
            <a:off x="2199611" y="4443423"/>
            <a:ext cx="7945178" cy="2185975"/>
          </a:xfrm>
          <a:prstGeom prst="rect">
            <a:avLst/>
          </a:prstGeom>
        </p:spPr>
      </p:pic>
    </p:spTree>
    <p:extLst>
      <p:ext uri="{BB962C8B-B14F-4D97-AF65-F5344CB8AC3E}">
        <p14:creationId xmlns:p14="http://schemas.microsoft.com/office/powerpoint/2010/main" val="87344641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{C8121B1F-F1B1-254C-AB1C-809364D0A359}tf10001057</Template>
  <TotalTime>361</TotalTime>
  <Words>3426</Words>
  <Application>Microsoft Macintosh PowerPoint</Application>
  <PresentationFormat>Widescreen</PresentationFormat>
  <Paragraphs>293</Paragraphs>
  <Slides>47</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Calibri</vt:lpstr>
      <vt:lpstr>Franklin Gothic Book</vt:lpstr>
      <vt:lpstr>Crop</vt:lpstr>
      <vt:lpstr>Taprint</vt:lpstr>
      <vt:lpstr>ABSTRACT:</vt:lpstr>
      <vt:lpstr>CHALLENGES</vt:lpstr>
      <vt:lpstr>TAPPING VIBRATION: ANALYSIS</vt:lpstr>
      <vt:lpstr>FEASABILITY: VIBRATION UNIQUENESS</vt:lpstr>
      <vt:lpstr>FEASABILITY: DIFFERENT FINGERS</vt:lpstr>
      <vt:lpstr>FEASABILITY: DIFFERENT FINGERS</vt:lpstr>
      <vt:lpstr>FEASABILITY: VIBRATION STRENGTH</vt:lpstr>
      <vt:lpstr>FEASABILITY: VIBRATION LOCALITY</vt:lpstr>
      <vt:lpstr>SYSTEM OVERVIEW</vt:lpstr>
      <vt:lpstr>SYSTEM OVERVIEW</vt:lpstr>
      <vt:lpstr>SYSTEM OVERVIEW: WORKFLOW</vt:lpstr>
      <vt:lpstr>THREAT MODELS</vt:lpstr>
      <vt:lpstr>VIBRATION DETECTION: SEGEMENTATION/DENOISING</vt:lpstr>
      <vt:lpstr>VIBRATION DETECTION: NORMALIZATION/ALIGNMENT</vt:lpstr>
      <vt:lpstr>FINE FEATURES: WEIGHTED FEATURES</vt:lpstr>
      <vt:lpstr>FINE FEATURES: TAPPING POSITION</vt:lpstr>
      <vt:lpstr>DenID</vt:lpstr>
      <vt:lpstr>CALIBRATION: REAL TIME</vt:lpstr>
      <vt:lpstr>CALIBRATION: SELF CALIBRATION</vt:lpstr>
      <vt:lpstr>CALIBRATION: FINE CLUSTERING</vt:lpstr>
      <vt:lpstr>EVALUATION</vt:lpstr>
      <vt:lpstr>EVALUATION: WATCH MODIFICATION</vt:lpstr>
      <vt:lpstr>EVALUATION: THE WATCH</vt:lpstr>
      <vt:lpstr>EVALUATION: EXPERIMENT</vt:lpstr>
      <vt:lpstr>EVLAUATION: METRICS</vt:lpstr>
      <vt:lpstr>EVALUATION: ACCURACY</vt:lpstr>
      <vt:lpstr>EVALUATION: ACCURACY</vt:lpstr>
      <vt:lpstr>EVALUATION: ACCURACY</vt:lpstr>
      <vt:lpstr>EVALUATION: ACCURACY</vt:lpstr>
      <vt:lpstr>EVALUATION: ACCURACY</vt:lpstr>
      <vt:lpstr>SECURITY ANALYSIS</vt:lpstr>
      <vt:lpstr>SECURITY ANALYSIS</vt:lpstr>
      <vt:lpstr>SECURITY ANALYSIS</vt:lpstr>
      <vt:lpstr>SECURITY ANALYSIS</vt:lpstr>
      <vt:lpstr>SECURITY ANALYSIS</vt:lpstr>
      <vt:lpstr>ROBUSTNESS</vt:lpstr>
      <vt:lpstr>ROBUSTNESS</vt:lpstr>
      <vt:lpstr>ROBUSTNESS</vt:lpstr>
      <vt:lpstr>ROBUSTNESS</vt:lpstr>
      <vt:lpstr>ROBUSTNESS</vt:lpstr>
      <vt:lpstr>ROBUSTNESS</vt:lpstr>
      <vt:lpstr>ROBUSTNESS</vt:lpstr>
      <vt:lpstr>USER STUDY</vt:lpstr>
      <vt:lpstr>USER STUDY</vt:lpstr>
      <vt:lpstr>USER STUDY</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Taprint: SECURITY</dc:title>
  <dc:creator>Diego Hernandez</dc:creator>
  <cp:lastModifiedBy>Diego Hernandez</cp:lastModifiedBy>
  <cp:revision>25</cp:revision>
  <dcterms:created xsi:type="dcterms:W3CDTF">2020-04-30T13:28:18Z</dcterms:created>
  <dcterms:modified xsi:type="dcterms:W3CDTF">2020-04-30T19:30:14Z</dcterms:modified>
</cp:coreProperties>
</file>