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6" r:id="rId23"/>
    <p:sldId id="278" r:id="rId24"/>
    <p:sldId id="279" r:id="rId25"/>
    <p:sldId id="280" r:id="rId26"/>
    <p:sldId id="281" r:id="rId27"/>
    <p:sldId id="282" r:id="rId28"/>
    <p:sldId id="283" r:id="rId29"/>
    <p:sldId id="285" r:id="rId30"/>
    <p:sldId id="284"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982"/>
  </p:normalViewPr>
  <p:slideViewPr>
    <p:cSldViewPr snapToGrid="0" snapToObjects="1">
      <p:cViewPr varScale="1">
        <p:scale>
          <a:sx n="121" d="100"/>
          <a:sy n="121" d="100"/>
        </p:scale>
        <p:origin x="200" y="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F732FA17-0506-374C-A9DE-060DB6037DBB}" type="datetimeFigureOut">
              <a:rPr lang="en-US" smtClean="0"/>
              <a:t>6/25/20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CF71DE47-E06A-F84A-AEC8-2FB40CD7A637}"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03057927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32FA17-0506-374C-A9DE-060DB6037DBB}" type="datetimeFigureOut">
              <a:rPr lang="en-US" smtClean="0"/>
              <a:t>6/25/20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71DE47-E06A-F84A-AEC8-2FB40CD7A637}" type="slidenum">
              <a:rPr lang="en-US" smtClean="0"/>
              <a:t>‹#›</a:t>
            </a:fld>
            <a:endParaRPr lang="en-US"/>
          </a:p>
        </p:txBody>
      </p:sp>
    </p:spTree>
    <p:extLst>
      <p:ext uri="{BB962C8B-B14F-4D97-AF65-F5344CB8AC3E}">
        <p14:creationId xmlns:p14="http://schemas.microsoft.com/office/powerpoint/2010/main" val="1475101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32FA17-0506-374C-A9DE-060DB6037DBB}" type="datetimeFigureOut">
              <a:rPr lang="en-US" smtClean="0"/>
              <a:t>6/25/20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71DE47-E06A-F84A-AEC8-2FB40CD7A637}" type="slidenum">
              <a:rPr lang="en-US" smtClean="0"/>
              <a:t>‹#›</a:t>
            </a:fld>
            <a:endParaRPr lang="en-US"/>
          </a:p>
        </p:txBody>
      </p:sp>
    </p:spTree>
    <p:extLst>
      <p:ext uri="{BB962C8B-B14F-4D97-AF65-F5344CB8AC3E}">
        <p14:creationId xmlns:p14="http://schemas.microsoft.com/office/powerpoint/2010/main" val="2606032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32FA17-0506-374C-A9DE-060DB6037DBB}" type="datetimeFigureOut">
              <a:rPr lang="en-US" smtClean="0"/>
              <a:t>6/25/20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71DE47-E06A-F84A-AEC8-2FB40CD7A637}" type="slidenum">
              <a:rPr lang="en-US" smtClean="0"/>
              <a:t>‹#›</a:t>
            </a:fld>
            <a:endParaRPr lang="en-US"/>
          </a:p>
        </p:txBody>
      </p:sp>
    </p:spTree>
    <p:extLst>
      <p:ext uri="{BB962C8B-B14F-4D97-AF65-F5344CB8AC3E}">
        <p14:creationId xmlns:p14="http://schemas.microsoft.com/office/powerpoint/2010/main" val="3748697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F732FA17-0506-374C-A9DE-060DB6037DBB}" type="datetimeFigureOut">
              <a:rPr lang="en-US" smtClean="0"/>
              <a:t>6/25/20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CF71DE47-E06A-F84A-AEC8-2FB40CD7A637}"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3145690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32FA17-0506-374C-A9DE-060DB6037DBB}" type="datetimeFigureOut">
              <a:rPr lang="en-US" smtClean="0"/>
              <a:t>6/25/20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71DE47-E06A-F84A-AEC8-2FB40CD7A637}" type="slidenum">
              <a:rPr lang="en-US" smtClean="0"/>
              <a:t>‹#›</a:t>
            </a:fld>
            <a:endParaRPr lang="en-US"/>
          </a:p>
        </p:txBody>
      </p:sp>
    </p:spTree>
    <p:extLst>
      <p:ext uri="{BB962C8B-B14F-4D97-AF65-F5344CB8AC3E}">
        <p14:creationId xmlns:p14="http://schemas.microsoft.com/office/powerpoint/2010/main" val="3960025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32FA17-0506-374C-A9DE-060DB6037DBB}" type="datetimeFigureOut">
              <a:rPr lang="en-US" smtClean="0"/>
              <a:t>6/25/20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71DE47-E06A-F84A-AEC8-2FB40CD7A637}" type="slidenum">
              <a:rPr lang="en-US" smtClean="0"/>
              <a:t>‹#›</a:t>
            </a:fld>
            <a:endParaRPr lang="en-US"/>
          </a:p>
        </p:txBody>
      </p:sp>
    </p:spTree>
    <p:extLst>
      <p:ext uri="{BB962C8B-B14F-4D97-AF65-F5344CB8AC3E}">
        <p14:creationId xmlns:p14="http://schemas.microsoft.com/office/powerpoint/2010/main" val="4049124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32FA17-0506-374C-A9DE-060DB6037DBB}" type="datetimeFigureOut">
              <a:rPr lang="en-US" smtClean="0"/>
              <a:t>6/25/20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71DE47-E06A-F84A-AEC8-2FB40CD7A637}" type="slidenum">
              <a:rPr lang="en-US" smtClean="0"/>
              <a:t>‹#›</a:t>
            </a:fld>
            <a:endParaRPr lang="en-US"/>
          </a:p>
        </p:txBody>
      </p:sp>
    </p:spTree>
    <p:extLst>
      <p:ext uri="{BB962C8B-B14F-4D97-AF65-F5344CB8AC3E}">
        <p14:creationId xmlns:p14="http://schemas.microsoft.com/office/powerpoint/2010/main" val="3590465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32FA17-0506-374C-A9DE-060DB6037DBB}" type="datetimeFigureOut">
              <a:rPr lang="en-US" smtClean="0"/>
              <a:t>6/25/20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71DE47-E06A-F84A-AEC8-2FB40CD7A637}" type="slidenum">
              <a:rPr lang="en-US" smtClean="0"/>
              <a:t>‹#›</a:t>
            </a:fld>
            <a:endParaRPr lang="en-US"/>
          </a:p>
        </p:txBody>
      </p:sp>
    </p:spTree>
    <p:extLst>
      <p:ext uri="{BB962C8B-B14F-4D97-AF65-F5344CB8AC3E}">
        <p14:creationId xmlns:p14="http://schemas.microsoft.com/office/powerpoint/2010/main" val="1952488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732FA17-0506-374C-A9DE-060DB6037DBB}" type="datetimeFigureOut">
              <a:rPr lang="en-US" smtClean="0"/>
              <a:t>6/25/20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F71DE47-E06A-F84A-AEC8-2FB40CD7A637}"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92280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732FA17-0506-374C-A9DE-060DB6037DBB}" type="datetimeFigureOut">
              <a:rPr lang="en-US" smtClean="0"/>
              <a:t>6/25/20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F71DE47-E06A-F84A-AEC8-2FB40CD7A637}"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23542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F732FA17-0506-374C-A9DE-060DB6037DBB}" type="datetimeFigureOut">
              <a:rPr lang="en-US" smtClean="0"/>
              <a:t>6/25/20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CF71DE47-E06A-F84A-AEC8-2FB40CD7A637}"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809912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24D3C-A0ED-8B4C-9A20-AD91D068D38C}"/>
              </a:ext>
            </a:extLst>
          </p:cNvPr>
          <p:cNvSpPr>
            <a:spLocks noGrp="1"/>
          </p:cNvSpPr>
          <p:nvPr>
            <p:ph type="ctrTitle"/>
          </p:nvPr>
        </p:nvSpPr>
        <p:spPr/>
        <p:txBody>
          <a:bodyPr/>
          <a:lstStyle/>
          <a:p>
            <a:r>
              <a:rPr lang="en-US" dirty="0" err="1"/>
              <a:t>Spidermon</a:t>
            </a:r>
            <a:endParaRPr lang="en-US" dirty="0"/>
          </a:p>
        </p:txBody>
      </p:sp>
      <p:sp>
        <p:nvSpPr>
          <p:cNvPr id="3" name="Subtitle 2">
            <a:extLst>
              <a:ext uri="{FF2B5EF4-FFF2-40B4-BE49-F238E27FC236}">
                <a16:creationId xmlns:a16="http://schemas.microsoft.com/office/drawing/2014/main" id="{5E921B34-FDB7-2841-B8D1-BFC2222E54A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14240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594FA-15A9-2B44-8F15-E226C284A7B5}"/>
              </a:ext>
            </a:extLst>
          </p:cNvPr>
          <p:cNvSpPr>
            <a:spLocks noGrp="1"/>
          </p:cNvSpPr>
          <p:nvPr>
            <p:ph type="title"/>
          </p:nvPr>
        </p:nvSpPr>
        <p:spPr/>
        <p:txBody>
          <a:bodyPr/>
          <a:lstStyle/>
          <a:p>
            <a:r>
              <a:rPr lang="en-US" dirty="0"/>
              <a:t>LTE Primer</a:t>
            </a:r>
          </a:p>
        </p:txBody>
      </p:sp>
      <p:sp>
        <p:nvSpPr>
          <p:cNvPr id="3" name="Content Placeholder 2">
            <a:extLst>
              <a:ext uri="{FF2B5EF4-FFF2-40B4-BE49-F238E27FC236}">
                <a16:creationId xmlns:a16="http://schemas.microsoft.com/office/drawing/2014/main" id="{C5938045-12DF-BF41-ABC3-AF0473EF728A}"/>
              </a:ext>
            </a:extLst>
          </p:cNvPr>
          <p:cNvSpPr>
            <a:spLocks noGrp="1"/>
          </p:cNvSpPr>
          <p:nvPr>
            <p:ph idx="1"/>
          </p:nvPr>
        </p:nvSpPr>
        <p:spPr/>
        <p:txBody>
          <a:bodyPr/>
          <a:lstStyle/>
          <a:p>
            <a:r>
              <a:rPr lang="en-US" dirty="0"/>
              <a:t>Time-frequency Domain</a:t>
            </a:r>
          </a:p>
          <a:p>
            <a:pPr lvl="1"/>
            <a:r>
              <a:rPr lang="en-US" dirty="0"/>
              <a:t>radio resources in LTE are scheduled in units called Resource Blocks (RBs), which consists of N RB SC =12 subcarriers in the frequency domain and lasts one slot (0.5ms) in the time domain</a:t>
            </a:r>
          </a:p>
          <a:p>
            <a:pPr lvl="1"/>
            <a:r>
              <a:rPr lang="en-US" dirty="0"/>
              <a:t>The LTE BS transmits the Cell-Specific Reference Signal (CRS) in all downlink RBs. The CRS is transmitted at four different locations in each RB with two CRS separated by six subcarriers in each of the two predefined symbols, as in Figure 2(c). Therefore, the CRS forms a dense time-frequency grid at fixed time and frequency intervals</a:t>
            </a:r>
          </a:p>
        </p:txBody>
      </p:sp>
    </p:spTree>
    <p:extLst>
      <p:ext uri="{BB962C8B-B14F-4D97-AF65-F5344CB8AC3E}">
        <p14:creationId xmlns:p14="http://schemas.microsoft.com/office/powerpoint/2010/main" val="3762522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6334B-53EE-5E4E-9C9F-86845EFE68D9}"/>
              </a:ext>
            </a:extLst>
          </p:cNvPr>
          <p:cNvSpPr>
            <a:spLocks noGrp="1"/>
          </p:cNvSpPr>
          <p:nvPr>
            <p:ph type="title"/>
          </p:nvPr>
        </p:nvSpPr>
        <p:spPr/>
        <p:txBody>
          <a:bodyPr/>
          <a:lstStyle/>
          <a:p>
            <a:r>
              <a:rPr lang="en-US" dirty="0"/>
              <a:t>CRS as a side channel</a:t>
            </a:r>
          </a:p>
        </p:txBody>
      </p:sp>
      <p:sp>
        <p:nvSpPr>
          <p:cNvPr id="3" name="Content Placeholder 2">
            <a:extLst>
              <a:ext uri="{FF2B5EF4-FFF2-40B4-BE49-F238E27FC236}">
                <a16:creationId xmlns:a16="http://schemas.microsoft.com/office/drawing/2014/main" id="{D07714AB-8B71-9142-8969-F1F63DD02D88}"/>
              </a:ext>
            </a:extLst>
          </p:cNvPr>
          <p:cNvSpPr>
            <a:spLocks noGrp="1"/>
          </p:cNvSpPr>
          <p:nvPr>
            <p:ph idx="1"/>
          </p:nvPr>
        </p:nvSpPr>
        <p:spPr/>
        <p:txBody>
          <a:bodyPr/>
          <a:lstStyle/>
          <a:p>
            <a:r>
              <a:rPr lang="en-US" dirty="0"/>
              <a:t>In LTE systems, the User </a:t>
            </a:r>
            <a:r>
              <a:rPr lang="en-US" dirty="0" err="1"/>
              <a:t>Equipments</a:t>
            </a:r>
            <a:r>
              <a:rPr lang="en-US" dirty="0"/>
              <a:t> (UEs), e.g., mobile phones, use the CRS to estimate the Channel Frequency Response (CFR) of the downlink channel</a:t>
            </a:r>
          </a:p>
          <a:p>
            <a:pPr lvl="1"/>
            <a:r>
              <a:rPr lang="en-US" dirty="0"/>
              <a:t>Suppose that the BS transmits S(f, t) on a given subcarrier f at a given time t</a:t>
            </a:r>
          </a:p>
          <a:p>
            <a:pPr lvl="1"/>
            <a:r>
              <a:rPr lang="en-US" dirty="0"/>
              <a:t>In case that the received signal at the UE is R(f, t), the CFR can be calculated by:</a:t>
            </a:r>
          </a:p>
        </p:txBody>
      </p:sp>
      <p:pic>
        <p:nvPicPr>
          <p:cNvPr id="4" name="Picture 3">
            <a:extLst>
              <a:ext uri="{FF2B5EF4-FFF2-40B4-BE49-F238E27FC236}">
                <a16:creationId xmlns:a16="http://schemas.microsoft.com/office/drawing/2014/main" id="{7B6EAE2D-A37A-1F42-9673-85D77AD17D55}"/>
              </a:ext>
            </a:extLst>
          </p:cNvPr>
          <p:cNvPicPr>
            <a:picLocks noChangeAspect="1"/>
          </p:cNvPicPr>
          <p:nvPr/>
        </p:nvPicPr>
        <p:blipFill>
          <a:blip r:embed="rId2"/>
          <a:stretch>
            <a:fillRect/>
          </a:stretch>
        </p:blipFill>
        <p:spPr>
          <a:xfrm>
            <a:off x="4959350" y="4160783"/>
            <a:ext cx="2425700" cy="838200"/>
          </a:xfrm>
          <a:prstGeom prst="rect">
            <a:avLst/>
          </a:prstGeom>
        </p:spPr>
      </p:pic>
    </p:spTree>
    <p:extLst>
      <p:ext uri="{BB962C8B-B14F-4D97-AF65-F5344CB8AC3E}">
        <p14:creationId xmlns:p14="http://schemas.microsoft.com/office/powerpoint/2010/main" val="4291437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5DF63-AF9B-E543-AA12-C64F483AD353}"/>
              </a:ext>
            </a:extLst>
          </p:cNvPr>
          <p:cNvSpPr>
            <a:spLocks noGrp="1"/>
          </p:cNvSpPr>
          <p:nvPr>
            <p:ph type="title"/>
          </p:nvPr>
        </p:nvSpPr>
        <p:spPr/>
        <p:txBody>
          <a:bodyPr/>
          <a:lstStyle/>
          <a:p>
            <a:r>
              <a:rPr lang="en-US" dirty="0"/>
              <a:t>CRS as a side channel</a:t>
            </a:r>
          </a:p>
        </p:txBody>
      </p:sp>
      <p:sp>
        <p:nvSpPr>
          <p:cNvPr id="3" name="Content Placeholder 2">
            <a:extLst>
              <a:ext uri="{FF2B5EF4-FFF2-40B4-BE49-F238E27FC236}">
                <a16:creationId xmlns:a16="http://schemas.microsoft.com/office/drawing/2014/main" id="{BD7C808C-8DEE-EF48-90D4-CDFBE7FA0ACD}"/>
              </a:ext>
            </a:extLst>
          </p:cNvPr>
          <p:cNvSpPr>
            <a:spLocks noGrp="1"/>
          </p:cNvSpPr>
          <p:nvPr>
            <p:ph idx="1"/>
          </p:nvPr>
        </p:nvSpPr>
        <p:spPr>
          <a:xfrm>
            <a:off x="1371600" y="2286000"/>
            <a:ext cx="9601200" cy="4367048"/>
          </a:xfrm>
        </p:spPr>
        <p:txBody>
          <a:bodyPr>
            <a:normAutofit/>
          </a:bodyPr>
          <a:lstStyle/>
          <a:p>
            <a:r>
              <a:rPr lang="en-US" dirty="0"/>
              <a:t>Suppose a radio signal arrives at the receiving antenna through K different paths, then the CFR can be given as:</a:t>
            </a:r>
          </a:p>
          <a:p>
            <a:endParaRPr lang="en-US" dirty="0"/>
          </a:p>
          <a:p>
            <a:endParaRPr lang="en-US" dirty="0"/>
          </a:p>
          <a:p>
            <a:endParaRPr lang="en-US" dirty="0"/>
          </a:p>
          <a:p>
            <a:pPr lvl="1"/>
            <a:r>
              <a:rPr lang="en-US" dirty="0" err="1"/>
              <a:t>a</a:t>
            </a:r>
            <a:r>
              <a:rPr lang="en-US" baseline="-25000" dirty="0" err="1"/>
              <a:t>k</a:t>
            </a:r>
            <a:r>
              <a:rPr lang="en-US" dirty="0"/>
              <a:t>(f, t) represents the attenuation and initial phase offset of the k</a:t>
            </a:r>
            <a:r>
              <a:rPr lang="en-US" baseline="30000" dirty="0"/>
              <a:t>th</a:t>
            </a:r>
            <a:r>
              <a:rPr lang="en-US" dirty="0"/>
              <a:t> path</a:t>
            </a:r>
          </a:p>
          <a:p>
            <a:pPr lvl="1"/>
            <a:r>
              <a:rPr lang="en-US" dirty="0"/>
              <a:t>e</a:t>
            </a:r>
            <a:r>
              <a:rPr lang="en-US" baseline="30000" dirty="0"/>
              <a:t>−j2</a:t>
            </a:r>
            <a:r>
              <a:rPr lang="el-GR" baseline="30000" dirty="0"/>
              <a:t>π</a:t>
            </a:r>
            <a:r>
              <a:rPr lang="en-US" baseline="30000" dirty="0"/>
              <a:t>f </a:t>
            </a:r>
            <a:r>
              <a:rPr lang="el-GR" baseline="30000" dirty="0"/>
              <a:t>τ</a:t>
            </a:r>
            <a:r>
              <a:rPr lang="en-US" baseline="30000" dirty="0"/>
              <a:t>k(t) </a:t>
            </a:r>
            <a:r>
              <a:rPr lang="en-US" dirty="0"/>
              <a:t>is the phase shift on the k</a:t>
            </a:r>
            <a:r>
              <a:rPr lang="en-US" baseline="30000" dirty="0"/>
              <a:t>th</a:t>
            </a:r>
            <a:r>
              <a:rPr lang="en-US" dirty="0"/>
              <a:t> path</a:t>
            </a:r>
          </a:p>
          <a:p>
            <a:pPr lvl="1"/>
            <a:r>
              <a:rPr lang="el-GR" dirty="0"/>
              <a:t>τ</a:t>
            </a:r>
            <a:r>
              <a:rPr lang="en-US" baseline="-25000" dirty="0"/>
              <a:t>k</a:t>
            </a:r>
            <a:r>
              <a:rPr lang="en-US" dirty="0"/>
              <a:t>(t) is the path delay</a:t>
            </a:r>
          </a:p>
          <a:p>
            <a:r>
              <a:rPr lang="en-US" dirty="0"/>
              <a:t>With this model, the nearby human movements can be reflected in CFR measurement fluctuations based a similar model as in Wi-Fi systems</a:t>
            </a:r>
          </a:p>
        </p:txBody>
      </p:sp>
      <p:pic>
        <p:nvPicPr>
          <p:cNvPr id="4" name="Picture 3">
            <a:extLst>
              <a:ext uri="{FF2B5EF4-FFF2-40B4-BE49-F238E27FC236}">
                <a16:creationId xmlns:a16="http://schemas.microsoft.com/office/drawing/2014/main" id="{7B4604D1-6027-1347-BFCD-5FAFDACF0A62}"/>
              </a:ext>
            </a:extLst>
          </p:cNvPr>
          <p:cNvPicPr>
            <a:picLocks noChangeAspect="1"/>
          </p:cNvPicPr>
          <p:nvPr/>
        </p:nvPicPr>
        <p:blipFill>
          <a:blip r:embed="rId2"/>
          <a:stretch>
            <a:fillRect/>
          </a:stretch>
        </p:blipFill>
        <p:spPr>
          <a:xfrm>
            <a:off x="4286250" y="3113691"/>
            <a:ext cx="3771900" cy="952500"/>
          </a:xfrm>
          <a:prstGeom prst="rect">
            <a:avLst/>
          </a:prstGeom>
        </p:spPr>
      </p:pic>
    </p:spTree>
    <p:extLst>
      <p:ext uri="{BB962C8B-B14F-4D97-AF65-F5344CB8AC3E}">
        <p14:creationId xmlns:p14="http://schemas.microsoft.com/office/powerpoint/2010/main" val="381253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E60BB-F7F3-B540-B7A1-A2B634F7A09F}"/>
              </a:ext>
            </a:extLst>
          </p:cNvPr>
          <p:cNvSpPr>
            <a:spLocks noGrp="1"/>
          </p:cNvSpPr>
          <p:nvPr>
            <p:ph type="title"/>
          </p:nvPr>
        </p:nvSpPr>
        <p:spPr/>
        <p:txBody>
          <a:bodyPr/>
          <a:lstStyle/>
          <a:p>
            <a:r>
              <a:rPr lang="en-US" dirty="0"/>
              <a:t>System Design</a:t>
            </a:r>
          </a:p>
        </p:txBody>
      </p:sp>
      <p:sp>
        <p:nvSpPr>
          <p:cNvPr id="3" name="Content Placeholder 2">
            <a:extLst>
              <a:ext uri="{FF2B5EF4-FFF2-40B4-BE49-F238E27FC236}">
                <a16:creationId xmlns:a16="http://schemas.microsoft.com/office/drawing/2014/main" id="{73EADA35-01A3-CD49-A5DE-B72485A9508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8112F97-0DA8-D44A-8908-18FAEAC79F3F}"/>
              </a:ext>
            </a:extLst>
          </p:cNvPr>
          <p:cNvPicPr>
            <a:picLocks noChangeAspect="1"/>
          </p:cNvPicPr>
          <p:nvPr/>
        </p:nvPicPr>
        <p:blipFill>
          <a:blip r:embed="rId2"/>
          <a:stretch>
            <a:fillRect/>
          </a:stretch>
        </p:blipFill>
        <p:spPr>
          <a:xfrm>
            <a:off x="1371600" y="2286000"/>
            <a:ext cx="10299700" cy="3009900"/>
          </a:xfrm>
          <a:prstGeom prst="rect">
            <a:avLst/>
          </a:prstGeom>
        </p:spPr>
      </p:pic>
    </p:spTree>
    <p:extLst>
      <p:ext uri="{BB962C8B-B14F-4D97-AF65-F5344CB8AC3E}">
        <p14:creationId xmlns:p14="http://schemas.microsoft.com/office/powerpoint/2010/main" val="3342183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C43D1-F571-E840-BF6A-40262649ED4C}"/>
              </a:ext>
            </a:extLst>
          </p:cNvPr>
          <p:cNvSpPr>
            <a:spLocks noGrp="1"/>
          </p:cNvSpPr>
          <p:nvPr>
            <p:ph type="title"/>
          </p:nvPr>
        </p:nvSpPr>
        <p:spPr/>
        <p:txBody>
          <a:bodyPr/>
          <a:lstStyle/>
          <a:p>
            <a:r>
              <a:rPr lang="en-US" dirty="0"/>
              <a:t>System Design</a:t>
            </a:r>
          </a:p>
        </p:txBody>
      </p:sp>
      <p:sp>
        <p:nvSpPr>
          <p:cNvPr id="3" name="Content Placeholder 2">
            <a:extLst>
              <a:ext uri="{FF2B5EF4-FFF2-40B4-BE49-F238E27FC236}">
                <a16:creationId xmlns:a16="http://schemas.microsoft.com/office/drawing/2014/main" id="{CEE3EB47-A203-4E4E-8228-1BE4FB8E59BE}"/>
              </a:ext>
            </a:extLst>
          </p:cNvPr>
          <p:cNvSpPr>
            <a:spLocks noGrp="1"/>
          </p:cNvSpPr>
          <p:nvPr>
            <p:ph idx="1"/>
          </p:nvPr>
        </p:nvSpPr>
        <p:spPr>
          <a:xfrm>
            <a:off x="1371600" y="2285999"/>
            <a:ext cx="9601200" cy="4167353"/>
          </a:xfrm>
        </p:spPr>
        <p:txBody>
          <a:bodyPr/>
          <a:lstStyle/>
          <a:p>
            <a:r>
              <a:rPr lang="en-US" dirty="0"/>
              <a:t>CRS Logger</a:t>
            </a:r>
          </a:p>
          <a:p>
            <a:pPr lvl="1"/>
            <a:r>
              <a:rPr lang="en-US" dirty="0"/>
              <a:t>Synchronization</a:t>
            </a:r>
          </a:p>
          <a:p>
            <a:pPr lvl="2"/>
            <a:r>
              <a:rPr lang="en-US" dirty="0"/>
              <a:t>find the carrier frequency of a nearby LTE BS and tune the USRP to its carrier frequency</a:t>
            </a:r>
          </a:p>
          <a:p>
            <a:pPr lvl="1"/>
            <a:r>
              <a:rPr lang="en-US" dirty="0"/>
              <a:t>CFO/SFO Calibration</a:t>
            </a:r>
          </a:p>
          <a:p>
            <a:pPr lvl="2"/>
            <a:r>
              <a:rPr lang="en-US" dirty="0"/>
              <a:t>As the transmitting BS and the receiver run at different clocks, there are both Carrier Frequency Offset (CFO) and Sampling Frequency Offset (SFO) in the received baseband signal. If not calibrated, they may accumulate and the system will lose synchronization after several minutes of continuous monitoring</a:t>
            </a:r>
          </a:p>
          <a:p>
            <a:pPr lvl="1"/>
            <a:r>
              <a:rPr lang="en-US" dirty="0"/>
              <a:t>CRS Extraction</a:t>
            </a:r>
          </a:p>
          <a:p>
            <a:pPr lvl="2"/>
            <a:r>
              <a:rPr lang="en-US" dirty="0"/>
              <a:t>Based on the PCI obtained from the synchronization step, it is possible to calculate in which subcarriers the CRS are transmitted as well as the value of the CRS</a:t>
            </a:r>
          </a:p>
        </p:txBody>
      </p:sp>
    </p:spTree>
    <p:extLst>
      <p:ext uri="{BB962C8B-B14F-4D97-AF65-F5344CB8AC3E}">
        <p14:creationId xmlns:p14="http://schemas.microsoft.com/office/powerpoint/2010/main" val="2130341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4F39B-858E-7241-8FB9-27936484BCDB}"/>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F8214E23-BBD5-8643-9C1E-11AB27AD4D86}"/>
              </a:ext>
            </a:extLst>
          </p:cNvPr>
          <p:cNvSpPr>
            <a:spLocks noGrp="1"/>
          </p:cNvSpPr>
          <p:nvPr>
            <p:ph idx="1"/>
          </p:nvPr>
        </p:nvSpPr>
        <p:spPr>
          <a:xfrm>
            <a:off x="1371600" y="2286000"/>
            <a:ext cx="9601200" cy="4430110"/>
          </a:xfrm>
        </p:spPr>
        <p:txBody>
          <a:bodyPr>
            <a:normAutofit/>
          </a:bodyPr>
          <a:lstStyle/>
          <a:p>
            <a:r>
              <a:rPr lang="en-US" dirty="0"/>
              <a:t>Noise Removal</a:t>
            </a:r>
          </a:p>
          <a:p>
            <a:pPr lvl="1"/>
            <a:r>
              <a:rPr lang="en-US" dirty="0"/>
              <a:t>Reduce the impact of multi-path interference by directional antennas which amplify signals in the beam direction and reject signals in other directions</a:t>
            </a:r>
          </a:p>
          <a:p>
            <a:pPr lvl="1"/>
            <a:r>
              <a:rPr lang="en-US" dirty="0"/>
              <a:t>Use a moving-average filter to remove the high-frequency noises</a:t>
            </a:r>
          </a:p>
          <a:p>
            <a:r>
              <a:rPr lang="en-US" dirty="0"/>
              <a:t>Block Principal Component Analysis</a:t>
            </a:r>
          </a:p>
          <a:p>
            <a:pPr lvl="1"/>
            <a:r>
              <a:rPr lang="en-US" dirty="0"/>
              <a:t>Most of the CFR samples are redundant, so they introduce unnecessary computational costs in the keystroke recognition stage. Use PCA (Principal Component Analysis) to extract most principal components from raw CFR signals.</a:t>
            </a:r>
          </a:p>
          <a:p>
            <a:pPr lvl="1"/>
            <a:r>
              <a:rPr lang="en-US" dirty="0"/>
              <a:t>Block PCA: divide 200 subcarriers into 10 blocks, then each block performs PCA and takes the first principal component. Thus, the block PCA algorithm outputs ten principal components</a:t>
            </a:r>
          </a:p>
        </p:txBody>
      </p:sp>
    </p:spTree>
    <p:extLst>
      <p:ext uri="{BB962C8B-B14F-4D97-AF65-F5344CB8AC3E}">
        <p14:creationId xmlns:p14="http://schemas.microsoft.com/office/powerpoint/2010/main" val="661171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58608-EB0B-2741-9B7C-E0B65C0DC64B}"/>
              </a:ext>
            </a:extLst>
          </p:cNvPr>
          <p:cNvSpPr>
            <a:spLocks noGrp="1"/>
          </p:cNvSpPr>
          <p:nvPr>
            <p:ph type="title"/>
          </p:nvPr>
        </p:nvSpPr>
        <p:spPr/>
        <p:txBody>
          <a:bodyPr/>
          <a:lstStyle/>
          <a:p>
            <a:r>
              <a:rPr lang="en-US" dirty="0"/>
              <a:t>Keystroke monitoring</a:t>
            </a:r>
          </a:p>
        </p:txBody>
      </p:sp>
      <p:sp>
        <p:nvSpPr>
          <p:cNvPr id="3" name="Content Placeholder 2">
            <a:extLst>
              <a:ext uri="{FF2B5EF4-FFF2-40B4-BE49-F238E27FC236}">
                <a16:creationId xmlns:a16="http://schemas.microsoft.com/office/drawing/2014/main" id="{5FB673C4-6DAB-AA44-9778-16ECD3FEE346}"/>
              </a:ext>
            </a:extLst>
          </p:cNvPr>
          <p:cNvSpPr>
            <a:spLocks noGrp="1"/>
          </p:cNvSpPr>
          <p:nvPr>
            <p:ph idx="1"/>
          </p:nvPr>
        </p:nvSpPr>
        <p:spPr/>
        <p:txBody>
          <a:bodyPr/>
          <a:lstStyle/>
          <a:p>
            <a:r>
              <a:rPr lang="en-US" dirty="0"/>
              <a:t>Keystroke detection</a:t>
            </a:r>
          </a:p>
          <a:p>
            <a:pPr lvl="1"/>
            <a:r>
              <a:rPr lang="en-US" dirty="0"/>
              <a:t>use a moving variance algorithm to detect each keystroke event</a:t>
            </a:r>
          </a:p>
          <a:p>
            <a:pPr lvl="1"/>
            <a:r>
              <a:rPr lang="en-US" dirty="0"/>
              <a:t>calculate the variance from the block PCA results. Once the variance exceeds an empirically determined threshold, the system detects a keystroke event</a:t>
            </a:r>
          </a:p>
          <a:p>
            <a:pPr lvl="1"/>
            <a:r>
              <a:rPr lang="en-US" dirty="0"/>
              <a:t>Sometimes one keystroke movement may introduce multiple separated variation peaks, treat these movements as one keystroke if their time interval is less than 0.1 second</a:t>
            </a:r>
          </a:p>
        </p:txBody>
      </p:sp>
    </p:spTree>
    <p:extLst>
      <p:ext uri="{BB962C8B-B14F-4D97-AF65-F5344CB8AC3E}">
        <p14:creationId xmlns:p14="http://schemas.microsoft.com/office/powerpoint/2010/main" val="56553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0C590-CF49-714F-9144-5CA70E152E70}"/>
              </a:ext>
            </a:extLst>
          </p:cNvPr>
          <p:cNvSpPr>
            <a:spLocks noGrp="1"/>
          </p:cNvSpPr>
          <p:nvPr>
            <p:ph type="title"/>
          </p:nvPr>
        </p:nvSpPr>
        <p:spPr/>
        <p:txBody>
          <a:bodyPr/>
          <a:lstStyle/>
          <a:p>
            <a:r>
              <a:rPr lang="en-US" dirty="0"/>
              <a:t>Keystroke recognition</a:t>
            </a:r>
          </a:p>
        </p:txBody>
      </p:sp>
      <p:sp>
        <p:nvSpPr>
          <p:cNvPr id="3" name="Content Placeholder 2">
            <a:extLst>
              <a:ext uri="{FF2B5EF4-FFF2-40B4-BE49-F238E27FC236}">
                <a16:creationId xmlns:a16="http://schemas.microsoft.com/office/drawing/2014/main" id="{A3E0906A-EA1A-9E44-9499-1110A2CB5B7A}"/>
              </a:ext>
            </a:extLst>
          </p:cNvPr>
          <p:cNvSpPr>
            <a:spLocks noGrp="1"/>
          </p:cNvSpPr>
          <p:nvPr>
            <p:ph idx="1"/>
          </p:nvPr>
        </p:nvSpPr>
        <p:spPr/>
        <p:txBody>
          <a:bodyPr/>
          <a:lstStyle/>
          <a:p>
            <a:r>
              <a:rPr lang="en-US" dirty="0"/>
              <a:t>Existing works treat each keystroke separately by assuming that the user always returns to a given posture after each keystrokes. In case of continuous typing, it was observed that the CFR measurements indicate the hand/finger movements between keys, instead of the key press</a:t>
            </a:r>
          </a:p>
          <a:p>
            <a:r>
              <a:rPr lang="en-US" dirty="0"/>
              <a:t>Model the process as a Hidden Markov Model (HMM) to infer the transition between subsequent keystrokes</a:t>
            </a:r>
          </a:p>
        </p:txBody>
      </p:sp>
    </p:spTree>
    <p:extLst>
      <p:ext uri="{BB962C8B-B14F-4D97-AF65-F5344CB8AC3E}">
        <p14:creationId xmlns:p14="http://schemas.microsoft.com/office/powerpoint/2010/main" val="1996895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CD08F-D487-A146-8E58-145C6DC64A38}"/>
              </a:ext>
            </a:extLst>
          </p:cNvPr>
          <p:cNvSpPr>
            <a:spLocks noGrp="1"/>
          </p:cNvSpPr>
          <p:nvPr>
            <p:ph type="title"/>
          </p:nvPr>
        </p:nvSpPr>
        <p:spPr/>
        <p:txBody>
          <a:bodyPr/>
          <a:lstStyle/>
          <a:p>
            <a:r>
              <a:rPr lang="en-US" dirty="0"/>
              <a:t>Keystroke Recognition</a:t>
            </a:r>
          </a:p>
        </p:txBody>
      </p:sp>
      <p:sp>
        <p:nvSpPr>
          <p:cNvPr id="3" name="Content Placeholder 2">
            <a:extLst>
              <a:ext uri="{FF2B5EF4-FFF2-40B4-BE49-F238E27FC236}">
                <a16:creationId xmlns:a16="http://schemas.microsoft.com/office/drawing/2014/main" id="{87F9E7AF-B99D-A945-AFB1-405E48329F43}"/>
              </a:ext>
            </a:extLst>
          </p:cNvPr>
          <p:cNvSpPr>
            <a:spLocks noGrp="1"/>
          </p:cNvSpPr>
          <p:nvPr>
            <p:ph idx="1"/>
          </p:nvPr>
        </p:nvSpPr>
        <p:spPr>
          <a:xfrm>
            <a:off x="1371600" y="2286000"/>
            <a:ext cx="5344510" cy="4188372"/>
          </a:xfrm>
        </p:spPr>
        <p:txBody>
          <a:bodyPr/>
          <a:lstStyle/>
          <a:p>
            <a:r>
              <a:rPr lang="en-US" dirty="0"/>
              <a:t>Shape extraction</a:t>
            </a:r>
          </a:p>
          <a:p>
            <a:pPr lvl="1"/>
            <a:r>
              <a:rPr lang="en-US" dirty="0"/>
              <a:t>extract the waveform shapes at keystroke events to determine the movements between keys</a:t>
            </a:r>
          </a:p>
          <a:p>
            <a:pPr lvl="1"/>
            <a:r>
              <a:rPr lang="en-US" dirty="0"/>
              <a:t>Perform wavelet decomposition on each PCA component and use the level-8 approximation coefficients as the output feature. For keystroke movement with a duration of two seconds, get a vector of length 28 for each PCA component</a:t>
            </a:r>
          </a:p>
        </p:txBody>
      </p:sp>
      <p:pic>
        <p:nvPicPr>
          <p:cNvPr id="4" name="Picture 3">
            <a:extLst>
              <a:ext uri="{FF2B5EF4-FFF2-40B4-BE49-F238E27FC236}">
                <a16:creationId xmlns:a16="http://schemas.microsoft.com/office/drawing/2014/main" id="{C013D5A8-1BFA-0C40-887E-7A73A381E300}"/>
              </a:ext>
            </a:extLst>
          </p:cNvPr>
          <p:cNvPicPr>
            <a:picLocks noChangeAspect="1"/>
          </p:cNvPicPr>
          <p:nvPr/>
        </p:nvPicPr>
        <p:blipFill>
          <a:blip r:embed="rId2"/>
          <a:stretch>
            <a:fillRect/>
          </a:stretch>
        </p:blipFill>
        <p:spPr>
          <a:xfrm>
            <a:off x="6716110" y="2286000"/>
            <a:ext cx="4776514" cy="2666708"/>
          </a:xfrm>
          <a:prstGeom prst="rect">
            <a:avLst/>
          </a:prstGeom>
        </p:spPr>
      </p:pic>
    </p:spTree>
    <p:extLst>
      <p:ext uri="{BB962C8B-B14F-4D97-AF65-F5344CB8AC3E}">
        <p14:creationId xmlns:p14="http://schemas.microsoft.com/office/powerpoint/2010/main" val="873862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7A5F6-14A1-014C-9A20-EDC9B01090C5}"/>
              </a:ext>
            </a:extLst>
          </p:cNvPr>
          <p:cNvSpPr>
            <a:spLocks noGrp="1"/>
          </p:cNvSpPr>
          <p:nvPr>
            <p:ph type="title"/>
          </p:nvPr>
        </p:nvSpPr>
        <p:spPr/>
        <p:txBody>
          <a:bodyPr/>
          <a:lstStyle/>
          <a:p>
            <a:r>
              <a:rPr lang="en-US" dirty="0"/>
              <a:t>Keystroke recognition</a:t>
            </a:r>
          </a:p>
        </p:txBody>
      </p:sp>
      <p:sp>
        <p:nvSpPr>
          <p:cNvPr id="3" name="Content Placeholder 2">
            <a:extLst>
              <a:ext uri="{FF2B5EF4-FFF2-40B4-BE49-F238E27FC236}">
                <a16:creationId xmlns:a16="http://schemas.microsoft.com/office/drawing/2014/main" id="{3EDDD8F2-DF6B-2241-AA10-87C127EE8A39}"/>
              </a:ext>
            </a:extLst>
          </p:cNvPr>
          <p:cNvSpPr>
            <a:spLocks noGrp="1"/>
          </p:cNvSpPr>
          <p:nvPr>
            <p:ph idx="1"/>
          </p:nvPr>
        </p:nvSpPr>
        <p:spPr/>
        <p:txBody>
          <a:bodyPr/>
          <a:lstStyle/>
          <a:p>
            <a:r>
              <a:rPr lang="en-US" dirty="0"/>
              <a:t>Movement Direction Classification</a:t>
            </a:r>
          </a:p>
          <a:p>
            <a:pPr lvl="1"/>
            <a:r>
              <a:rPr lang="en-US" dirty="0"/>
              <a:t>use SVM-based classifier to determine the keystroke movements</a:t>
            </a:r>
          </a:p>
          <a:p>
            <a:pPr lvl="1"/>
            <a:r>
              <a:rPr lang="en-US" dirty="0"/>
              <a:t>Therefore, use a decoupled classifier to determine the movement distance and direction. Train two classifiers, one for the “x” (horizontal) direction and the other for the “y” (vertical) direction</a:t>
            </a:r>
          </a:p>
          <a:p>
            <a:pPr lvl="1"/>
            <a:r>
              <a:rPr lang="en-US" dirty="0"/>
              <a:t>the two SVM classifier are 5-category and 7-category respectively</a:t>
            </a:r>
          </a:p>
        </p:txBody>
      </p:sp>
    </p:spTree>
    <p:extLst>
      <p:ext uri="{BB962C8B-B14F-4D97-AF65-F5344CB8AC3E}">
        <p14:creationId xmlns:p14="http://schemas.microsoft.com/office/powerpoint/2010/main" val="1189326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9EE6D-F270-2D4E-81D3-61BAB37D412B}"/>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64B825D5-AFAD-D645-AF68-0F78774FBC85}"/>
              </a:ext>
            </a:extLst>
          </p:cNvPr>
          <p:cNvSpPr>
            <a:spLocks noGrp="1"/>
          </p:cNvSpPr>
          <p:nvPr>
            <p:ph idx="1"/>
          </p:nvPr>
        </p:nvSpPr>
        <p:spPr>
          <a:xfrm>
            <a:off x="1371600" y="2285999"/>
            <a:ext cx="9601200" cy="4388069"/>
          </a:xfrm>
        </p:spPr>
        <p:txBody>
          <a:bodyPr>
            <a:normAutofit/>
          </a:bodyPr>
          <a:lstStyle/>
          <a:p>
            <a:r>
              <a:rPr lang="en-US" dirty="0"/>
              <a:t>Why</a:t>
            </a:r>
          </a:p>
          <a:p>
            <a:pPr lvl="1"/>
            <a:r>
              <a:rPr lang="en-US" dirty="0"/>
              <a:t>Cellular network operators deploy base stations with a high density to ensure radio signal coverage for 4G/5G networks</a:t>
            </a:r>
          </a:p>
          <a:p>
            <a:pPr lvl="1"/>
            <a:r>
              <a:rPr lang="en-US" dirty="0"/>
              <a:t>An adversary could detect human movements and recognize keystroke movements of a victim by passively listening to the CRS broadcast from base stations</a:t>
            </a:r>
          </a:p>
          <a:p>
            <a:r>
              <a:rPr lang="en-US" dirty="0"/>
              <a:t>How</a:t>
            </a:r>
          </a:p>
          <a:p>
            <a:pPr lvl="1"/>
            <a:r>
              <a:rPr lang="en-US" dirty="0" err="1"/>
              <a:t>SpiderMon</a:t>
            </a:r>
            <a:r>
              <a:rPr lang="en-US" dirty="0"/>
              <a:t>, passive continuous keystroke monitoring using the signal transmitted by commercial cellular base stations</a:t>
            </a:r>
          </a:p>
        </p:txBody>
      </p:sp>
    </p:spTree>
    <p:extLst>
      <p:ext uri="{BB962C8B-B14F-4D97-AF65-F5344CB8AC3E}">
        <p14:creationId xmlns:p14="http://schemas.microsoft.com/office/powerpoint/2010/main" val="3082105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A5A04-F7F3-5D45-A894-D1EBA6564322}"/>
              </a:ext>
            </a:extLst>
          </p:cNvPr>
          <p:cNvSpPr>
            <a:spLocks noGrp="1"/>
          </p:cNvSpPr>
          <p:nvPr>
            <p:ph type="title"/>
          </p:nvPr>
        </p:nvSpPr>
        <p:spPr/>
        <p:txBody>
          <a:bodyPr/>
          <a:lstStyle/>
          <a:p>
            <a:r>
              <a:rPr lang="en-US" dirty="0"/>
              <a:t>Keystroke recognition</a:t>
            </a:r>
          </a:p>
        </p:txBody>
      </p:sp>
      <p:sp>
        <p:nvSpPr>
          <p:cNvPr id="3" name="Content Placeholder 2">
            <a:extLst>
              <a:ext uri="{FF2B5EF4-FFF2-40B4-BE49-F238E27FC236}">
                <a16:creationId xmlns:a16="http://schemas.microsoft.com/office/drawing/2014/main" id="{0957472D-17CE-DA47-9136-C4A662ED46C1}"/>
              </a:ext>
            </a:extLst>
          </p:cNvPr>
          <p:cNvSpPr>
            <a:spLocks noGrp="1"/>
          </p:cNvSpPr>
          <p:nvPr>
            <p:ph idx="1"/>
          </p:nvPr>
        </p:nvSpPr>
        <p:spPr>
          <a:xfrm>
            <a:off x="1371600" y="2286000"/>
            <a:ext cx="9601200" cy="4650828"/>
          </a:xfrm>
        </p:spPr>
        <p:txBody>
          <a:bodyPr/>
          <a:lstStyle/>
          <a:p>
            <a:r>
              <a:rPr lang="en-US" dirty="0"/>
              <a:t>Building Hidden Markov Model</a:t>
            </a:r>
          </a:p>
          <a:p>
            <a:pPr lvl="1"/>
            <a:r>
              <a:rPr lang="en-US" dirty="0"/>
              <a:t>Model the keystroke process with a HMM indicated as </a:t>
            </a:r>
            <a:r>
              <a:rPr lang="el-GR" dirty="0"/>
              <a:t>λ = (</a:t>
            </a:r>
            <a:r>
              <a:rPr lang="en-US" dirty="0"/>
              <a:t>N, M, A, B,</a:t>
            </a:r>
            <a:r>
              <a:rPr lang="el-GR" dirty="0"/>
              <a:t>π).</a:t>
            </a:r>
            <a:endParaRPr lang="en-US" dirty="0"/>
          </a:p>
          <a:p>
            <a:pPr lvl="2"/>
            <a:r>
              <a:rPr lang="en-US" dirty="0"/>
              <a:t>N is the number of hidden states; as there are 100 possible key pairs, so N = 100</a:t>
            </a:r>
          </a:p>
          <a:p>
            <a:pPr lvl="2"/>
            <a:r>
              <a:rPr lang="en-US" dirty="0"/>
              <a:t>M is the number of possible observations for hidden states; the results of the two classifier that gives five possible horizontal movements and seven possible vertical movements, so M = 5 × 7 = 35</a:t>
            </a:r>
          </a:p>
          <a:p>
            <a:pPr lvl="2"/>
            <a:r>
              <a:rPr lang="en-US" dirty="0"/>
              <a:t>The observation probability matrix B gives the possibility that a given observation can be observed in a hidden state; B is a N × M matrix where </a:t>
            </a:r>
            <a:r>
              <a:rPr lang="en-US" dirty="0" err="1"/>
              <a:t>B</a:t>
            </a:r>
            <a:r>
              <a:rPr lang="en-US" baseline="-25000" dirty="0" err="1"/>
              <a:t>jk</a:t>
            </a:r>
            <a:r>
              <a:rPr lang="en-US" dirty="0"/>
              <a:t> = P(observation </a:t>
            </a:r>
            <a:r>
              <a:rPr lang="en-US" dirty="0" err="1"/>
              <a:t>k|state</a:t>
            </a:r>
            <a:r>
              <a:rPr lang="en-US" dirty="0"/>
              <a:t> </a:t>
            </a:r>
            <a:r>
              <a:rPr lang="en-US" dirty="0" err="1"/>
              <a:t>s</a:t>
            </a:r>
            <a:r>
              <a:rPr lang="en-US" baseline="-25000" dirty="0" err="1"/>
              <a:t>j</a:t>
            </a:r>
            <a:r>
              <a:rPr lang="en-US" dirty="0"/>
              <a:t> )</a:t>
            </a:r>
          </a:p>
          <a:p>
            <a:pPr lvl="2"/>
            <a:r>
              <a:rPr lang="en-US" dirty="0"/>
              <a:t>The transition probability matrix A is the possibility a hidden state is transmitted to another hidden state; A is a N × N matrix with </a:t>
            </a:r>
            <a:r>
              <a:rPr lang="en-US" dirty="0" err="1"/>
              <a:t>A</a:t>
            </a:r>
            <a:r>
              <a:rPr lang="en-US" baseline="-25000" dirty="0" err="1"/>
              <a:t>ij</a:t>
            </a:r>
            <a:r>
              <a:rPr lang="en-US" dirty="0"/>
              <a:t> = P(state </a:t>
            </a:r>
            <a:r>
              <a:rPr lang="en-US" dirty="0" err="1"/>
              <a:t>s</a:t>
            </a:r>
            <a:r>
              <a:rPr lang="en-US" baseline="-25000" dirty="0" err="1"/>
              <a:t>j</a:t>
            </a:r>
            <a:r>
              <a:rPr lang="en-US" dirty="0"/>
              <a:t> at time t + 1|state </a:t>
            </a:r>
            <a:r>
              <a:rPr lang="en-US" dirty="0" err="1"/>
              <a:t>s</a:t>
            </a:r>
            <a:r>
              <a:rPr lang="en-US" baseline="-25000" dirty="0" err="1"/>
              <a:t>i</a:t>
            </a:r>
            <a:r>
              <a:rPr lang="en-US" dirty="0"/>
              <a:t> at time t)</a:t>
            </a:r>
          </a:p>
          <a:p>
            <a:pPr lvl="2"/>
            <a:r>
              <a:rPr lang="en-US" dirty="0"/>
              <a:t>The initial state distribution vector </a:t>
            </a:r>
            <a:r>
              <a:rPr lang="el-GR" dirty="0"/>
              <a:t>π </a:t>
            </a:r>
            <a:r>
              <a:rPr lang="en-US" dirty="0"/>
              <a:t>indicates the possibility at the start of the key sequence</a:t>
            </a:r>
          </a:p>
        </p:txBody>
      </p:sp>
    </p:spTree>
    <p:extLst>
      <p:ext uri="{BB962C8B-B14F-4D97-AF65-F5344CB8AC3E}">
        <p14:creationId xmlns:p14="http://schemas.microsoft.com/office/powerpoint/2010/main" val="3745639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CD587-D647-2A48-A43E-8577DF08121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3B17BDC-4044-EF4E-B95A-D236323E01BA}"/>
              </a:ext>
            </a:extLst>
          </p:cNvPr>
          <p:cNvSpPr>
            <a:spLocks noGrp="1"/>
          </p:cNvSpPr>
          <p:nvPr>
            <p:ph idx="1"/>
          </p:nvPr>
        </p:nvSpPr>
        <p:spPr/>
        <p:txBody>
          <a:bodyPr/>
          <a:lstStyle/>
          <a:p>
            <a:r>
              <a:rPr lang="en-US" dirty="0"/>
              <a:t>Building Hidden Markov Model</a:t>
            </a:r>
          </a:p>
          <a:p>
            <a:pPr lvl="1"/>
            <a:r>
              <a:rPr lang="en-US" dirty="0"/>
              <a:t>To build the HMM, need to determine the parameters A, B and </a:t>
            </a:r>
            <a:r>
              <a:rPr lang="el-GR" dirty="0"/>
              <a:t>π</a:t>
            </a:r>
            <a:endParaRPr lang="en-US" dirty="0"/>
          </a:p>
          <a:p>
            <a:pPr lvl="2"/>
            <a:r>
              <a:rPr lang="en-US" dirty="0"/>
              <a:t>The transmission probabilities between hidden states given in the matrix A can be predefined by the natural continuity of the typing process</a:t>
            </a:r>
          </a:p>
          <a:p>
            <a:pPr lvl="2"/>
            <a:r>
              <a:rPr lang="en-US" dirty="0"/>
              <a:t>use a uniform distribution for the initial state distribution </a:t>
            </a:r>
            <a:r>
              <a:rPr lang="el-GR" dirty="0"/>
              <a:t>π</a:t>
            </a:r>
            <a:endParaRPr lang="en-US" dirty="0"/>
          </a:p>
          <a:p>
            <a:pPr lvl="2"/>
            <a:r>
              <a:rPr lang="en-US" dirty="0"/>
              <a:t>The observation probability matrix B is determined through the training samples. first collect typing waveform shapes for different key pairs. Then use the two movement SVM classifier to calculate the probability that a given keystroke movement will emit certain observations</a:t>
            </a:r>
          </a:p>
        </p:txBody>
      </p:sp>
    </p:spTree>
    <p:extLst>
      <p:ext uri="{BB962C8B-B14F-4D97-AF65-F5344CB8AC3E}">
        <p14:creationId xmlns:p14="http://schemas.microsoft.com/office/powerpoint/2010/main" val="10209375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655FA-B6E0-754D-89AA-7CB8CE5B084A}"/>
              </a:ext>
            </a:extLst>
          </p:cNvPr>
          <p:cNvSpPr>
            <a:spLocks noGrp="1"/>
          </p:cNvSpPr>
          <p:nvPr>
            <p:ph type="title"/>
          </p:nvPr>
        </p:nvSpPr>
        <p:spPr/>
        <p:txBody>
          <a:bodyPr/>
          <a:lstStyle/>
          <a:p>
            <a:r>
              <a:rPr lang="en-US" dirty="0"/>
              <a:t>Keystroke recognition</a:t>
            </a:r>
          </a:p>
        </p:txBody>
      </p:sp>
      <p:sp>
        <p:nvSpPr>
          <p:cNvPr id="3" name="Content Placeholder 2">
            <a:extLst>
              <a:ext uri="{FF2B5EF4-FFF2-40B4-BE49-F238E27FC236}">
                <a16:creationId xmlns:a16="http://schemas.microsoft.com/office/drawing/2014/main" id="{91119100-FAD7-3A4E-A06B-3AF9792F909B}"/>
              </a:ext>
            </a:extLst>
          </p:cNvPr>
          <p:cNvSpPr>
            <a:spLocks noGrp="1"/>
          </p:cNvSpPr>
          <p:nvPr>
            <p:ph idx="1"/>
          </p:nvPr>
        </p:nvSpPr>
        <p:spPr/>
        <p:txBody>
          <a:bodyPr/>
          <a:lstStyle/>
          <a:p>
            <a:r>
              <a:rPr lang="en-US" dirty="0"/>
              <a:t>Key Sequence Recovery</a:t>
            </a:r>
          </a:p>
          <a:p>
            <a:pPr lvl="1"/>
            <a:r>
              <a:rPr lang="en-US" dirty="0"/>
              <a:t>After building the Hidden Markov model, the key sequence recovery can be reduced to the following problem.</a:t>
            </a:r>
          </a:p>
          <a:p>
            <a:pPr lvl="2"/>
            <a:r>
              <a:rPr lang="en-US" dirty="0"/>
              <a:t>Given the observation sequence O = O</a:t>
            </a:r>
            <a:r>
              <a:rPr lang="en-US" baseline="-25000" dirty="0"/>
              <a:t>1</a:t>
            </a:r>
            <a:r>
              <a:rPr lang="en-US" dirty="0"/>
              <a:t>O</a:t>
            </a:r>
            <a:r>
              <a:rPr lang="en-US" baseline="-25000" dirty="0"/>
              <a:t>2</a:t>
            </a:r>
            <a:r>
              <a:rPr lang="en-US" dirty="0"/>
              <a:t>O</a:t>
            </a:r>
            <a:r>
              <a:rPr lang="en-US" baseline="-25000" dirty="0"/>
              <a:t>3</a:t>
            </a:r>
            <a:r>
              <a:rPr lang="en-US" dirty="0"/>
              <a:t> · · · O</a:t>
            </a:r>
            <a:r>
              <a:rPr lang="en-US" baseline="-25000" dirty="0"/>
              <a:t>T</a:t>
            </a:r>
            <a:r>
              <a:rPr lang="en-US" dirty="0"/>
              <a:t> , find the optimal hidden sequence Q = q</a:t>
            </a:r>
            <a:r>
              <a:rPr lang="en-US" baseline="-25000" dirty="0"/>
              <a:t>1</a:t>
            </a:r>
            <a:r>
              <a:rPr lang="en-US" dirty="0"/>
              <a:t>q</a:t>
            </a:r>
            <a:r>
              <a:rPr lang="en-US" baseline="-25000" dirty="0"/>
              <a:t>2</a:t>
            </a:r>
            <a:r>
              <a:rPr lang="en-US" dirty="0"/>
              <a:t>q</a:t>
            </a:r>
            <a:r>
              <a:rPr lang="en-US" baseline="-25000" dirty="0"/>
              <a:t>3</a:t>
            </a:r>
            <a:r>
              <a:rPr lang="en-US" dirty="0"/>
              <a:t> · · · </a:t>
            </a:r>
            <a:r>
              <a:rPr lang="en-US" dirty="0" err="1"/>
              <a:t>q</a:t>
            </a:r>
            <a:r>
              <a:rPr lang="en-US" baseline="-25000" dirty="0" err="1"/>
              <a:t>T</a:t>
            </a:r>
            <a:r>
              <a:rPr lang="en-US" dirty="0"/>
              <a:t> , i.e., to maximize P(Q|O, </a:t>
            </a:r>
            <a:r>
              <a:rPr lang="el-GR" dirty="0"/>
              <a:t>λ)</a:t>
            </a:r>
            <a:endParaRPr lang="en-US" dirty="0"/>
          </a:p>
          <a:p>
            <a:pPr lvl="1"/>
            <a:r>
              <a:rPr lang="en-US" dirty="0"/>
              <a:t>This problem can be solved by the well-known Viterbi Algorithm that uses a dynamic programming approach</a:t>
            </a:r>
          </a:p>
        </p:txBody>
      </p:sp>
    </p:spTree>
    <p:extLst>
      <p:ext uri="{BB962C8B-B14F-4D97-AF65-F5344CB8AC3E}">
        <p14:creationId xmlns:p14="http://schemas.microsoft.com/office/powerpoint/2010/main" val="847972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05CD9-42C9-D844-B4A8-3FE55CA6BCB2}"/>
              </a:ext>
            </a:extLst>
          </p:cNvPr>
          <p:cNvSpPr>
            <a:spLocks noGrp="1"/>
          </p:cNvSpPr>
          <p:nvPr>
            <p:ph type="title"/>
          </p:nvPr>
        </p:nvSpPr>
        <p:spPr/>
        <p:txBody>
          <a:bodyPr/>
          <a:lstStyle/>
          <a:p>
            <a:r>
              <a:rPr lang="en-US" dirty="0"/>
              <a:t>Implementation and Evaluation</a:t>
            </a:r>
          </a:p>
        </p:txBody>
      </p:sp>
      <p:sp>
        <p:nvSpPr>
          <p:cNvPr id="3" name="Content Placeholder 2">
            <a:extLst>
              <a:ext uri="{FF2B5EF4-FFF2-40B4-BE49-F238E27FC236}">
                <a16:creationId xmlns:a16="http://schemas.microsoft.com/office/drawing/2014/main" id="{1A281A27-CA6A-1744-90D6-BD7B278CEFD3}"/>
              </a:ext>
            </a:extLst>
          </p:cNvPr>
          <p:cNvSpPr>
            <a:spLocks noGrp="1"/>
          </p:cNvSpPr>
          <p:nvPr>
            <p:ph idx="1"/>
          </p:nvPr>
        </p:nvSpPr>
        <p:spPr>
          <a:xfrm>
            <a:off x="1371600" y="2285999"/>
            <a:ext cx="6153807" cy="4440621"/>
          </a:xfrm>
        </p:spPr>
        <p:txBody>
          <a:bodyPr>
            <a:normAutofit/>
          </a:bodyPr>
          <a:lstStyle/>
          <a:p>
            <a:r>
              <a:rPr lang="en-US" dirty="0"/>
              <a:t>Implementation</a:t>
            </a:r>
          </a:p>
          <a:p>
            <a:pPr lvl="1"/>
            <a:r>
              <a:rPr lang="en-US" dirty="0"/>
              <a:t>built </a:t>
            </a:r>
            <a:r>
              <a:rPr lang="en-US" dirty="0" err="1"/>
              <a:t>SpiderMon</a:t>
            </a:r>
            <a:r>
              <a:rPr lang="en-US" dirty="0"/>
              <a:t> on USRP B210 software radios with an external clock source </a:t>
            </a:r>
            <a:r>
              <a:rPr lang="en-US" dirty="0" err="1"/>
              <a:t>OctoClock</a:t>
            </a:r>
            <a:r>
              <a:rPr lang="en-US" dirty="0"/>
              <a:t> CDA2990</a:t>
            </a:r>
          </a:p>
          <a:p>
            <a:pPr lvl="1"/>
            <a:r>
              <a:rPr lang="en-US" dirty="0"/>
              <a:t>The BS used in the experiments has a central frequency of 2330 MHz and a bandwidth of 20 MHz</a:t>
            </a:r>
          </a:p>
          <a:p>
            <a:pPr lvl="1"/>
            <a:r>
              <a:rPr lang="en-US" dirty="0"/>
              <a:t>Keystroke samples are collected in two environments as shown in Figure 12, including a corridor environment for evaluating the operational distance and keyboard orientations and a small room for evaluating the through-wall scenario</a:t>
            </a:r>
          </a:p>
        </p:txBody>
      </p:sp>
      <p:pic>
        <p:nvPicPr>
          <p:cNvPr id="4" name="Picture 3">
            <a:extLst>
              <a:ext uri="{FF2B5EF4-FFF2-40B4-BE49-F238E27FC236}">
                <a16:creationId xmlns:a16="http://schemas.microsoft.com/office/drawing/2014/main" id="{60643B57-F7C9-4040-8D4C-E914C2460E8A}"/>
              </a:ext>
            </a:extLst>
          </p:cNvPr>
          <p:cNvPicPr>
            <a:picLocks noChangeAspect="1"/>
          </p:cNvPicPr>
          <p:nvPr/>
        </p:nvPicPr>
        <p:blipFill>
          <a:blip r:embed="rId2"/>
          <a:stretch>
            <a:fillRect/>
          </a:stretch>
        </p:blipFill>
        <p:spPr>
          <a:xfrm>
            <a:off x="8273063" y="1428750"/>
            <a:ext cx="3367031" cy="2569576"/>
          </a:xfrm>
          <a:prstGeom prst="rect">
            <a:avLst/>
          </a:prstGeom>
        </p:spPr>
      </p:pic>
      <p:pic>
        <p:nvPicPr>
          <p:cNvPr id="5" name="Picture 4">
            <a:extLst>
              <a:ext uri="{FF2B5EF4-FFF2-40B4-BE49-F238E27FC236}">
                <a16:creationId xmlns:a16="http://schemas.microsoft.com/office/drawing/2014/main" id="{955C14DC-1B97-E84D-889A-EF1516AA3CE2}"/>
              </a:ext>
            </a:extLst>
          </p:cNvPr>
          <p:cNvPicPr>
            <a:picLocks noChangeAspect="1"/>
          </p:cNvPicPr>
          <p:nvPr/>
        </p:nvPicPr>
        <p:blipFill>
          <a:blip r:embed="rId3"/>
          <a:stretch>
            <a:fillRect/>
          </a:stretch>
        </p:blipFill>
        <p:spPr>
          <a:xfrm>
            <a:off x="7857795" y="4197347"/>
            <a:ext cx="4197569" cy="2346672"/>
          </a:xfrm>
          <a:prstGeom prst="rect">
            <a:avLst/>
          </a:prstGeom>
        </p:spPr>
      </p:pic>
    </p:spTree>
    <p:extLst>
      <p:ext uri="{BB962C8B-B14F-4D97-AF65-F5344CB8AC3E}">
        <p14:creationId xmlns:p14="http://schemas.microsoft.com/office/powerpoint/2010/main" val="721246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D6466-C9A4-5A42-88E5-B4B15FFB6101}"/>
              </a:ext>
            </a:extLst>
          </p:cNvPr>
          <p:cNvSpPr>
            <a:spLocks noGrp="1"/>
          </p:cNvSpPr>
          <p:nvPr>
            <p:ph type="title"/>
          </p:nvPr>
        </p:nvSpPr>
        <p:spPr/>
        <p:txBody>
          <a:bodyPr/>
          <a:lstStyle/>
          <a:p>
            <a:r>
              <a:rPr lang="en-US" dirty="0"/>
              <a:t>Implementation and Evaluation</a:t>
            </a:r>
          </a:p>
        </p:txBody>
      </p:sp>
      <p:sp>
        <p:nvSpPr>
          <p:cNvPr id="3" name="Content Placeholder 2">
            <a:extLst>
              <a:ext uri="{FF2B5EF4-FFF2-40B4-BE49-F238E27FC236}">
                <a16:creationId xmlns:a16="http://schemas.microsoft.com/office/drawing/2014/main" id="{EC92D762-E74A-8D45-9058-B13E160E8B3D}"/>
              </a:ext>
            </a:extLst>
          </p:cNvPr>
          <p:cNvSpPr>
            <a:spLocks noGrp="1"/>
          </p:cNvSpPr>
          <p:nvPr>
            <p:ph idx="1"/>
          </p:nvPr>
        </p:nvSpPr>
        <p:spPr/>
        <p:txBody>
          <a:bodyPr/>
          <a:lstStyle/>
          <a:p>
            <a:r>
              <a:rPr lang="en-US" dirty="0"/>
              <a:t>Evaluation Setup</a:t>
            </a:r>
          </a:p>
          <a:p>
            <a:pPr lvl="1"/>
            <a:r>
              <a:rPr lang="en-US" dirty="0"/>
              <a:t>The volunteers are asked to type on the numeric pad of a standard keyboard (Dell Keyboard KB212- B) to simulate PIN inputs on ATM-machines and smart door locks.</a:t>
            </a:r>
          </a:p>
          <a:p>
            <a:pPr lvl="1"/>
            <a:r>
              <a:rPr lang="en-US" dirty="0"/>
              <a:t>perform experiments in two different input modes, one is fixed initial position, the volunteers need to return to an initial position after each key press, and the other was a natural continuous input of PIN numbers</a:t>
            </a:r>
          </a:p>
        </p:txBody>
      </p:sp>
    </p:spTree>
    <p:extLst>
      <p:ext uri="{BB962C8B-B14F-4D97-AF65-F5344CB8AC3E}">
        <p14:creationId xmlns:p14="http://schemas.microsoft.com/office/powerpoint/2010/main" val="11824106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A0FF2-84AC-EC45-B2B6-C74B7C4EA3E0}"/>
              </a:ext>
            </a:extLst>
          </p:cNvPr>
          <p:cNvSpPr>
            <a:spLocks noGrp="1"/>
          </p:cNvSpPr>
          <p:nvPr>
            <p:ph type="title"/>
          </p:nvPr>
        </p:nvSpPr>
        <p:spPr/>
        <p:txBody>
          <a:bodyPr/>
          <a:lstStyle/>
          <a:p>
            <a:r>
              <a:rPr lang="en-US" dirty="0"/>
              <a:t>Implementation and Evaluation</a:t>
            </a:r>
          </a:p>
        </p:txBody>
      </p:sp>
      <p:sp>
        <p:nvSpPr>
          <p:cNvPr id="3" name="Content Placeholder 2">
            <a:extLst>
              <a:ext uri="{FF2B5EF4-FFF2-40B4-BE49-F238E27FC236}">
                <a16:creationId xmlns:a16="http://schemas.microsoft.com/office/drawing/2014/main" id="{91704CD9-5007-A149-AAC4-8CFEA9717A76}"/>
              </a:ext>
            </a:extLst>
          </p:cNvPr>
          <p:cNvSpPr>
            <a:spLocks noGrp="1"/>
          </p:cNvSpPr>
          <p:nvPr>
            <p:ph idx="1"/>
          </p:nvPr>
        </p:nvSpPr>
        <p:spPr>
          <a:xfrm>
            <a:off x="1371600" y="2286000"/>
            <a:ext cx="9601200" cy="4346028"/>
          </a:xfrm>
        </p:spPr>
        <p:txBody>
          <a:bodyPr>
            <a:normAutofit/>
          </a:bodyPr>
          <a:lstStyle/>
          <a:p>
            <a:r>
              <a:rPr lang="en-US" dirty="0"/>
              <a:t>Performance under fixed initial position mode</a:t>
            </a:r>
          </a:p>
          <a:p>
            <a:pPr lvl="1"/>
            <a:r>
              <a:rPr lang="en-US" dirty="0"/>
              <a:t>Requested the volunteers to type each key 60 times at three different distances (5m, 10m, and 15m ; At distances of 5m, 10m, and 15m, the average keystroke detection rates are 97.7%, 92.5%, and 95.0%, respectively</a:t>
            </a:r>
          </a:p>
          <a:p>
            <a:pPr lvl="1"/>
            <a:r>
              <a:rPr lang="en-US" dirty="0"/>
              <a:t>In results, 51% of the missing keys are due to the key ‘3’ and the missing rates of other keys are much smaller</a:t>
            </a:r>
          </a:p>
          <a:p>
            <a:pPr lvl="1"/>
            <a:r>
              <a:rPr lang="en-US" dirty="0"/>
              <a:t>The false positive rate of detection is 2.38 times per hour.</a:t>
            </a:r>
          </a:p>
          <a:p>
            <a:pPr lvl="1"/>
            <a:r>
              <a:rPr lang="en-US" dirty="0"/>
              <a:t>The average recognition accuracy is 77%, and the recognition accuracy of the key ‘5’ is the lowest (57%). The possible reason could be that the key ‘5’ is located at the center of the numeric keypad so that it has the largest number of adjacent keys</a:t>
            </a:r>
          </a:p>
          <a:p>
            <a:pPr lvl="1"/>
            <a:r>
              <a:rPr lang="en-US" dirty="0"/>
              <a:t>observe that most of the errors come from adjacent keys.</a:t>
            </a:r>
          </a:p>
        </p:txBody>
      </p:sp>
    </p:spTree>
    <p:extLst>
      <p:ext uri="{BB962C8B-B14F-4D97-AF65-F5344CB8AC3E}">
        <p14:creationId xmlns:p14="http://schemas.microsoft.com/office/powerpoint/2010/main" val="9214272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AF96F-4D55-164B-9CD4-D0D571274EC7}"/>
              </a:ext>
            </a:extLst>
          </p:cNvPr>
          <p:cNvSpPr>
            <a:spLocks noGrp="1"/>
          </p:cNvSpPr>
          <p:nvPr>
            <p:ph type="title"/>
          </p:nvPr>
        </p:nvSpPr>
        <p:spPr/>
        <p:txBody>
          <a:bodyPr/>
          <a:lstStyle/>
          <a:p>
            <a:r>
              <a:rPr lang="en-US" dirty="0"/>
              <a:t>Implementation and Evaluation</a:t>
            </a:r>
          </a:p>
        </p:txBody>
      </p:sp>
      <p:sp>
        <p:nvSpPr>
          <p:cNvPr id="3" name="Content Placeholder 2">
            <a:extLst>
              <a:ext uri="{FF2B5EF4-FFF2-40B4-BE49-F238E27FC236}">
                <a16:creationId xmlns:a16="http://schemas.microsoft.com/office/drawing/2014/main" id="{A8C37CE6-17A2-224F-A026-E23C20F89DE5}"/>
              </a:ext>
            </a:extLst>
          </p:cNvPr>
          <p:cNvSpPr>
            <a:spLocks noGrp="1"/>
          </p:cNvSpPr>
          <p:nvPr>
            <p:ph idx="1"/>
          </p:nvPr>
        </p:nvSpPr>
        <p:spPr/>
        <p:txBody>
          <a:bodyPr/>
          <a:lstStyle/>
          <a:p>
            <a:r>
              <a:rPr lang="en-US" dirty="0"/>
              <a:t>Performance under continuous typing mode</a:t>
            </a:r>
          </a:p>
          <a:p>
            <a:pPr lvl="1"/>
            <a:endParaRPr lang="en-US" dirty="0"/>
          </a:p>
        </p:txBody>
      </p:sp>
      <p:pic>
        <p:nvPicPr>
          <p:cNvPr id="4" name="Picture 3">
            <a:extLst>
              <a:ext uri="{FF2B5EF4-FFF2-40B4-BE49-F238E27FC236}">
                <a16:creationId xmlns:a16="http://schemas.microsoft.com/office/drawing/2014/main" id="{9D0750E1-B46E-E944-B7C7-A33BD390FFF9}"/>
              </a:ext>
            </a:extLst>
          </p:cNvPr>
          <p:cNvPicPr>
            <a:picLocks noChangeAspect="1"/>
          </p:cNvPicPr>
          <p:nvPr/>
        </p:nvPicPr>
        <p:blipFill>
          <a:blip r:embed="rId2"/>
          <a:stretch>
            <a:fillRect/>
          </a:stretch>
        </p:blipFill>
        <p:spPr>
          <a:xfrm>
            <a:off x="3541986" y="2886946"/>
            <a:ext cx="4363764" cy="3632314"/>
          </a:xfrm>
          <a:prstGeom prst="rect">
            <a:avLst/>
          </a:prstGeom>
        </p:spPr>
      </p:pic>
    </p:spTree>
    <p:extLst>
      <p:ext uri="{BB962C8B-B14F-4D97-AF65-F5344CB8AC3E}">
        <p14:creationId xmlns:p14="http://schemas.microsoft.com/office/powerpoint/2010/main" val="10085563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05414-8A04-D84B-902F-D2ECFCB0DA59}"/>
              </a:ext>
            </a:extLst>
          </p:cNvPr>
          <p:cNvSpPr>
            <a:spLocks noGrp="1"/>
          </p:cNvSpPr>
          <p:nvPr>
            <p:ph type="title"/>
          </p:nvPr>
        </p:nvSpPr>
        <p:spPr/>
        <p:txBody>
          <a:bodyPr/>
          <a:lstStyle/>
          <a:p>
            <a:r>
              <a:rPr lang="en-US" dirty="0"/>
              <a:t>Implementation and Evaluation</a:t>
            </a:r>
          </a:p>
        </p:txBody>
      </p:sp>
      <p:sp>
        <p:nvSpPr>
          <p:cNvPr id="3" name="Content Placeholder 2">
            <a:extLst>
              <a:ext uri="{FF2B5EF4-FFF2-40B4-BE49-F238E27FC236}">
                <a16:creationId xmlns:a16="http://schemas.microsoft.com/office/drawing/2014/main" id="{1A052C10-4443-D84A-B59F-ED016C96801B}"/>
              </a:ext>
            </a:extLst>
          </p:cNvPr>
          <p:cNvSpPr>
            <a:spLocks noGrp="1"/>
          </p:cNvSpPr>
          <p:nvPr>
            <p:ph idx="1"/>
          </p:nvPr>
        </p:nvSpPr>
        <p:spPr>
          <a:xfrm>
            <a:off x="1371600" y="2286000"/>
            <a:ext cx="4987159" cy="3581400"/>
          </a:xfrm>
        </p:spPr>
        <p:txBody>
          <a:bodyPr/>
          <a:lstStyle/>
          <a:p>
            <a:r>
              <a:rPr lang="en-US" dirty="0"/>
              <a:t>Impact of Distance and NLOS</a:t>
            </a:r>
          </a:p>
          <a:p>
            <a:pPr lvl="1"/>
            <a:r>
              <a:rPr lang="en-US" dirty="0"/>
              <a:t>evaluate the system performance when the victim was at different distances to the receiving antenna</a:t>
            </a:r>
          </a:p>
        </p:txBody>
      </p:sp>
      <p:pic>
        <p:nvPicPr>
          <p:cNvPr id="5" name="Picture 4">
            <a:extLst>
              <a:ext uri="{FF2B5EF4-FFF2-40B4-BE49-F238E27FC236}">
                <a16:creationId xmlns:a16="http://schemas.microsoft.com/office/drawing/2014/main" id="{DF9E1962-BE47-9A49-9EDF-C76DEF54F9E0}"/>
              </a:ext>
            </a:extLst>
          </p:cNvPr>
          <p:cNvPicPr>
            <a:picLocks noChangeAspect="1"/>
          </p:cNvPicPr>
          <p:nvPr/>
        </p:nvPicPr>
        <p:blipFill>
          <a:blip r:embed="rId2"/>
          <a:stretch>
            <a:fillRect/>
          </a:stretch>
        </p:blipFill>
        <p:spPr>
          <a:xfrm>
            <a:off x="6726621" y="2286000"/>
            <a:ext cx="4363764" cy="3632314"/>
          </a:xfrm>
          <a:prstGeom prst="rect">
            <a:avLst/>
          </a:prstGeom>
        </p:spPr>
      </p:pic>
    </p:spTree>
    <p:extLst>
      <p:ext uri="{BB962C8B-B14F-4D97-AF65-F5344CB8AC3E}">
        <p14:creationId xmlns:p14="http://schemas.microsoft.com/office/powerpoint/2010/main" val="39585177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1847C-2451-1C43-907C-CCE29F9DCF60}"/>
              </a:ext>
            </a:extLst>
          </p:cNvPr>
          <p:cNvSpPr>
            <a:spLocks noGrp="1"/>
          </p:cNvSpPr>
          <p:nvPr>
            <p:ph type="title"/>
          </p:nvPr>
        </p:nvSpPr>
        <p:spPr/>
        <p:txBody>
          <a:bodyPr/>
          <a:lstStyle/>
          <a:p>
            <a:r>
              <a:rPr lang="en-US" dirty="0"/>
              <a:t>Implementation and Evaluation</a:t>
            </a:r>
          </a:p>
        </p:txBody>
      </p:sp>
      <p:sp>
        <p:nvSpPr>
          <p:cNvPr id="3" name="Content Placeholder 2">
            <a:extLst>
              <a:ext uri="{FF2B5EF4-FFF2-40B4-BE49-F238E27FC236}">
                <a16:creationId xmlns:a16="http://schemas.microsoft.com/office/drawing/2014/main" id="{447F910F-4317-F043-9C89-81A45E2F14DB}"/>
              </a:ext>
            </a:extLst>
          </p:cNvPr>
          <p:cNvSpPr>
            <a:spLocks noGrp="1"/>
          </p:cNvSpPr>
          <p:nvPr>
            <p:ph idx="1"/>
          </p:nvPr>
        </p:nvSpPr>
        <p:spPr>
          <a:xfrm>
            <a:off x="1371600" y="2286000"/>
            <a:ext cx="5207876" cy="3581400"/>
          </a:xfrm>
        </p:spPr>
        <p:txBody>
          <a:bodyPr/>
          <a:lstStyle/>
          <a:p>
            <a:r>
              <a:rPr lang="en-US" dirty="0"/>
              <a:t>Impact of Keyboard Orientation</a:t>
            </a:r>
          </a:p>
          <a:p>
            <a:pPr lvl="1"/>
            <a:r>
              <a:rPr lang="en-US" dirty="0"/>
              <a:t>evaluate the performance of </a:t>
            </a:r>
            <a:r>
              <a:rPr lang="en-US" dirty="0" err="1"/>
              <a:t>SpiderMon</a:t>
            </a:r>
            <a:r>
              <a:rPr lang="en-US" dirty="0"/>
              <a:t> by placing the keyboard in four different directions (at a distance of 10 meters) so that the receiving antenna was pointed to the left, right, front, and back of the victim</a:t>
            </a:r>
          </a:p>
        </p:txBody>
      </p:sp>
      <p:pic>
        <p:nvPicPr>
          <p:cNvPr id="4" name="Picture 3">
            <a:extLst>
              <a:ext uri="{FF2B5EF4-FFF2-40B4-BE49-F238E27FC236}">
                <a16:creationId xmlns:a16="http://schemas.microsoft.com/office/drawing/2014/main" id="{582C139A-F768-ED41-8E41-6BF58E7D48F8}"/>
              </a:ext>
            </a:extLst>
          </p:cNvPr>
          <p:cNvPicPr>
            <a:picLocks noChangeAspect="1"/>
          </p:cNvPicPr>
          <p:nvPr/>
        </p:nvPicPr>
        <p:blipFill>
          <a:blip r:embed="rId2"/>
          <a:stretch>
            <a:fillRect/>
          </a:stretch>
        </p:blipFill>
        <p:spPr>
          <a:xfrm>
            <a:off x="7241627" y="2171700"/>
            <a:ext cx="4363764" cy="3632314"/>
          </a:xfrm>
          <a:prstGeom prst="rect">
            <a:avLst/>
          </a:prstGeom>
        </p:spPr>
      </p:pic>
    </p:spTree>
    <p:extLst>
      <p:ext uri="{BB962C8B-B14F-4D97-AF65-F5344CB8AC3E}">
        <p14:creationId xmlns:p14="http://schemas.microsoft.com/office/powerpoint/2010/main" val="39600370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39807-C51D-9E44-AEE2-5CB9AF9D21E8}"/>
              </a:ext>
            </a:extLst>
          </p:cNvPr>
          <p:cNvSpPr>
            <a:spLocks noGrp="1"/>
          </p:cNvSpPr>
          <p:nvPr>
            <p:ph type="title"/>
          </p:nvPr>
        </p:nvSpPr>
        <p:spPr/>
        <p:txBody>
          <a:bodyPr/>
          <a:lstStyle/>
          <a:p>
            <a:r>
              <a:rPr lang="en-US" dirty="0"/>
              <a:t>Implementation and Evaluation</a:t>
            </a:r>
          </a:p>
        </p:txBody>
      </p:sp>
      <p:sp>
        <p:nvSpPr>
          <p:cNvPr id="3" name="Content Placeholder 2">
            <a:extLst>
              <a:ext uri="{FF2B5EF4-FFF2-40B4-BE49-F238E27FC236}">
                <a16:creationId xmlns:a16="http://schemas.microsoft.com/office/drawing/2014/main" id="{FC50EC59-89BC-9B4C-86D8-0D29F26A7C39}"/>
              </a:ext>
            </a:extLst>
          </p:cNvPr>
          <p:cNvSpPr>
            <a:spLocks noGrp="1"/>
          </p:cNvSpPr>
          <p:nvPr>
            <p:ph idx="1"/>
          </p:nvPr>
        </p:nvSpPr>
        <p:spPr/>
        <p:txBody>
          <a:bodyPr/>
          <a:lstStyle/>
          <a:p>
            <a:r>
              <a:rPr lang="en-US" dirty="0"/>
              <a:t>Impact of Different Victims:</a:t>
            </a:r>
          </a:p>
          <a:p>
            <a:pPr lvl="1"/>
            <a:r>
              <a:rPr lang="en-US" dirty="0"/>
              <a:t>evaluate the impact of different typing styles with three volunteers as the victims</a:t>
            </a:r>
          </a:p>
        </p:txBody>
      </p:sp>
      <p:pic>
        <p:nvPicPr>
          <p:cNvPr id="4" name="Picture 3">
            <a:extLst>
              <a:ext uri="{FF2B5EF4-FFF2-40B4-BE49-F238E27FC236}">
                <a16:creationId xmlns:a16="http://schemas.microsoft.com/office/drawing/2014/main" id="{4CF07B89-D795-BC48-8CF4-F2C66D946944}"/>
              </a:ext>
            </a:extLst>
          </p:cNvPr>
          <p:cNvPicPr>
            <a:picLocks noChangeAspect="1"/>
          </p:cNvPicPr>
          <p:nvPr/>
        </p:nvPicPr>
        <p:blipFill>
          <a:blip r:embed="rId2"/>
          <a:stretch>
            <a:fillRect/>
          </a:stretch>
        </p:blipFill>
        <p:spPr>
          <a:xfrm>
            <a:off x="2857500" y="3470605"/>
            <a:ext cx="6629400" cy="3175000"/>
          </a:xfrm>
          <a:prstGeom prst="rect">
            <a:avLst/>
          </a:prstGeom>
        </p:spPr>
      </p:pic>
    </p:spTree>
    <p:extLst>
      <p:ext uri="{BB962C8B-B14F-4D97-AF65-F5344CB8AC3E}">
        <p14:creationId xmlns:p14="http://schemas.microsoft.com/office/powerpoint/2010/main" val="3167413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4AE8A-7528-7343-952C-FAC861A7753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278FF51-F387-DE41-B471-1C0466527C4E}"/>
              </a:ext>
            </a:extLst>
          </p:cNvPr>
          <p:cNvSpPr>
            <a:spLocks noGrp="1"/>
          </p:cNvSpPr>
          <p:nvPr>
            <p:ph idx="1"/>
          </p:nvPr>
        </p:nvSpPr>
        <p:spPr>
          <a:xfrm>
            <a:off x="1371600" y="2286000"/>
            <a:ext cx="4724400" cy="4188372"/>
          </a:xfrm>
        </p:spPr>
        <p:txBody>
          <a:bodyPr>
            <a:normAutofit/>
          </a:bodyPr>
          <a:lstStyle/>
          <a:p>
            <a:r>
              <a:rPr lang="en-US" dirty="0"/>
              <a:t>Researchers have discovered that Wi-Fi radio signals can also be used as the medium for keystroke inference attacks</a:t>
            </a:r>
          </a:p>
          <a:p>
            <a:r>
              <a:rPr lang="en-US" dirty="0"/>
              <a:t>Most of these existing attack models are short-ranged or requires active signal transmission</a:t>
            </a:r>
          </a:p>
          <a:p>
            <a:r>
              <a:rPr lang="en-US" dirty="0"/>
              <a:t>This research shows that an attacker can passively listen to the commercial 4G/5G signals and infer the keystroke sequence of a victim at a distance of 15 meters</a:t>
            </a:r>
          </a:p>
        </p:txBody>
      </p:sp>
      <p:pic>
        <p:nvPicPr>
          <p:cNvPr id="4" name="Picture 3">
            <a:extLst>
              <a:ext uri="{FF2B5EF4-FFF2-40B4-BE49-F238E27FC236}">
                <a16:creationId xmlns:a16="http://schemas.microsoft.com/office/drawing/2014/main" id="{91DB7F70-E291-8A4A-A04F-C149645547EE}"/>
              </a:ext>
            </a:extLst>
          </p:cNvPr>
          <p:cNvPicPr>
            <a:picLocks noChangeAspect="1"/>
          </p:cNvPicPr>
          <p:nvPr/>
        </p:nvPicPr>
        <p:blipFill>
          <a:blip r:embed="rId2"/>
          <a:stretch>
            <a:fillRect/>
          </a:stretch>
        </p:blipFill>
        <p:spPr>
          <a:xfrm>
            <a:off x="6340366" y="2286000"/>
            <a:ext cx="5539854" cy="2978807"/>
          </a:xfrm>
          <a:prstGeom prst="rect">
            <a:avLst/>
          </a:prstGeom>
        </p:spPr>
      </p:pic>
    </p:spTree>
    <p:extLst>
      <p:ext uri="{BB962C8B-B14F-4D97-AF65-F5344CB8AC3E}">
        <p14:creationId xmlns:p14="http://schemas.microsoft.com/office/powerpoint/2010/main" val="2484193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CA2AD-197D-F149-B5C8-106AC52EC637}"/>
              </a:ext>
            </a:extLst>
          </p:cNvPr>
          <p:cNvSpPr>
            <a:spLocks noGrp="1"/>
          </p:cNvSpPr>
          <p:nvPr>
            <p:ph type="title"/>
          </p:nvPr>
        </p:nvSpPr>
        <p:spPr/>
        <p:txBody>
          <a:bodyPr/>
          <a:lstStyle/>
          <a:p>
            <a:r>
              <a:rPr lang="en-US" dirty="0"/>
              <a:t>Implementation and Evaluation</a:t>
            </a:r>
          </a:p>
        </p:txBody>
      </p:sp>
      <p:sp>
        <p:nvSpPr>
          <p:cNvPr id="3" name="Content Placeholder 2">
            <a:extLst>
              <a:ext uri="{FF2B5EF4-FFF2-40B4-BE49-F238E27FC236}">
                <a16:creationId xmlns:a16="http://schemas.microsoft.com/office/drawing/2014/main" id="{8CA54C19-9586-BA4A-A5C2-799927855922}"/>
              </a:ext>
            </a:extLst>
          </p:cNvPr>
          <p:cNvSpPr>
            <a:spLocks noGrp="1"/>
          </p:cNvSpPr>
          <p:nvPr>
            <p:ph idx="1"/>
          </p:nvPr>
        </p:nvSpPr>
        <p:spPr/>
        <p:txBody>
          <a:bodyPr/>
          <a:lstStyle/>
          <a:p>
            <a:r>
              <a:rPr lang="en-US" dirty="0"/>
              <a:t>Impact of Different Victims</a:t>
            </a:r>
          </a:p>
          <a:p>
            <a:pPr lvl="1"/>
            <a:r>
              <a:rPr lang="en-US" dirty="0"/>
              <a:t>evaluate the performance when other non-victims are in the target area, conducted two sets of single keystroke recognition experiments concerning the interference of different movement intensities and different interfere distances</a:t>
            </a:r>
          </a:p>
          <a:p>
            <a:endParaRPr lang="en-US" dirty="0"/>
          </a:p>
        </p:txBody>
      </p:sp>
      <p:pic>
        <p:nvPicPr>
          <p:cNvPr id="4" name="Picture 3">
            <a:extLst>
              <a:ext uri="{FF2B5EF4-FFF2-40B4-BE49-F238E27FC236}">
                <a16:creationId xmlns:a16="http://schemas.microsoft.com/office/drawing/2014/main" id="{CF12DCBE-7325-0148-8D70-318A1A1C7709}"/>
              </a:ext>
            </a:extLst>
          </p:cNvPr>
          <p:cNvPicPr>
            <a:picLocks noChangeAspect="1"/>
          </p:cNvPicPr>
          <p:nvPr/>
        </p:nvPicPr>
        <p:blipFill>
          <a:blip r:embed="rId2"/>
          <a:stretch>
            <a:fillRect/>
          </a:stretch>
        </p:blipFill>
        <p:spPr>
          <a:xfrm>
            <a:off x="987971" y="3841042"/>
            <a:ext cx="10643475" cy="2672964"/>
          </a:xfrm>
          <a:prstGeom prst="rect">
            <a:avLst/>
          </a:prstGeom>
        </p:spPr>
      </p:pic>
    </p:spTree>
    <p:extLst>
      <p:ext uri="{BB962C8B-B14F-4D97-AF65-F5344CB8AC3E}">
        <p14:creationId xmlns:p14="http://schemas.microsoft.com/office/powerpoint/2010/main" val="29796357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8D202-95AD-DB4E-BBC7-A5DB9036007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B3EF4A0-CEFA-5743-B0FD-A4782D3B65BE}"/>
              </a:ext>
            </a:extLst>
          </p:cNvPr>
          <p:cNvSpPr>
            <a:spLocks noGrp="1"/>
          </p:cNvSpPr>
          <p:nvPr>
            <p:ph idx="1"/>
          </p:nvPr>
        </p:nvSpPr>
        <p:spPr/>
        <p:txBody>
          <a:bodyPr/>
          <a:lstStyle/>
          <a:p>
            <a:r>
              <a:rPr lang="en-US" dirty="0"/>
              <a:t>LTE reference signals can be used as a medium for side-channel attacks by implementing the </a:t>
            </a:r>
            <a:r>
              <a:rPr lang="en-US" dirty="0" err="1"/>
              <a:t>SpiderMon</a:t>
            </a:r>
            <a:r>
              <a:rPr lang="en-US" dirty="0"/>
              <a:t> system that displays and analyzes LTE CRS signals in real-time</a:t>
            </a:r>
          </a:p>
          <a:p>
            <a:endParaRPr lang="en-US" dirty="0"/>
          </a:p>
          <a:p>
            <a:r>
              <a:rPr lang="en-US" dirty="0"/>
              <a:t>LTE-based attacks can achieve comparable performance while have a longer operational distance and do not need active transmissions, therefore are harder to be detected and lead to more serious security breaches</a:t>
            </a:r>
          </a:p>
        </p:txBody>
      </p:sp>
    </p:spTree>
    <p:extLst>
      <p:ext uri="{BB962C8B-B14F-4D97-AF65-F5344CB8AC3E}">
        <p14:creationId xmlns:p14="http://schemas.microsoft.com/office/powerpoint/2010/main" val="3342830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971C-8893-AE48-B795-4618B1B834E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80F0586-8A50-0541-825B-ABC735F24B5E}"/>
              </a:ext>
            </a:extLst>
          </p:cNvPr>
          <p:cNvSpPr>
            <a:spLocks noGrp="1"/>
          </p:cNvSpPr>
          <p:nvPr>
            <p:ph idx="1"/>
          </p:nvPr>
        </p:nvSpPr>
        <p:spPr/>
        <p:txBody>
          <a:bodyPr/>
          <a:lstStyle/>
          <a:p>
            <a:r>
              <a:rPr lang="en-US" dirty="0"/>
              <a:t>The cellular signal is a new type of side-channel attack medium that could be more harmful than Wi-Fi signals</a:t>
            </a:r>
          </a:p>
          <a:p>
            <a:pPr lvl="1"/>
            <a:r>
              <a:rPr lang="en-US" dirty="0"/>
              <a:t>Harder to detect these attackers since they do not transmit any signal; they use the base stations as the “illuminating source”</a:t>
            </a:r>
          </a:p>
          <a:p>
            <a:pPr lvl="1"/>
            <a:r>
              <a:rPr lang="en-US" dirty="0"/>
              <a:t>Cellular signals have larger coverage areas than Wi-Fi signals</a:t>
            </a:r>
          </a:p>
          <a:p>
            <a:pPr lvl="1"/>
            <a:r>
              <a:rPr lang="en-US" dirty="0"/>
              <a:t>Wi-Fi transmissions could be easily blocked since they use Carrier-Sense Multiple Access (CSMA) protocols. However, it is against FCC regulations to interfere with cellular transmissions. Thus, users cannot protect themselves by transmitting an interfering signal, as suggested in </a:t>
            </a:r>
            <a:r>
              <a:rPr lang="en-US" dirty="0" err="1"/>
              <a:t>PhyCloak</a:t>
            </a:r>
            <a:r>
              <a:rPr lang="en-US" dirty="0"/>
              <a:t> </a:t>
            </a:r>
          </a:p>
        </p:txBody>
      </p:sp>
    </p:spTree>
    <p:extLst>
      <p:ext uri="{BB962C8B-B14F-4D97-AF65-F5344CB8AC3E}">
        <p14:creationId xmlns:p14="http://schemas.microsoft.com/office/powerpoint/2010/main" val="2801330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EF92A-0D50-2A4B-99E8-0B0EE58DB83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43E977F-6977-324A-8D3A-ABB55C0378D0}"/>
              </a:ext>
            </a:extLst>
          </p:cNvPr>
          <p:cNvSpPr>
            <a:spLocks noGrp="1"/>
          </p:cNvSpPr>
          <p:nvPr>
            <p:ph idx="1"/>
          </p:nvPr>
        </p:nvSpPr>
        <p:spPr>
          <a:xfrm>
            <a:off x="1371600" y="2285999"/>
            <a:ext cx="9601200" cy="4272455"/>
          </a:xfrm>
        </p:spPr>
        <p:txBody>
          <a:bodyPr>
            <a:normAutofit/>
          </a:bodyPr>
          <a:lstStyle/>
          <a:p>
            <a:r>
              <a:rPr lang="en-US" dirty="0"/>
              <a:t>Challenges for </a:t>
            </a:r>
            <a:r>
              <a:rPr lang="en-US" dirty="0" err="1"/>
              <a:t>SpiderMon</a:t>
            </a:r>
            <a:endParaRPr lang="en-US" dirty="0"/>
          </a:p>
          <a:p>
            <a:pPr lvl="1"/>
            <a:r>
              <a:rPr lang="en-US" dirty="0"/>
              <a:t>capturing the subtle changes caused by the keystroke movements at a distance of 15 meters is challenging</a:t>
            </a:r>
          </a:p>
          <a:p>
            <a:pPr lvl="2"/>
            <a:r>
              <a:rPr lang="en-US" dirty="0"/>
              <a:t>Use a directional antenna to amplify the signal reflected by the victim, as well as reducing the interferences of nearby movements. Design a block Principal Component Analysis (PCA) algorithm that further amplifies the signal by combining signals in different subcarriers</a:t>
            </a:r>
          </a:p>
          <a:p>
            <a:pPr lvl="1"/>
            <a:r>
              <a:rPr lang="en-US" dirty="0"/>
              <a:t>Infer the keystroke sequence of a continuous typing process, where the victim types in a natural manner by continuously moving from one key to the next</a:t>
            </a:r>
          </a:p>
          <a:p>
            <a:pPr lvl="2"/>
            <a:r>
              <a:rPr lang="en-US" dirty="0"/>
              <a:t>To handle continuous typing, model the process as a Hidden Markov Model (HMM) and use the LTE signal to infer the transition between subsequent keystrokes</a:t>
            </a:r>
          </a:p>
        </p:txBody>
      </p:sp>
    </p:spTree>
    <p:extLst>
      <p:ext uri="{BB962C8B-B14F-4D97-AF65-F5344CB8AC3E}">
        <p14:creationId xmlns:p14="http://schemas.microsoft.com/office/powerpoint/2010/main" val="2897407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BEB3-F574-F847-9884-616CE633090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7079638-83AD-F441-8659-9CBE99DA2623}"/>
              </a:ext>
            </a:extLst>
          </p:cNvPr>
          <p:cNvSpPr>
            <a:spLocks noGrp="1"/>
          </p:cNvSpPr>
          <p:nvPr>
            <p:ph idx="1"/>
          </p:nvPr>
        </p:nvSpPr>
        <p:spPr/>
        <p:txBody>
          <a:bodyPr/>
          <a:lstStyle/>
          <a:p>
            <a:r>
              <a:rPr lang="en-US" dirty="0"/>
              <a:t>Challenges for </a:t>
            </a:r>
            <a:r>
              <a:rPr lang="en-US" dirty="0" err="1"/>
              <a:t>SpiderMon</a:t>
            </a:r>
            <a:endParaRPr lang="en-US" dirty="0"/>
          </a:p>
          <a:p>
            <a:pPr lvl="1"/>
            <a:r>
              <a:rPr lang="en-US" dirty="0"/>
              <a:t>LTE signal contains both data transmission and reference signals so that the raw data rate is 122.88 </a:t>
            </a:r>
            <a:r>
              <a:rPr lang="en-US" dirty="0" err="1"/>
              <a:t>MBytes</a:t>
            </a:r>
            <a:r>
              <a:rPr lang="en-US" dirty="0"/>
              <a:t> per second, which makes real-time data processing and logging a challenge</a:t>
            </a:r>
          </a:p>
          <a:p>
            <a:pPr lvl="2"/>
            <a:r>
              <a:rPr lang="en-US" dirty="0"/>
              <a:t>To enable long-term monitoring, build a signal processing frontend running on a workstation that compresses the measurements to a rate of 800 </a:t>
            </a:r>
            <a:r>
              <a:rPr lang="en-US" dirty="0" err="1"/>
              <a:t>kBytes</a:t>
            </a:r>
            <a:r>
              <a:rPr lang="en-US" dirty="0"/>
              <a:t> per second so that the results can be efficiently processed and stored in real-time for hours</a:t>
            </a:r>
          </a:p>
        </p:txBody>
      </p:sp>
    </p:spTree>
    <p:extLst>
      <p:ext uri="{BB962C8B-B14F-4D97-AF65-F5344CB8AC3E}">
        <p14:creationId xmlns:p14="http://schemas.microsoft.com/office/powerpoint/2010/main" val="66858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7EF2E-4741-924A-BA4B-E6EF3CD1E0F9}"/>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DC541A95-3332-F54E-B52F-D66F8CDB25C4}"/>
              </a:ext>
            </a:extLst>
          </p:cNvPr>
          <p:cNvSpPr>
            <a:spLocks noGrp="1"/>
          </p:cNvSpPr>
          <p:nvPr>
            <p:ph idx="1"/>
          </p:nvPr>
        </p:nvSpPr>
        <p:spPr/>
        <p:txBody>
          <a:bodyPr/>
          <a:lstStyle/>
          <a:p>
            <a:r>
              <a:rPr lang="en-US" dirty="0"/>
              <a:t>LTE physical layer measurements</a:t>
            </a:r>
          </a:p>
          <a:p>
            <a:r>
              <a:rPr lang="en-US" dirty="0"/>
              <a:t>Radio Frequency (RF) based activity monitoring systems</a:t>
            </a:r>
          </a:p>
          <a:p>
            <a:r>
              <a:rPr lang="en-US" dirty="0"/>
              <a:t>Keystroke inference attacks</a:t>
            </a:r>
          </a:p>
          <a:p>
            <a:r>
              <a:rPr lang="en-US" dirty="0"/>
              <a:t>Protection against RF-based attacks</a:t>
            </a:r>
          </a:p>
        </p:txBody>
      </p:sp>
    </p:spTree>
    <p:extLst>
      <p:ext uri="{BB962C8B-B14F-4D97-AF65-F5344CB8AC3E}">
        <p14:creationId xmlns:p14="http://schemas.microsoft.com/office/powerpoint/2010/main" val="3759658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F1080-8C06-164D-AC7F-223CEBBFC621}"/>
              </a:ext>
            </a:extLst>
          </p:cNvPr>
          <p:cNvSpPr>
            <a:spLocks noGrp="1"/>
          </p:cNvSpPr>
          <p:nvPr>
            <p:ph type="title"/>
          </p:nvPr>
        </p:nvSpPr>
        <p:spPr/>
        <p:txBody>
          <a:bodyPr/>
          <a:lstStyle/>
          <a:p>
            <a:r>
              <a:rPr lang="en-US" dirty="0"/>
              <a:t>Attack scenario</a:t>
            </a:r>
          </a:p>
        </p:txBody>
      </p:sp>
      <p:sp>
        <p:nvSpPr>
          <p:cNvPr id="3" name="Content Placeholder 2">
            <a:extLst>
              <a:ext uri="{FF2B5EF4-FFF2-40B4-BE49-F238E27FC236}">
                <a16:creationId xmlns:a16="http://schemas.microsoft.com/office/drawing/2014/main" id="{1C2E3FCF-290A-2448-A1A9-833E9648D572}"/>
              </a:ext>
            </a:extLst>
          </p:cNvPr>
          <p:cNvSpPr>
            <a:spLocks noGrp="1"/>
          </p:cNvSpPr>
          <p:nvPr>
            <p:ph idx="1"/>
          </p:nvPr>
        </p:nvSpPr>
        <p:spPr>
          <a:xfrm>
            <a:off x="1371600" y="2286000"/>
            <a:ext cx="9601200" cy="4041228"/>
          </a:xfrm>
        </p:spPr>
        <p:txBody>
          <a:bodyPr/>
          <a:lstStyle/>
          <a:p>
            <a:r>
              <a:rPr lang="en-US" dirty="0"/>
              <a:t>The adversary attempts to infer the PIN code of a user when he/she inputs it on an ATM or a smart lock door</a:t>
            </a:r>
          </a:p>
          <a:p>
            <a:r>
              <a:rPr lang="en-US" dirty="0"/>
              <a:t>The adversary may not have direct access to the target, but can deploy equipment at a distance of 5∼15 meters, e.g., from a building across the road or behind a nearby wall</a:t>
            </a:r>
          </a:p>
          <a:p>
            <a:r>
              <a:rPr lang="en-US" dirty="0"/>
              <a:t>Assume that there is at least one LTE base station within a distance of 150 meters to the victim. The LTE coverage could be provided by a macro-cell or an indoor small cell</a:t>
            </a:r>
          </a:p>
          <a:p>
            <a:r>
              <a:rPr lang="en-US" dirty="0"/>
              <a:t>By passive listening to the LTE signal reflected by the victim, the adversary may infer the PIN input by the victim using a probability model</a:t>
            </a:r>
          </a:p>
        </p:txBody>
      </p:sp>
    </p:spTree>
    <p:extLst>
      <p:ext uri="{BB962C8B-B14F-4D97-AF65-F5344CB8AC3E}">
        <p14:creationId xmlns:p14="http://schemas.microsoft.com/office/powerpoint/2010/main" val="2527114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565B3-8D9F-5D43-868C-F5BA06F7D3C5}"/>
              </a:ext>
            </a:extLst>
          </p:cNvPr>
          <p:cNvSpPr>
            <a:spLocks noGrp="1"/>
          </p:cNvSpPr>
          <p:nvPr>
            <p:ph type="title"/>
          </p:nvPr>
        </p:nvSpPr>
        <p:spPr/>
        <p:txBody>
          <a:bodyPr/>
          <a:lstStyle/>
          <a:p>
            <a:r>
              <a:rPr lang="en-US" dirty="0"/>
              <a:t>LTE Primer</a:t>
            </a:r>
          </a:p>
        </p:txBody>
      </p:sp>
      <p:sp>
        <p:nvSpPr>
          <p:cNvPr id="3" name="Content Placeholder 2">
            <a:extLst>
              <a:ext uri="{FF2B5EF4-FFF2-40B4-BE49-F238E27FC236}">
                <a16:creationId xmlns:a16="http://schemas.microsoft.com/office/drawing/2014/main" id="{EAF06D11-8DE7-4144-AF19-90B2584C958A}"/>
              </a:ext>
            </a:extLst>
          </p:cNvPr>
          <p:cNvSpPr>
            <a:spLocks noGrp="1"/>
          </p:cNvSpPr>
          <p:nvPr>
            <p:ph idx="1"/>
          </p:nvPr>
        </p:nvSpPr>
        <p:spPr/>
        <p:txBody>
          <a:bodyPr/>
          <a:lstStyle/>
          <a:p>
            <a:r>
              <a:rPr lang="en-US" dirty="0"/>
              <a:t>Time Domain</a:t>
            </a:r>
          </a:p>
          <a:p>
            <a:pPr lvl="1"/>
            <a:r>
              <a:rPr lang="en-US" dirty="0"/>
              <a:t>LTE BSs transmit radio frames that have a fixed duration of 10ms. Each frame contains ten subframes with a duration of 1ms and each subframe contains two slots of 0.5ms. each slot consists of six or seven OFDM symbols which have durations of 66.67µs</a:t>
            </a:r>
          </a:p>
          <a:p>
            <a:r>
              <a:rPr lang="en-US" dirty="0"/>
              <a:t>Frequency Domain</a:t>
            </a:r>
          </a:p>
          <a:p>
            <a:pPr lvl="1"/>
            <a:r>
              <a:rPr lang="en-US" dirty="0"/>
              <a:t>OFDM symbol contains a series of subcarriers with a frequency interval of ∆f = 15 kHz. commonly used bandwidths for LTE signals are 5, 10 and 20 MHz, which consist of 300, 600, and 1200 subcarriers, respectively</a:t>
            </a:r>
          </a:p>
        </p:txBody>
      </p:sp>
    </p:spTree>
    <p:extLst>
      <p:ext uri="{BB962C8B-B14F-4D97-AF65-F5344CB8AC3E}">
        <p14:creationId xmlns:p14="http://schemas.microsoft.com/office/powerpoint/2010/main" val="209815788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{ECEEA8CE-F818-CF41-B423-4C5A0F92419B}tf10001072</Template>
  <TotalTime>196</TotalTime>
  <Words>2268</Words>
  <Application>Microsoft Macintosh PowerPoint</Application>
  <PresentationFormat>Widescreen</PresentationFormat>
  <Paragraphs>143</Paragraphs>
  <Slides>31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31</vt:i4>
      </vt:variant>
    </vt:vector>
  </HeadingPairs>
  <TitlesOfParts>
    <vt:vector size="33" baseType="lpstr">
      <vt:lpstr>Franklin Gothic Book</vt:lpstr>
      <vt:lpstr>Crop</vt:lpstr>
      <vt:lpstr>Spidermon</vt:lpstr>
      <vt:lpstr>Abstract</vt:lpstr>
      <vt:lpstr>Introduction</vt:lpstr>
      <vt:lpstr>Introduction</vt:lpstr>
      <vt:lpstr>Introduction</vt:lpstr>
      <vt:lpstr>Introduction</vt:lpstr>
      <vt:lpstr>Related Work</vt:lpstr>
      <vt:lpstr>Attack scenario</vt:lpstr>
      <vt:lpstr>LTE Primer</vt:lpstr>
      <vt:lpstr>LTE Primer</vt:lpstr>
      <vt:lpstr>CRS as a side channel</vt:lpstr>
      <vt:lpstr>CRS as a side channel</vt:lpstr>
      <vt:lpstr>System Design</vt:lpstr>
      <vt:lpstr>System Design</vt:lpstr>
      <vt:lpstr>Data Preprocessing</vt:lpstr>
      <vt:lpstr>Keystroke monitoring</vt:lpstr>
      <vt:lpstr>Keystroke recognition</vt:lpstr>
      <vt:lpstr>Keystroke Recognition</vt:lpstr>
      <vt:lpstr>Keystroke recognition</vt:lpstr>
      <vt:lpstr>Keystroke recognition</vt:lpstr>
      <vt:lpstr>PowerPoint Presentation</vt:lpstr>
      <vt:lpstr>Keystroke recognition</vt:lpstr>
      <vt:lpstr>Implementation and Evaluation</vt:lpstr>
      <vt:lpstr>Implementation and Evaluation</vt:lpstr>
      <vt:lpstr>Implementation and Evaluation</vt:lpstr>
      <vt:lpstr>Implementation and Evaluation</vt:lpstr>
      <vt:lpstr>Implementation and Evaluation</vt:lpstr>
      <vt:lpstr>Implementation and Evaluation</vt:lpstr>
      <vt:lpstr>Implementation and Evaluation</vt:lpstr>
      <vt:lpstr>Implementation and Evaluation</vt:lpstr>
      <vt:lpstr>Conclusion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Spidermon</dc:title>
  <dc:creator>Diego Hernandez</dc:creator>
  <cp:lastModifiedBy>Diego Hernandez</cp:lastModifiedBy>
  <cp:revision>14</cp:revision>
  <dcterms:created xsi:type="dcterms:W3CDTF">2020-06-25T13:10:12Z</dcterms:created>
  <dcterms:modified xsi:type="dcterms:W3CDTF">2020-06-25T16:27:08Z</dcterms:modified>
</cp:coreProperties>
</file>