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9" r:id="rId6"/>
  </p:sldIdLst>
  <p:sldSz cx="43200638" cy="248586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830" userDrawn="1">
          <p15:clr>
            <a:srgbClr val="A4A3A4"/>
          </p15:clr>
        </p15:guide>
        <p15:guide id="2" pos="136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8" d="100"/>
          <a:sy n="28" d="100"/>
        </p:scale>
        <p:origin x="1032" y="144"/>
      </p:cViewPr>
      <p:guideLst>
        <p:guide orient="horz" pos="7830"/>
        <p:guide pos="1362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400080" y="4068306"/>
            <a:ext cx="32400479" cy="8654497"/>
          </a:xfrm>
        </p:spPr>
        <p:txBody>
          <a:bodyPr anchor="b"/>
          <a:lstStyle>
            <a:lvl1pPr algn="ctr">
              <a:defRPr sz="21260"/>
            </a:lvl1pPr>
          </a:lstStyle>
          <a:p>
            <a:r>
              <a:rPr lang="es-ES"/>
              <a:t>Haga clic para modificar el estilo de título del patrón</a:t>
            </a:r>
            <a:endParaRPr lang="en-US"/>
          </a:p>
        </p:txBody>
      </p:sp>
      <p:sp>
        <p:nvSpPr>
          <p:cNvPr id="3" name="Subtitle 2"/>
          <p:cNvSpPr>
            <a:spLocks noGrp="1"/>
          </p:cNvSpPr>
          <p:nvPr>
            <p:ph type="subTitle" idx="1"/>
          </p:nvPr>
        </p:nvSpPr>
        <p:spPr>
          <a:xfrm>
            <a:off x="5400080" y="13056554"/>
            <a:ext cx="32400479" cy="6001754"/>
          </a:xfrm>
        </p:spPr>
        <p:txBody>
          <a:bodyPr/>
          <a:lstStyle>
            <a:lvl1pPr marL="0" indent="0" algn="ctr">
              <a:buNone/>
              <a:defRPr sz="8504"/>
            </a:lvl1pPr>
            <a:lvl2pPr marL="1620042" indent="0" algn="ctr">
              <a:buNone/>
              <a:defRPr sz="7087"/>
            </a:lvl2pPr>
            <a:lvl3pPr marL="3240085" indent="0" algn="ctr">
              <a:buNone/>
              <a:defRPr sz="6378"/>
            </a:lvl3pPr>
            <a:lvl4pPr marL="4860127" indent="0" algn="ctr">
              <a:buNone/>
              <a:defRPr sz="5669"/>
            </a:lvl4pPr>
            <a:lvl5pPr marL="6480170" indent="0" algn="ctr">
              <a:buNone/>
              <a:defRPr sz="5669"/>
            </a:lvl5pPr>
            <a:lvl6pPr marL="8100212" indent="0" algn="ctr">
              <a:buNone/>
              <a:defRPr sz="5669"/>
            </a:lvl6pPr>
            <a:lvl7pPr marL="9720255" indent="0" algn="ctr">
              <a:buNone/>
              <a:defRPr sz="5669"/>
            </a:lvl7pPr>
            <a:lvl8pPr marL="11340297" indent="0" algn="ctr">
              <a:buNone/>
              <a:defRPr sz="5669"/>
            </a:lvl8pPr>
            <a:lvl9pPr marL="12960340" indent="0" algn="ctr">
              <a:buNone/>
              <a:defRPr sz="5669"/>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12C71A99-0B13-4396-9EE6-7D91949CF6D1}" type="datetimeFigureOut">
              <a:rPr lang="es-EC" smtClean="0"/>
              <a:t>23/7/2023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78489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12C71A99-0B13-4396-9EE6-7D91949CF6D1}" type="datetimeFigureOut">
              <a:rPr lang="es-EC" smtClean="0"/>
              <a:t>23/7/2023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4140985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915456" y="1323494"/>
            <a:ext cx="9315138" cy="2106656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2970044" y="1323494"/>
            <a:ext cx="27405405" cy="2106656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12C71A99-0B13-4396-9EE6-7D91949CF6D1}" type="datetimeFigureOut">
              <a:rPr lang="es-EC" smtClean="0"/>
              <a:t>23/7/2023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225629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12C71A99-0B13-4396-9EE6-7D91949CF6D1}" type="datetimeFigureOut">
              <a:rPr lang="es-EC" smtClean="0"/>
              <a:t>23/7/2023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2716539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947544" y="6197407"/>
            <a:ext cx="37260550" cy="10340511"/>
          </a:xfrm>
        </p:spPr>
        <p:txBody>
          <a:bodyPr anchor="b"/>
          <a:lstStyle>
            <a:lvl1pPr>
              <a:defRPr sz="21260"/>
            </a:lvl1pPr>
          </a:lstStyle>
          <a:p>
            <a:r>
              <a:rPr lang="es-ES"/>
              <a:t>Haga clic para modificar el estilo de título del patrón</a:t>
            </a:r>
            <a:endParaRPr lang="en-US"/>
          </a:p>
        </p:txBody>
      </p:sp>
      <p:sp>
        <p:nvSpPr>
          <p:cNvPr id="3" name="Text Placeholder 2"/>
          <p:cNvSpPr>
            <a:spLocks noGrp="1"/>
          </p:cNvSpPr>
          <p:nvPr>
            <p:ph type="body" idx="1"/>
          </p:nvPr>
        </p:nvSpPr>
        <p:spPr>
          <a:xfrm>
            <a:off x="2947544" y="16635743"/>
            <a:ext cx="37260550" cy="5437831"/>
          </a:xfrm>
        </p:spPr>
        <p:txBody>
          <a:bodyPr/>
          <a:lstStyle>
            <a:lvl1pPr marL="0" indent="0">
              <a:buNone/>
              <a:defRPr sz="8504">
                <a:solidFill>
                  <a:schemeClr val="tx1">
                    <a:tint val="75000"/>
                  </a:schemeClr>
                </a:solidFill>
              </a:defRPr>
            </a:lvl1pPr>
            <a:lvl2pPr marL="1620042" indent="0">
              <a:buNone/>
              <a:defRPr sz="7087">
                <a:solidFill>
                  <a:schemeClr val="tx1">
                    <a:tint val="75000"/>
                  </a:schemeClr>
                </a:solidFill>
              </a:defRPr>
            </a:lvl2pPr>
            <a:lvl3pPr marL="3240085" indent="0">
              <a:buNone/>
              <a:defRPr sz="6378">
                <a:solidFill>
                  <a:schemeClr val="tx1">
                    <a:tint val="75000"/>
                  </a:schemeClr>
                </a:solidFill>
              </a:defRPr>
            </a:lvl3pPr>
            <a:lvl4pPr marL="4860127" indent="0">
              <a:buNone/>
              <a:defRPr sz="5669">
                <a:solidFill>
                  <a:schemeClr val="tx1">
                    <a:tint val="75000"/>
                  </a:schemeClr>
                </a:solidFill>
              </a:defRPr>
            </a:lvl4pPr>
            <a:lvl5pPr marL="6480170" indent="0">
              <a:buNone/>
              <a:defRPr sz="5669">
                <a:solidFill>
                  <a:schemeClr val="tx1">
                    <a:tint val="75000"/>
                  </a:schemeClr>
                </a:solidFill>
              </a:defRPr>
            </a:lvl5pPr>
            <a:lvl6pPr marL="8100212" indent="0">
              <a:buNone/>
              <a:defRPr sz="5669">
                <a:solidFill>
                  <a:schemeClr val="tx1">
                    <a:tint val="75000"/>
                  </a:schemeClr>
                </a:solidFill>
              </a:defRPr>
            </a:lvl6pPr>
            <a:lvl7pPr marL="9720255" indent="0">
              <a:buNone/>
              <a:defRPr sz="5669">
                <a:solidFill>
                  <a:schemeClr val="tx1">
                    <a:tint val="75000"/>
                  </a:schemeClr>
                </a:solidFill>
              </a:defRPr>
            </a:lvl7pPr>
            <a:lvl8pPr marL="11340297" indent="0">
              <a:buNone/>
              <a:defRPr sz="5669">
                <a:solidFill>
                  <a:schemeClr val="tx1">
                    <a:tint val="75000"/>
                  </a:schemeClr>
                </a:solidFill>
              </a:defRPr>
            </a:lvl8pPr>
            <a:lvl9pPr marL="12960340" indent="0">
              <a:buNone/>
              <a:defRPr sz="5669">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2C71A99-0B13-4396-9EE6-7D91949CF6D1}" type="datetimeFigureOut">
              <a:rPr lang="es-EC" smtClean="0"/>
              <a:t>23/7/2023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397618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2970044" y="6617468"/>
            <a:ext cx="18360271" cy="1577259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21870323" y="6617468"/>
            <a:ext cx="18360271" cy="1577259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12C71A99-0B13-4396-9EE6-7D91949CF6D1}" type="datetimeFigureOut">
              <a:rPr lang="es-EC" smtClean="0"/>
              <a:t>23/7/2023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1578625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975671" y="1323496"/>
            <a:ext cx="37260550" cy="4804859"/>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2975673" y="6093827"/>
            <a:ext cx="18275893" cy="2986490"/>
          </a:xfrm>
        </p:spPr>
        <p:txBody>
          <a:bodyPr anchor="b"/>
          <a:lstStyle>
            <a:lvl1pPr marL="0" indent="0">
              <a:buNone/>
              <a:defRPr sz="8504" b="1"/>
            </a:lvl1pPr>
            <a:lvl2pPr marL="1620042" indent="0">
              <a:buNone/>
              <a:defRPr sz="7087" b="1"/>
            </a:lvl2pPr>
            <a:lvl3pPr marL="3240085" indent="0">
              <a:buNone/>
              <a:defRPr sz="6378" b="1"/>
            </a:lvl3pPr>
            <a:lvl4pPr marL="4860127" indent="0">
              <a:buNone/>
              <a:defRPr sz="5669" b="1"/>
            </a:lvl4pPr>
            <a:lvl5pPr marL="6480170" indent="0">
              <a:buNone/>
              <a:defRPr sz="5669" b="1"/>
            </a:lvl5pPr>
            <a:lvl6pPr marL="8100212" indent="0">
              <a:buNone/>
              <a:defRPr sz="5669" b="1"/>
            </a:lvl6pPr>
            <a:lvl7pPr marL="9720255" indent="0">
              <a:buNone/>
              <a:defRPr sz="5669" b="1"/>
            </a:lvl7pPr>
            <a:lvl8pPr marL="11340297" indent="0">
              <a:buNone/>
              <a:defRPr sz="5669" b="1"/>
            </a:lvl8pPr>
            <a:lvl9pPr marL="12960340" indent="0">
              <a:buNone/>
              <a:defRPr sz="5669" b="1"/>
            </a:lvl9pPr>
          </a:lstStyle>
          <a:p>
            <a:pPr lvl="0"/>
            <a:r>
              <a:rPr lang="es-ES"/>
              <a:t>Haga clic para modificar los estilos de texto del patrón</a:t>
            </a:r>
          </a:p>
        </p:txBody>
      </p:sp>
      <p:sp>
        <p:nvSpPr>
          <p:cNvPr id="4" name="Content Placeholder 3"/>
          <p:cNvSpPr>
            <a:spLocks noGrp="1"/>
          </p:cNvSpPr>
          <p:nvPr>
            <p:ph sz="half" idx="2"/>
          </p:nvPr>
        </p:nvSpPr>
        <p:spPr>
          <a:xfrm>
            <a:off x="2975673" y="9080317"/>
            <a:ext cx="18275893" cy="133557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21870323" y="6093827"/>
            <a:ext cx="18365898" cy="2986490"/>
          </a:xfrm>
        </p:spPr>
        <p:txBody>
          <a:bodyPr anchor="b"/>
          <a:lstStyle>
            <a:lvl1pPr marL="0" indent="0">
              <a:buNone/>
              <a:defRPr sz="8504" b="1"/>
            </a:lvl1pPr>
            <a:lvl2pPr marL="1620042" indent="0">
              <a:buNone/>
              <a:defRPr sz="7087" b="1"/>
            </a:lvl2pPr>
            <a:lvl3pPr marL="3240085" indent="0">
              <a:buNone/>
              <a:defRPr sz="6378" b="1"/>
            </a:lvl3pPr>
            <a:lvl4pPr marL="4860127" indent="0">
              <a:buNone/>
              <a:defRPr sz="5669" b="1"/>
            </a:lvl4pPr>
            <a:lvl5pPr marL="6480170" indent="0">
              <a:buNone/>
              <a:defRPr sz="5669" b="1"/>
            </a:lvl5pPr>
            <a:lvl6pPr marL="8100212" indent="0">
              <a:buNone/>
              <a:defRPr sz="5669" b="1"/>
            </a:lvl6pPr>
            <a:lvl7pPr marL="9720255" indent="0">
              <a:buNone/>
              <a:defRPr sz="5669" b="1"/>
            </a:lvl7pPr>
            <a:lvl8pPr marL="11340297" indent="0">
              <a:buNone/>
              <a:defRPr sz="5669" b="1"/>
            </a:lvl8pPr>
            <a:lvl9pPr marL="12960340" indent="0">
              <a:buNone/>
              <a:defRPr sz="5669" b="1"/>
            </a:lvl9pPr>
          </a:lstStyle>
          <a:p>
            <a:pPr lvl="0"/>
            <a:r>
              <a:rPr lang="es-ES"/>
              <a:t>Haga clic para modificar los estilos de texto del patrón</a:t>
            </a:r>
          </a:p>
        </p:txBody>
      </p:sp>
      <p:sp>
        <p:nvSpPr>
          <p:cNvPr id="6" name="Content Placeholder 5"/>
          <p:cNvSpPr>
            <a:spLocks noGrp="1"/>
          </p:cNvSpPr>
          <p:nvPr>
            <p:ph sz="quarter" idx="4"/>
          </p:nvPr>
        </p:nvSpPr>
        <p:spPr>
          <a:xfrm>
            <a:off x="21870323" y="9080317"/>
            <a:ext cx="18365898" cy="133557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12C71A99-0B13-4396-9EE6-7D91949CF6D1}" type="datetimeFigureOut">
              <a:rPr lang="es-EC" smtClean="0"/>
              <a:t>23/7/2023</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287218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12C71A99-0B13-4396-9EE6-7D91949CF6D1}" type="datetimeFigureOut">
              <a:rPr lang="es-EC" smtClean="0"/>
              <a:t>23/7/2023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208142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71A99-0B13-4396-9EE6-7D91949CF6D1}" type="datetimeFigureOut">
              <a:rPr lang="es-EC" smtClean="0"/>
              <a:t>23/7/2023</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3779869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975672" y="1657244"/>
            <a:ext cx="13933329" cy="5800355"/>
          </a:xfrm>
        </p:spPr>
        <p:txBody>
          <a:bodyPr anchor="b"/>
          <a:lstStyle>
            <a:lvl1pPr>
              <a:defRPr sz="11339"/>
            </a:lvl1pPr>
          </a:lstStyle>
          <a:p>
            <a:r>
              <a:rPr lang="es-ES"/>
              <a:t>Haga clic para modificar el estilo de título del patrón</a:t>
            </a:r>
            <a:endParaRPr lang="en-US"/>
          </a:p>
        </p:txBody>
      </p:sp>
      <p:sp>
        <p:nvSpPr>
          <p:cNvPr id="3" name="Content Placeholder 2"/>
          <p:cNvSpPr>
            <a:spLocks noGrp="1"/>
          </p:cNvSpPr>
          <p:nvPr>
            <p:ph idx="1"/>
          </p:nvPr>
        </p:nvSpPr>
        <p:spPr>
          <a:xfrm>
            <a:off x="18365898" y="3579189"/>
            <a:ext cx="21870323" cy="17665763"/>
          </a:xfrm>
        </p:spPr>
        <p:txBody>
          <a:bodyPr/>
          <a:lstStyle>
            <a:lvl1pPr>
              <a:defRPr sz="11339"/>
            </a:lvl1pPr>
            <a:lvl2pPr>
              <a:defRPr sz="9922"/>
            </a:lvl2pPr>
            <a:lvl3pPr>
              <a:defRPr sz="8504"/>
            </a:lvl3pPr>
            <a:lvl4pPr>
              <a:defRPr sz="7087"/>
            </a:lvl4pPr>
            <a:lvl5pPr>
              <a:defRPr sz="7087"/>
            </a:lvl5pPr>
            <a:lvl6pPr>
              <a:defRPr sz="7087"/>
            </a:lvl6pPr>
            <a:lvl7pPr>
              <a:defRPr sz="7087"/>
            </a:lvl7pPr>
            <a:lvl8pPr>
              <a:defRPr sz="7087"/>
            </a:lvl8pPr>
            <a:lvl9pPr>
              <a:defRPr sz="7087"/>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2975672" y="7457599"/>
            <a:ext cx="13933329" cy="13816124"/>
          </a:xfrm>
        </p:spPr>
        <p:txBody>
          <a:bodyPr/>
          <a:lstStyle>
            <a:lvl1pPr marL="0" indent="0">
              <a:buNone/>
              <a:defRPr sz="5669"/>
            </a:lvl1pPr>
            <a:lvl2pPr marL="1620042" indent="0">
              <a:buNone/>
              <a:defRPr sz="4961"/>
            </a:lvl2pPr>
            <a:lvl3pPr marL="3240085" indent="0">
              <a:buNone/>
              <a:defRPr sz="4252"/>
            </a:lvl3pPr>
            <a:lvl4pPr marL="4860127" indent="0">
              <a:buNone/>
              <a:defRPr sz="3543"/>
            </a:lvl4pPr>
            <a:lvl5pPr marL="6480170" indent="0">
              <a:buNone/>
              <a:defRPr sz="3543"/>
            </a:lvl5pPr>
            <a:lvl6pPr marL="8100212" indent="0">
              <a:buNone/>
              <a:defRPr sz="3543"/>
            </a:lvl6pPr>
            <a:lvl7pPr marL="9720255" indent="0">
              <a:buNone/>
              <a:defRPr sz="3543"/>
            </a:lvl7pPr>
            <a:lvl8pPr marL="11340297" indent="0">
              <a:buNone/>
              <a:defRPr sz="3543"/>
            </a:lvl8pPr>
            <a:lvl9pPr marL="12960340" indent="0">
              <a:buNone/>
              <a:defRPr sz="354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2C71A99-0B13-4396-9EE6-7D91949CF6D1}" type="datetimeFigureOut">
              <a:rPr lang="es-EC" smtClean="0"/>
              <a:t>23/7/2023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196296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975672" y="1657244"/>
            <a:ext cx="13933329" cy="5800355"/>
          </a:xfrm>
        </p:spPr>
        <p:txBody>
          <a:bodyPr anchor="b"/>
          <a:lstStyle>
            <a:lvl1pPr>
              <a:defRPr sz="11339"/>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18365898" y="3579189"/>
            <a:ext cx="21870323" cy="17665763"/>
          </a:xfrm>
        </p:spPr>
        <p:txBody>
          <a:bodyPr anchor="t"/>
          <a:lstStyle>
            <a:lvl1pPr marL="0" indent="0">
              <a:buNone/>
              <a:defRPr sz="11339"/>
            </a:lvl1pPr>
            <a:lvl2pPr marL="1620042" indent="0">
              <a:buNone/>
              <a:defRPr sz="9922"/>
            </a:lvl2pPr>
            <a:lvl3pPr marL="3240085" indent="0">
              <a:buNone/>
              <a:defRPr sz="8504"/>
            </a:lvl3pPr>
            <a:lvl4pPr marL="4860127" indent="0">
              <a:buNone/>
              <a:defRPr sz="7087"/>
            </a:lvl4pPr>
            <a:lvl5pPr marL="6480170" indent="0">
              <a:buNone/>
              <a:defRPr sz="7087"/>
            </a:lvl5pPr>
            <a:lvl6pPr marL="8100212" indent="0">
              <a:buNone/>
              <a:defRPr sz="7087"/>
            </a:lvl6pPr>
            <a:lvl7pPr marL="9720255" indent="0">
              <a:buNone/>
              <a:defRPr sz="7087"/>
            </a:lvl7pPr>
            <a:lvl8pPr marL="11340297" indent="0">
              <a:buNone/>
              <a:defRPr sz="7087"/>
            </a:lvl8pPr>
            <a:lvl9pPr marL="12960340" indent="0">
              <a:buNone/>
              <a:defRPr sz="7087"/>
            </a:lvl9pPr>
          </a:lstStyle>
          <a:p>
            <a:r>
              <a:rPr lang="es-ES"/>
              <a:t>Haga clic en el icono para agregar una imagen</a:t>
            </a:r>
            <a:endParaRPr lang="en-US"/>
          </a:p>
        </p:txBody>
      </p:sp>
      <p:sp>
        <p:nvSpPr>
          <p:cNvPr id="4" name="Text Placeholder 3"/>
          <p:cNvSpPr>
            <a:spLocks noGrp="1"/>
          </p:cNvSpPr>
          <p:nvPr>
            <p:ph type="body" sz="half" idx="2"/>
          </p:nvPr>
        </p:nvSpPr>
        <p:spPr>
          <a:xfrm>
            <a:off x="2975672" y="7457599"/>
            <a:ext cx="13933329" cy="13816124"/>
          </a:xfrm>
        </p:spPr>
        <p:txBody>
          <a:bodyPr/>
          <a:lstStyle>
            <a:lvl1pPr marL="0" indent="0">
              <a:buNone/>
              <a:defRPr sz="5669"/>
            </a:lvl1pPr>
            <a:lvl2pPr marL="1620042" indent="0">
              <a:buNone/>
              <a:defRPr sz="4961"/>
            </a:lvl2pPr>
            <a:lvl3pPr marL="3240085" indent="0">
              <a:buNone/>
              <a:defRPr sz="4252"/>
            </a:lvl3pPr>
            <a:lvl4pPr marL="4860127" indent="0">
              <a:buNone/>
              <a:defRPr sz="3543"/>
            </a:lvl4pPr>
            <a:lvl5pPr marL="6480170" indent="0">
              <a:buNone/>
              <a:defRPr sz="3543"/>
            </a:lvl5pPr>
            <a:lvl6pPr marL="8100212" indent="0">
              <a:buNone/>
              <a:defRPr sz="3543"/>
            </a:lvl6pPr>
            <a:lvl7pPr marL="9720255" indent="0">
              <a:buNone/>
              <a:defRPr sz="3543"/>
            </a:lvl7pPr>
            <a:lvl8pPr marL="11340297" indent="0">
              <a:buNone/>
              <a:defRPr sz="3543"/>
            </a:lvl8pPr>
            <a:lvl9pPr marL="12960340" indent="0">
              <a:buNone/>
              <a:defRPr sz="354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2C71A99-0B13-4396-9EE6-7D91949CF6D1}" type="datetimeFigureOut">
              <a:rPr lang="es-EC" smtClean="0"/>
              <a:t>23/7/2023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978857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70044" y="1323496"/>
            <a:ext cx="37260550" cy="4804859"/>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2970044" y="6617468"/>
            <a:ext cx="37260550" cy="1577259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2970044" y="23040299"/>
            <a:ext cx="9720144" cy="1323494"/>
          </a:xfrm>
          <a:prstGeom prst="rect">
            <a:avLst/>
          </a:prstGeom>
        </p:spPr>
        <p:txBody>
          <a:bodyPr vert="horz" lIns="91440" tIns="45720" rIns="91440" bIns="45720" rtlCol="0" anchor="ctr"/>
          <a:lstStyle>
            <a:lvl1pPr algn="l">
              <a:defRPr sz="4252">
                <a:solidFill>
                  <a:schemeClr val="tx1">
                    <a:tint val="75000"/>
                  </a:schemeClr>
                </a:solidFill>
              </a:defRPr>
            </a:lvl1pPr>
          </a:lstStyle>
          <a:p>
            <a:fld id="{12C71A99-0B13-4396-9EE6-7D91949CF6D1}" type="datetimeFigureOut">
              <a:rPr lang="es-EC" smtClean="0"/>
              <a:t>23/7/2023</a:t>
            </a:fld>
            <a:endParaRPr lang="es-EC"/>
          </a:p>
        </p:txBody>
      </p:sp>
      <p:sp>
        <p:nvSpPr>
          <p:cNvPr id="5" name="Footer Placeholder 4"/>
          <p:cNvSpPr>
            <a:spLocks noGrp="1"/>
          </p:cNvSpPr>
          <p:nvPr>
            <p:ph type="ftr" sz="quarter" idx="3"/>
          </p:nvPr>
        </p:nvSpPr>
        <p:spPr>
          <a:xfrm>
            <a:off x="14310212" y="23040299"/>
            <a:ext cx="14580215" cy="1323494"/>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30510450" y="23040299"/>
            <a:ext cx="9720144" cy="1323494"/>
          </a:xfrm>
          <a:prstGeom prst="rect">
            <a:avLst/>
          </a:prstGeom>
        </p:spPr>
        <p:txBody>
          <a:bodyPr vert="horz" lIns="91440" tIns="45720" rIns="91440" bIns="45720" rtlCol="0" anchor="ctr"/>
          <a:lstStyle>
            <a:lvl1pPr algn="r">
              <a:defRPr sz="4252">
                <a:solidFill>
                  <a:schemeClr val="tx1">
                    <a:tint val="75000"/>
                  </a:schemeClr>
                </a:solidFill>
              </a:defRPr>
            </a:lvl1pPr>
          </a:lstStyle>
          <a:p>
            <a:fld id="{2DE3A75F-0A2F-42D2-8EDD-42DA0FCF5E19}" type="slidenum">
              <a:rPr lang="es-EC" smtClean="0"/>
              <a:t>‹#›</a:t>
            </a:fld>
            <a:endParaRPr lang="es-EC"/>
          </a:p>
        </p:txBody>
      </p:sp>
    </p:spTree>
    <p:extLst>
      <p:ext uri="{BB962C8B-B14F-4D97-AF65-F5344CB8AC3E}">
        <p14:creationId xmlns:p14="http://schemas.microsoft.com/office/powerpoint/2010/main" val="1311783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40085" rtl="0" eaLnBrk="1" latinLnBrk="0" hangingPunct="1">
        <a:lnSpc>
          <a:spcPct val="90000"/>
        </a:lnSpc>
        <a:spcBef>
          <a:spcPct val="0"/>
        </a:spcBef>
        <a:buNone/>
        <a:defRPr sz="15591" kern="1200">
          <a:solidFill>
            <a:schemeClr val="tx1"/>
          </a:solidFill>
          <a:latin typeface="+mj-lt"/>
          <a:ea typeface="+mj-ea"/>
          <a:cs typeface="+mj-cs"/>
        </a:defRPr>
      </a:lvl1pPr>
    </p:titleStyle>
    <p:bodyStyle>
      <a:lvl1pPr marL="810021" indent="-810021" algn="l" defTabSz="3240085" rtl="0" eaLnBrk="1" latinLnBrk="0" hangingPunct="1">
        <a:lnSpc>
          <a:spcPct val="90000"/>
        </a:lnSpc>
        <a:spcBef>
          <a:spcPts val="3543"/>
        </a:spcBef>
        <a:buFont typeface="Arial" panose="020B0604020202020204" pitchFamily="34" charset="0"/>
        <a:buChar char="•"/>
        <a:defRPr sz="9922" kern="1200">
          <a:solidFill>
            <a:schemeClr val="tx1"/>
          </a:solidFill>
          <a:latin typeface="+mn-lt"/>
          <a:ea typeface="+mn-ea"/>
          <a:cs typeface="+mn-cs"/>
        </a:defRPr>
      </a:lvl1pPr>
      <a:lvl2pPr marL="2430064" indent="-810021" algn="l" defTabSz="3240085"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50106" indent="-810021" algn="l" defTabSz="3240085" rtl="0" eaLnBrk="1" latinLnBrk="0" hangingPunct="1">
        <a:lnSpc>
          <a:spcPct val="90000"/>
        </a:lnSpc>
        <a:spcBef>
          <a:spcPts val="1772"/>
        </a:spcBef>
        <a:buFont typeface="Arial" panose="020B0604020202020204" pitchFamily="34" charset="0"/>
        <a:buChar char="•"/>
        <a:defRPr sz="7087" kern="1200">
          <a:solidFill>
            <a:schemeClr val="tx1"/>
          </a:solidFill>
          <a:latin typeface="+mn-lt"/>
          <a:ea typeface="+mn-ea"/>
          <a:cs typeface="+mn-cs"/>
        </a:defRPr>
      </a:lvl3pPr>
      <a:lvl4pPr marL="5670149"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90191"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10234"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30276"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50319"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70361"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40085" rtl="0" eaLnBrk="1" latinLnBrk="0" hangingPunct="1">
        <a:defRPr sz="6378" kern="1200">
          <a:solidFill>
            <a:schemeClr val="tx1"/>
          </a:solidFill>
          <a:latin typeface="+mn-lt"/>
          <a:ea typeface="+mn-ea"/>
          <a:cs typeface="+mn-cs"/>
        </a:defRPr>
      </a:lvl1pPr>
      <a:lvl2pPr marL="1620042" algn="l" defTabSz="3240085" rtl="0" eaLnBrk="1" latinLnBrk="0" hangingPunct="1">
        <a:defRPr sz="6378" kern="1200">
          <a:solidFill>
            <a:schemeClr val="tx1"/>
          </a:solidFill>
          <a:latin typeface="+mn-lt"/>
          <a:ea typeface="+mn-ea"/>
          <a:cs typeface="+mn-cs"/>
        </a:defRPr>
      </a:lvl2pPr>
      <a:lvl3pPr marL="3240085" algn="l" defTabSz="3240085" rtl="0" eaLnBrk="1" latinLnBrk="0" hangingPunct="1">
        <a:defRPr sz="6378" kern="1200">
          <a:solidFill>
            <a:schemeClr val="tx1"/>
          </a:solidFill>
          <a:latin typeface="+mn-lt"/>
          <a:ea typeface="+mn-ea"/>
          <a:cs typeface="+mn-cs"/>
        </a:defRPr>
      </a:lvl3pPr>
      <a:lvl4pPr marL="4860127" algn="l" defTabSz="3240085" rtl="0" eaLnBrk="1" latinLnBrk="0" hangingPunct="1">
        <a:defRPr sz="6378" kern="1200">
          <a:solidFill>
            <a:schemeClr val="tx1"/>
          </a:solidFill>
          <a:latin typeface="+mn-lt"/>
          <a:ea typeface="+mn-ea"/>
          <a:cs typeface="+mn-cs"/>
        </a:defRPr>
      </a:lvl4pPr>
      <a:lvl5pPr marL="6480170" algn="l" defTabSz="3240085" rtl="0" eaLnBrk="1" latinLnBrk="0" hangingPunct="1">
        <a:defRPr sz="6378" kern="1200">
          <a:solidFill>
            <a:schemeClr val="tx1"/>
          </a:solidFill>
          <a:latin typeface="+mn-lt"/>
          <a:ea typeface="+mn-ea"/>
          <a:cs typeface="+mn-cs"/>
        </a:defRPr>
      </a:lvl5pPr>
      <a:lvl6pPr marL="8100212" algn="l" defTabSz="3240085" rtl="0" eaLnBrk="1" latinLnBrk="0" hangingPunct="1">
        <a:defRPr sz="6378" kern="1200">
          <a:solidFill>
            <a:schemeClr val="tx1"/>
          </a:solidFill>
          <a:latin typeface="+mn-lt"/>
          <a:ea typeface="+mn-ea"/>
          <a:cs typeface="+mn-cs"/>
        </a:defRPr>
      </a:lvl6pPr>
      <a:lvl7pPr marL="9720255" algn="l" defTabSz="3240085" rtl="0" eaLnBrk="1" latinLnBrk="0" hangingPunct="1">
        <a:defRPr sz="6378" kern="1200">
          <a:solidFill>
            <a:schemeClr val="tx1"/>
          </a:solidFill>
          <a:latin typeface="+mn-lt"/>
          <a:ea typeface="+mn-ea"/>
          <a:cs typeface="+mn-cs"/>
        </a:defRPr>
      </a:lvl7pPr>
      <a:lvl8pPr marL="11340297" algn="l" defTabSz="3240085" rtl="0" eaLnBrk="1" latinLnBrk="0" hangingPunct="1">
        <a:defRPr sz="6378" kern="1200">
          <a:solidFill>
            <a:schemeClr val="tx1"/>
          </a:solidFill>
          <a:latin typeface="+mn-lt"/>
          <a:ea typeface="+mn-ea"/>
          <a:cs typeface="+mn-cs"/>
        </a:defRPr>
      </a:lvl8pPr>
      <a:lvl9pPr marL="12960340" algn="l" defTabSz="3240085"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jpe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jpeg"/><Relationship Id="rId18" Type="http://schemas.openxmlformats.org/officeDocument/2006/relationships/image" Target="../media/image17.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20.png"/><Relationship Id="rId2" Type="http://schemas.openxmlformats.org/officeDocument/2006/relationships/image" Target="../media/image4.png"/><Relationship Id="rId16"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jpeg"/><Relationship Id="rId5" Type="http://schemas.openxmlformats.org/officeDocument/2006/relationships/image" Target="../media/image7.png"/><Relationship Id="rId15" Type="http://schemas.openxmlformats.org/officeDocument/2006/relationships/image" Target="../media/image3.jpeg"/><Relationship Id="rId10" Type="http://schemas.openxmlformats.org/officeDocument/2006/relationships/image" Target="../media/image12.png"/><Relationship Id="rId19" Type="http://schemas.openxmlformats.org/officeDocument/2006/relationships/image" Target="../media/image18.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939B72E-FDBF-4433-9E40-F1AB738285E8}"/>
              </a:ext>
            </a:extLst>
          </p:cNvPr>
          <p:cNvSpPr/>
          <p:nvPr/>
        </p:nvSpPr>
        <p:spPr>
          <a:xfrm>
            <a:off x="31860993" y="3198922"/>
            <a:ext cx="10800000" cy="21315905"/>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C"/>
          </a:p>
        </p:txBody>
      </p:sp>
      <p:sp>
        <p:nvSpPr>
          <p:cNvPr id="10" name="CuadroTexto 9">
            <a:extLst>
              <a:ext uri="{FF2B5EF4-FFF2-40B4-BE49-F238E27FC236}">
                <a16:creationId xmlns:a16="http://schemas.microsoft.com/office/drawing/2014/main" id="{40D653FB-D198-4727-92C9-7643AF94C2C4}"/>
              </a:ext>
            </a:extLst>
          </p:cNvPr>
          <p:cNvSpPr txBox="1"/>
          <p:nvPr/>
        </p:nvSpPr>
        <p:spPr>
          <a:xfrm>
            <a:off x="25486656" y="2199331"/>
            <a:ext cx="3290774" cy="783858"/>
          </a:xfrm>
          <a:prstGeom prst="rect">
            <a:avLst/>
          </a:prstGeom>
          <a:noFill/>
        </p:spPr>
        <p:txBody>
          <a:bodyPr wrap="none" lIns="0" tIns="0" rIns="0" bIns="0" rtlCol="0" anchor="t" anchorCtr="0">
            <a:noAutofit/>
          </a:bodyPr>
          <a:lstStyle/>
          <a:p>
            <a:pPr algn="ctr"/>
            <a:r>
              <a:rPr lang="es-ES" sz="2400">
                <a:solidFill>
                  <a:schemeClr val="accent4">
                    <a:lumMod val="75000"/>
                  </a:schemeClr>
                </a:solidFill>
                <a:latin typeface="Calibri"/>
                <a:cs typeface="Calibri"/>
              </a:rPr>
              <a:t>Diego Hiriart León</a:t>
            </a:r>
          </a:p>
          <a:p>
            <a:pPr algn="ctr"/>
            <a:r>
              <a:rPr lang="es-ES" sz="2400">
                <a:solidFill>
                  <a:schemeClr val="accent4">
                    <a:lumMod val="75000"/>
                  </a:schemeClr>
                </a:solidFill>
                <a:latin typeface="Calibri"/>
                <a:cs typeface="Calibri"/>
              </a:rPr>
              <a:t>diego.hiriart@udla.edu.ec</a:t>
            </a:r>
            <a:endParaRPr lang="es-ES" sz="2400">
              <a:solidFill>
                <a:schemeClr val="tx1">
                  <a:lumMod val="65000"/>
                  <a:lumOff val="35000"/>
                </a:schemeClr>
              </a:solidFill>
              <a:latin typeface="Calibri"/>
              <a:cs typeface="Calibri"/>
            </a:endParaRPr>
          </a:p>
          <a:p>
            <a:endParaRPr lang="es-ES" sz="2400">
              <a:solidFill>
                <a:srgbClr val="595959"/>
              </a:solidFill>
              <a:cs typeface="Calibri"/>
            </a:endParaRPr>
          </a:p>
        </p:txBody>
      </p:sp>
      <p:cxnSp>
        <p:nvCxnSpPr>
          <p:cNvPr id="11" name="Conector recto 10">
            <a:extLst>
              <a:ext uri="{FF2B5EF4-FFF2-40B4-BE49-F238E27FC236}">
                <a16:creationId xmlns:a16="http://schemas.microsoft.com/office/drawing/2014/main" id="{7AC4AC93-6AC8-4A78-A061-D6CA31624D49}"/>
              </a:ext>
            </a:extLst>
          </p:cNvPr>
          <p:cNvCxnSpPr>
            <a:cxnSpLocks/>
          </p:cNvCxnSpPr>
          <p:nvPr/>
        </p:nvCxnSpPr>
        <p:spPr>
          <a:xfrm>
            <a:off x="33341931" y="215322"/>
            <a:ext cx="0" cy="265487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2" name="CuadroTexto 11">
            <a:extLst>
              <a:ext uri="{FF2B5EF4-FFF2-40B4-BE49-F238E27FC236}">
                <a16:creationId xmlns:a16="http://schemas.microsoft.com/office/drawing/2014/main" id="{93266639-B884-40AB-88BF-CB2B2D465B61}"/>
              </a:ext>
            </a:extLst>
          </p:cNvPr>
          <p:cNvSpPr txBox="1"/>
          <p:nvPr/>
        </p:nvSpPr>
        <p:spPr>
          <a:xfrm>
            <a:off x="1467395" y="4581585"/>
            <a:ext cx="13860000" cy="2462213"/>
          </a:xfrm>
          <a:prstGeom prst="rect">
            <a:avLst/>
          </a:prstGeom>
          <a:noFill/>
        </p:spPr>
        <p:txBody>
          <a:bodyPr wrap="square" lIns="0" tIns="0" rIns="0" bIns="0" rtlCol="0" anchor="t" anchorCtr="0">
            <a:spAutoFit/>
          </a:bodyPr>
          <a:lstStyle/>
          <a:p>
            <a:pPr algn="just" defTabSz="189189"/>
            <a:r>
              <a:rPr lang="es-EC" sz="3200">
                <a:solidFill>
                  <a:srgbClr val="000000"/>
                </a:solidFill>
                <a:latin typeface="Calibri"/>
                <a:cs typeface="Calibri"/>
              </a:rPr>
              <a:t>La Academia maneja datos de planificación y rendimiento de deportistas de manera manual, lo mismo sucede con datos de puntaje en combates. Además, los esgrimistas no siempre reciben retroalimentación pronta al entrenar individualmente dado que existe limitada cantidad de entrenadores. Se busca digitalizar los procesos  de entrenamiento para resolver estos problemas.</a:t>
            </a:r>
          </a:p>
        </p:txBody>
      </p:sp>
      <p:cxnSp>
        <p:nvCxnSpPr>
          <p:cNvPr id="13" name="Conector recto 12">
            <a:extLst>
              <a:ext uri="{FF2B5EF4-FFF2-40B4-BE49-F238E27FC236}">
                <a16:creationId xmlns:a16="http://schemas.microsoft.com/office/drawing/2014/main" id="{0E5247F8-2800-45AD-83A7-6DC3A696D930}"/>
              </a:ext>
            </a:extLst>
          </p:cNvPr>
          <p:cNvCxnSpPr>
            <a:cxnSpLocks/>
          </p:cNvCxnSpPr>
          <p:nvPr/>
        </p:nvCxnSpPr>
        <p:spPr>
          <a:xfrm>
            <a:off x="28859548" y="215322"/>
            <a:ext cx="0" cy="265487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4" name="CuadroTexto 13">
            <a:extLst>
              <a:ext uri="{FF2B5EF4-FFF2-40B4-BE49-F238E27FC236}">
                <a16:creationId xmlns:a16="http://schemas.microsoft.com/office/drawing/2014/main" id="{5FFAD02D-1121-4B23-8664-742D2D4DC527}"/>
              </a:ext>
            </a:extLst>
          </p:cNvPr>
          <p:cNvSpPr txBox="1"/>
          <p:nvPr/>
        </p:nvSpPr>
        <p:spPr>
          <a:xfrm>
            <a:off x="1467395" y="12137202"/>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
              <a:buChar char="•"/>
            </a:pPr>
            <a:r>
              <a:rPr lang="es-ES" sz="3200">
                <a:latin typeface="Calibri"/>
                <a:cs typeface="Calibri"/>
              </a:rPr>
              <a:t>Aplicación web de arquitectura por capas para gestionar planificaciones, datos de alumnos y desempeño de entrenamiento. </a:t>
            </a:r>
            <a:endParaRPr lang="en-US" sz="3200"/>
          </a:p>
          <a:p>
            <a:pPr marL="457200" indent="-457200" algn="just">
              <a:buFont typeface="Arial"/>
              <a:buChar char="•"/>
            </a:pPr>
            <a:endParaRPr lang="es-ES" sz="3200">
              <a:latin typeface="Calibri"/>
              <a:cs typeface="Calibri"/>
            </a:endParaRPr>
          </a:p>
        </p:txBody>
      </p:sp>
      <p:sp>
        <p:nvSpPr>
          <p:cNvPr id="15" name="CuadroTexto 14">
            <a:extLst>
              <a:ext uri="{FF2B5EF4-FFF2-40B4-BE49-F238E27FC236}">
                <a16:creationId xmlns:a16="http://schemas.microsoft.com/office/drawing/2014/main" id="{6FB93CCF-04D2-46FC-968F-172B8C52B411}"/>
              </a:ext>
            </a:extLst>
          </p:cNvPr>
          <p:cNvSpPr txBox="1"/>
          <p:nvPr/>
        </p:nvSpPr>
        <p:spPr>
          <a:xfrm>
            <a:off x="28918236" y="2194791"/>
            <a:ext cx="4349436" cy="789157"/>
          </a:xfrm>
          <a:prstGeom prst="rect">
            <a:avLst/>
          </a:prstGeom>
          <a:noFill/>
        </p:spPr>
        <p:txBody>
          <a:bodyPr wrap="none" lIns="0" tIns="0" rIns="0" bIns="0" rtlCol="0" anchor="t" anchorCtr="0">
            <a:noAutofit/>
          </a:bodyPr>
          <a:lstStyle/>
          <a:p>
            <a:pPr algn="ctr"/>
            <a:r>
              <a:rPr lang="es-ES" sz="2400">
                <a:solidFill>
                  <a:schemeClr val="accent4">
                    <a:lumMod val="75000"/>
                  </a:schemeClr>
                </a:solidFill>
                <a:latin typeface="Calibri"/>
                <a:cs typeface="Calibri"/>
              </a:rPr>
              <a:t>Luis Augusto Corales Martinez</a:t>
            </a:r>
          </a:p>
          <a:p>
            <a:pPr algn="ctr"/>
            <a:r>
              <a:rPr lang="es-ES" sz="2400">
                <a:solidFill>
                  <a:schemeClr val="accent4">
                    <a:lumMod val="75000"/>
                  </a:schemeClr>
                </a:solidFill>
                <a:latin typeface="Calibri"/>
                <a:cs typeface="Calibri"/>
              </a:rPr>
              <a:t>luis.corales.martinez@udla.edu.ec</a:t>
            </a:r>
            <a:endParaRPr lang="es-ES" sz="2400">
              <a:solidFill>
                <a:srgbClr val="595959"/>
              </a:solidFill>
              <a:cs typeface="Calibri"/>
            </a:endParaRPr>
          </a:p>
        </p:txBody>
      </p:sp>
      <p:sp>
        <p:nvSpPr>
          <p:cNvPr id="16" name="CuadroTexto 15">
            <a:extLst>
              <a:ext uri="{FF2B5EF4-FFF2-40B4-BE49-F238E27FC236}">
                <a16:creationId xmlns:a16="http://schemas.microsoft.com/office/drawing/2014/main" id="{6F8CC8E6-8141-49DC-AFBC-47F4FA993AFA}"/>
              </a:ext>
            </a:extLst>
          </p:cNvPr>
          <p:cNvSpPr txBox="1"/>
          <p:nvPr/>
        </p:nvSpPr>
        <p:spPr>
          <a:xfrm>
            <a:off x="33487655" y="2194791"/>
            <a:ext cx="4659458" cy="844308"/>
          </a:xfrm>
          <a:prstGeom prst="rect">
            <a:avLst/>
          </a:prstGeom>
          <a:noFill/>
        </p:spPr>
        <p:txBody>
          <a:bodyPr wrap="none" lIns="0" tIns="0" rIns="0" bIns="0" rtlCol="0" anchor="t" anchorCtr="0">
            <a:noAutofit/>
          </a:bodyPr>
          <a:lstStyle/>
          <a:p>
            <a:pPr algn="ctr"/>
            <a:r>
              <a:rPr lang="es-ES" sz="2400">
                <a:solidFill>
                  <a:schemeClr val="accent4">
                    <a:lumMod val="75000"/>
                  </a:schemeClr>
                </a:solidFill>
                <a:latin typeface="Calibri"/>
                <a:cs typeface="Calibri"/>
              </a:rPr>
              <a:t>Christian Andrés Samaniego Cañizares</a:t>
            </a:r>
          </a:p>
          <a:p>
            <a:pPr algn="ctr"/>
            <a:r>
              <a:rPr lang="es-ES" sz="2400">
                <a:solidFill>
                  <a:schemeClr val="accent4">
                    <a:lumMod val="75000"/>
                  </a:schemeClr>
                </a:solidFill>
                <a:latin typeface="Calibri"/>
                <a:cs typeface="Calibri"/>
              </a:rPr>
              <a:t>christian.samaniego@udla.edu.ec</a:t>
            </a:r>
            <a:endParaRPr lang="es-ES" sz="2400">
              <a:solidFill>
                <a:schemeClr val="tx1">
                  <a:lumMod val="65000"/>
                  <a:lumOff val="35000"/>
                </a:schemeClr>
              </a:solidFill>
              <a:latin typeface="Calibri"/>
              <a:cs typeface="Calibri"/>
            </a:endParaRPr>
          </a:p>
          <a:p>
            <a:endParaRPr lang="es-ES" sz="2400">
              <a:solidFill>
                <a:srgbClr val="595959"/>
              </a:solidFill>
              <a:cs typeface="Calibri"/>
            </a:endParaRPr>
          </a:p>
        </p:txBody>
      </p:sp>
      <p:sp>
        <p:nvSpPr>
          <p:cNvPr id="17" name="CuadroTexto 16">
            <a:extLst>
              <a:ext uri="{FF2B5EF4-FFF2-40B4-BE49-F238E27FC236}">
                <a16:creationId xmlns:a16="http://schemas.microsoft.com/office/drawing/2014/main" id="{D32A7939-BF55-44CD-82B7-560FDF707323}"/>
              </a:ext>
            </a:extLst>
          </p:cNvPr>
          <p:cNvSpPr txBox="1"/>
          <p:nvPr/>
        </p:nvSpPr>
        <p:spPr>
          <a:xfrm>
            <a:off x="17308719" y="10709136"/>
            <a:ext cx="4704018" cy="4485837"/>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s-EC" sz="3200" dirty="0">
                <a:cs typeface="Calibri"/>
              </a:rPr>
              <a:t>La aplicación web implementada permite a los entrenadores gestionar datos de entrenamiento, los deportistas cuentan con herramientas para asistir su formación y recibir retroalimentación sobre su desempeño.</a:t>
            </a:r>
            <a:endParaRPr lang="es-ES" sz="3200" dirty="0">
              <a:cs typeface="Calibri"/>
            </a:endParaRPr>
          </a:p>
        </p:txBody>
      </p:sp>
      <p:sp>
        <p:nvSpPr>
          <p:cNvPr id="18" name="CuadroTexto 17">
            <a:extLst>
              <a:ext uri="{FF2B5EF4-FFF2-40B4-BE49-F238E27FC236}">
                <a16:creationId xmlns:a16="http://schemas.microsoft.com/office/drawing/2014/main" id="{8EFAFE36-51F7-4DCA-871C-8D0BE48111F0}"/>
              </a:ext>
            </a:extLst>
          </p:cNvPr>
          <p:cNvSpPr txBox="1"/>
          <p:nvPr/>
        </p:nvSpPr>
        <p:spPr>
          <a:xfrm>
            <a:off x="1502940" y="8605106"/>
            <a:ext cx="13860000" cy="1969770"/>
          </a:xfrm>
          <a:prstGeom prst="rect">
            <a:avLst/>
          </a:prstGeom>
          <a:noFill/>
        </p:spPr>
        <p:txBody>
          <a:bodyPr wrap="square" lIns="0" tIns="0" rIns="0" bIns="0" rtlCol="0" anchor="t" anchorCtr="0">
            <a:spAutoFit/>
          </a:bodyPr>
          <a:lstStyle/>
          <a:p>
            <a:pPr algn="just"/>
            <a:r>
              <a:rPr lang="es-ES" sz="3200">
                <a:solidFill>
                  <a:srgbClr val="000000"/>
                </a:solidFill>
                <a:latin typeface="Calibri"/>
                <a:cs typeface="Calibri"/>
              </a:rPr>
              <a:t>Desarrollar una aplicación web para la Academia de Esgrima Ciudad de Quito, la cual permita la gestión de datos de entrenamiento, la aplicación se apoyará de una inteligencia artificial para detección de posibles errores en entrenamientos, y una máquina de conteo de puntaje para combates.</a:t>
            </a:r>
          </a:p>
        </p:txBody>
      </p:sp>
      <p:sp>
        <p:nvSpPr>
          <p:cNvPr id="21" name="Elipse 20">
            <a:extLst>
              <a:ext uri="{FF2B5EF4-FFF2-40B4-BE49-F238E27FC236}">
                <a16:creationId xmlns:a16="http://schemas.microsoft.com/office/drawing/2014/main" id="{6301943F-F021-42FE-A3FE-962152BA2836}"/>
              </a:ext>
            </a:extLst>
          </p:cNvPr>
          <p:cNvSpPr>
            <a:spLocks noChangeAspect="1"/>
          </p:cNvSpPr>
          <p:nvPr/>
        </p:nvSpPr>
        <p:spPr>
          <a:xfrm>
            <a:off x="26182661" y="332931"/>
            <a:ext cx="1748112" cy="174811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sp>
        <p:nvSpPr>
          <p:cNvPr id="22" name="Elipse 21">
            <a:extLst>
              <a:ext uri="{FF2B5EF4-FFF2-40B4-BE49-F238E27FC236}">
                <a16:creationId xmlns:a16="http://schemas.microsoft.com/office/drawing/2014/main" id="{6E361454-6B6B-4591-91B3-900CE991690D}"/>
              </a:ext>
            </a:extLst>
          </p:cNvPr>
          <p:cNvSpPr>
            <a:spLocks noChangeAspect="1"/>
          </p:cNvSpPr>
          <p:nvPr/>
        </p:nvSpPr>
        <p:spPr>
          <a:xfrm>
            <a:off x="30268718" y="287304"/>
            <a:ext cx="1800000" cy="18000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sp>
        <p:nvSpPr>
          <p:cNvPr id="23" name="Elipse 22">
            <a:extLst>
              <a:ext uri="{FF2B5EF4-FFF2-40B4-BE49-F238E27FC236}">
                <a16:creationId xmlns:a16="http://schemas.microsoft.com/office/drawing/2014/main" id="{F9797823-BCBB-4634-964B-A5B731D6B245}"/>
              </a:ext>
            </a:extLst>
          </p:cNvPr>
          <p:cNvSpPr>
            <a:spLocks noChangeAspect="1"/>
          </p:cNvSpPr>
          <p:nvPr/>
        </p:nvSpPr>
        <p:spPr>
          <a:xfrm>
            <a:off x="34917384" y="287304"/>
            <a:ext cx="1800000" cy="180000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sp>
        <p:nvSpPr>
          <p:cNvPr id="27" name="CuadroTexto 26">
            <a:extLst>
              <a:ext uri="{FF2B5EF4-FFF2-40B4-BE49-F238E27FC236}">
                <a16:creationId xmlns:a16="http://schemas.microsoft.com/office/drawing/2014/main" id="{B1F53407-A1C8-4B90-944E-9427A9D0499B}"/>
              </a:ext>
            </a:extLst>
          </p:cNvPr>
          <p:cNvSpPr txBox="1"/>
          <p:nvPr/>
        </p:nvSpPr>
        <p:spPr>
          <a:xfrm>
            <a:off x="33487655" y="4735372"/>
            <a:ext cx="8604444" cy="7386638"/>
          </a:xfrm>
          <a:prstGeom prst="rect">
            <a:avLst/>
          </a:prstGeom>
          <a:noFill/>
        </p:spPr>
        <p:txBody>
          <a:bodyPr wrap="square" lIns="0" tIns="0" rIns="0" bIns="0" rtlCol="0" anchor="t" anchorCtr="0">
            <a:spAutoFit/>
          </a:bodyPr>
          <a:lstStyle/>
          <a:p>
            <a:pPr marL="457200" indent="-457200" algn="just">
              <a:buFont typeface="Arial" panose="020B0604020202020204" pitchFamily="34" charset="0"/>
              <a:buChar char="•"/>
            </a:pPr>
            <a:r>
              <a:rPr lang="es-EC" sz="3200" dirty="0">
                <a:solidFill>
                  <a:srgbClr val="000000"/>
                </a:solidFill>
                <a:latin typeface="Calibri"/>
                <a:cs typeface="Calibri"/>
              </a:rPr>
              <a:t>La implementación de sistemas informáticos para la digitalización de procesos y datos es un objetivo alcanzable con el correcto análisis.</a:t>
            </a:r>
          </a:p>
          <a:p>
            <a:pPr marL="457200" indent="-457200" algn="just">
              <a:buFont typeface="Arial" panose="020B0604020202020204" pitchFamily="34" charset="0"/>
              <a:buChar char="•"/>
            </a:pPr>
            <a:r>
              <a:rPr lang="es-EC" sz="3200" dirty="0">
                <a:solidFill>
                  <a:srgbClr val="000000"/>
                </a:solidFill>
                <a:latin typeface="Calibri"/>
                <a:cs typeface="Calibri"/>
              </a:rPr>
              <a:t>La inteligencia artificial resultó ser una herramienta que provee mejores oportunidades de entrenamiento para los esgrimistas. Además, los entrenadores pueden mantener mejor supervisión sobre entrenamientos.</a:t>
            </a:r>
            <a:endParaRPr lang="es-EC" sz="3200" dirty="0">
              <a:solidFill>
                <a:srgbClr val="000000"/>
              </a:solidFill>
              <a:latin typeface="Calibri"/>
              <a:ea typeface="Calibri"/>
              <a:cs typeface="Calibri"/>
            </a:endParaRPr>
          </a:p>
          <a:p>
            <a:pPr marL="457200" indent="-457200" algn="just">
              <a:buFont typeface="Arial" panose="020B0604020202020204" pitchFamily="34" charset="0"/>
              <a:buChar char="•"/>
            </a:pPr>
            <a:r>
              <a:rPr lang="es-EC" sz="3200" dirty="0">
                <a:solidFill>
                  <a:srgbClr val="000000"/>
                </a:solidFill>
                <a:latin typeface="Calibri"/>
                <a:cs typeface="Calibri"/>
              </a:rPr>
              <a:t>La máquina desarrollada ha probado ser una alternativa funcional al hardware oficial. Es ideal como herramienta para asistir en combates. </a:t>
            </a:r>
            <a:endParaRPr lang="es-EC" sz="3200" dirty="0">
              <a:solidFill>
                <a:srgbClr val="000000"/>
              </a:solidFill>
              <a:latin typeface="Calibri"/>
              <a:ea typeface="Calibri"/>
              <a:cs typeface="Calibri"/>
            </a:endParaRPr>
          </a:p>
          <a:p>
            <a:pPr marL="457200" indent="-457200" algn="just">
              <a:buFont typeface="Arial" panose="020B0604020202020204" pitchFamily="34" charset="0"/>
              <a:buChar char="•"/>
            </a:pPr>
            <a:r>
              <a:rPr lang="es-EC" sz="3200" dirty="0">
                <a:solidFill>
                  <a:srgbClr val="000000"/>
                </a:solidFill>
                <a:latin typeface="Calibri"/>
                <a:cs typeface="Calibri"/>
              </a:rPr>
              <a:t>Obtener datos representativos para entrenar un modelo de inteligencia artificial es esencial. El uso de técnicas como </a:t>
            </a:r>
            <a:r>
              <a:rPr lang="es-EC" sz="3200" i="1" dirty="0">
                <a:solidFill>
                  <a:srgbClr val="000000"/>
                </a:solidFill>
                <a:latin typeface="Calibri"/>
                <a:cs typeface="Calibri"/>
              </a:rPr>
              <a:t>data </a:t>
            </a:r>
            <a:r>
              <a:rPr lang="es-EC" sz="3200" i="1" dirty="0" err="1">
                <a:solidFill>
                  <a:srgbClr val="000000"/>
                </a:solidFill>
                <a:latin typeface="Calibri"/>
                <a:cs typeface="Calibri"/>
              </a:rPr>
              <a:t>augmentation</a:t>
            </a:r>
            <a:r>
              <a:rPr lang="es-EC" sz="3200" dirty="0">
                <a:solidFill>
                  <a:srgbClr val="000000"/>
                </a:solidFill>
                <a:latin typeface="Calibri"/>
                <a:cs typeface="Calibri"/>
              </a:rPr>
              <a:t> resultó beneficioso para entrenar el modelo.</a:t>
            </a:r>
            <a:endParaRPr lang="es-EC" sz="3200" dirty="0">
              <a:solidFill>
                <a:srgbClr val="000000"/>
              </a:solidFill>
              <a:latin typeface="Calibri"/>
              <a:ea typeface="Calibri"/>
              <a:cs typeface="Calibri"/>
            </a:endParaRPr>
          </a:p>
        </p:txBody>
      </p:sp>
      <p:sp>
        <p:nvSpPr>
          <p:cNvPr id="34" name="CuadroTexto 33">
            <a:extLst>
              <a:ext uri="{FF2B5EF4-FFF2-40B4-BE49-F238E27FC236}">
                <a16:creationId xmlns:a16="http://schemas.microsoft.com/office/drawing/2014/main" id="{7438FB6D-DCB5-4101-9521-5BEDB44DD1BB}"/>
              </a:ext>
            </a:extLst>
          </p:cNvPr>
          <p:cNvSpPr txBox="1"/>
          <p:nvPr/>
        </p:nvSpPr>
        <p:spPr>
          <a:xfrm>
            <a:off x="33524750" y="13863132"/>
            <a:ext cx="8590787" cy="4924425"/>
          </a:xfrm>
          <a:prstGeom prst="rect">
            <a:avLst/>
          </a:prstGeom>
          <a:noFill/>
        </p:spPr>
        <p:txBody>
          <a:bodyPr wrap="square" lIns="0" tIns="0" rIns="0" bIns="0" rtlCol="0" anchor="t" anchorCtr="0">
            <a:spAutoFit/>
          </a:bodyPr>
          <a:lstStyle/>
          <a:p>
            <a:pPr algn="just"/>
            <a:r>
              <a:rPr lang="es-ES" sz="3200" dirty="0">
                <a:solidFill>
                  <a:srgbClr val="000000"/>
                </a:solidFill>
                <a:latin typeface="Calibri"/>
                <a:cs typeface="Calibri"/>
              </a:rPr>
              <a:t>Dado que se manejan datos personales de los esgrimistas en la aplicación web, estos deben ser resguardados. Se debe  seguir las políticas existentes de la Academia de permisos de acceso a los mismos.</a:t>
            </a:r>
          </a:p>
          <a:p>
            <a:pPr algn="just"/>
            <a:endParaRPr lang="es-ES" sz="3200" dirty="0">
              <a:solidFill>
                <a:srgbClr val="000000"/>
              </a:solidFill>
              <a:latin typeface="Calibri"/>
              <a:cs typeface="Calibri"/>
            </a:endParaRPr>
          </a:p>
          <a:p>
            <a:pPr algn="just"/>
            <a:r>
              <a:rPr lang="es-ES" sz="3200" dirty="0">
                <a:solidFill>
                  <a:srgbClr val="000000"/>
                </a:solidFill>
                <a:latin typeface="Calibri"/>
                <a:cs typeface="Calibri"/>
              </a:rPr>
              <a:t>Es importante que la máquina cumpla todas las reglas del deporte aplicables. De no ser así, se podría estar impidiendo el desarrollo normal del deporte y la formación adecuada de los esgrimistas.</a:t>
            </a:r>
          </a:p>
        </p:txBody>
      </p:sp>
      <p:sp>
        <p:nvSpPr>
          <p:cNvPr id="36" name="CuadroTexto 35">
            <a:extLst>
              <a:ext uri="{FF2B5EF4-FFF2-40B4-BE49-F238E27FC236}">
                <a16:creationId xmlns:a16="http://schemas.microsoft.com/office/drawing/2014/main" id="{0C160E27-05F1-413A-8EB2-3DFE013968BE}"/>
              </a:ext>
            </a:extLst>
          </p:cNvPr>
          <p:cNvSpPr txBox="1"/>
          <p:nvPr/>
        </p:nvSpPr>
        <p:spPr>
          <a:xfrm>
            <a:off x="33416543" y="19946886"/>
            <a:ext cx="9025336" cy="3939540"/>
          </a:xfrm>
          <a:prstGeom prst="rect">
            <a:avLst/>
          </a:prstGeom>
          <a:noFill/>
        </p:spPr>
        <p:txBody>
          <a:bodyPr wrap="square" lIns="0" tIns="0" rIns="0" bIns="0" rtlCol="0" anchor="t" anchorCtr="0">
            <a:spAutoFit/>
          </a:bodyPr>
          <a:lstStyle/>
          <a:p>
            <a:pPr marL="457200" indent="-266700">
              <a:buFont typeface="Arial"/>
              <a:buChar char="•"/>
            </a:pPr>
            <a:r>
              <a:rPr lang="es-ES" sz="3200" dirty="0">
                <a:solidFill>
                  <a:srgbClr val="000000"/>
                </a:solidFill>
                <a:latin typeface="Calibri"/>
                <a:cs typeface="Calibri"/>
              </a:rPr>
              <a:t>K. </a:t>
            </a:r>
            <a:r>
              <a:rPr lang="es-ES" sz="3200" dirty="0" err="1">
                <a:solidFill>
                  <a:srgbClr val="000000"/>
                </a:solidFill>
                <a:latin typeface="Calibri"/>
                <a:cs typeface="Calibri"/>
              </a:rPr>
              <a:t>Apostolou</a:t>
            </a:r>
            <a:r>
              <a:rPr lang="es-ES" sz="3200" dirty="0">
                <a:solidFill>
                  <a:srgbClr val="000000"/>
                </a:solidFill>
                <a:latin typeface="Calibri"/>
                <a:cs typeface="Calibri"/>
              </a:rPr>
              <a:t>, C. T. (2019). </a:t>
            </a:r>
            <a:r>
              <a:rPr lang="es-ES" sz="3200" dirty="0" err="1">
                <a:solidFill>
                  <a:srgbClr val="000000"/>
                </a:solidFill>
                <a:latin typeface="Calibri"/>
                <a:cs typeface="Calibri"/>
              </a:rPr>
              <a:t>Sports</a:t>
            </a:r>
            <a:r>
              <a:rPr lang="es-ES" sz="3200" dirty="0">
                <a:solidFill>
                  <a:srgbClr val="000000"/>
                </a:solidFill>
                <a:latin typeface="Calibri"/>
                <a:cs typeface="Calibri"/>
              </a:rPr>
              <a:t> </a:t>
            </a:r>
            <a:r>
              <a:rPr lang="es-ES" sz="3200" dirty="0" err="1">
                <a:solidFill>
                  <a:srgbClr val="000000"/>
                </a:solidFill>
                <a:latin typeface="Calibri"/>
                <a:cs typeface="Calibri"/>
              </a:rPr>
              <a:t>Analytics</a:t>
            </a:r>
            <a:r>
              <a:rPr lang="es-ES" sz="3200" dirty="0">
                <a:solidFill>
                  <a:srgbClr val="000000"/>
                </a:solidFill>
                <a:latin typeface="Calibri"/>
                <a:cs typeface="Calibri"/>
              </a:rPr>
              <a:t> </a:t>
            </a:r>
            <a:r>
              <a:rPr lang="es-ES" sz="3200" dirty="0" err="1">
                <a:solidFill>
                  <a:srgbClr val="000000"/>
                </a:solidFill>
                <a:latin typeface="Calibri"/>
                <a:cs typeface="Calibri"/>
              </a:rPr>
              <a:t>algorithms</a:t>
            </a:r>
            <a:r>
              <a:rPr lang="es-ES" sz="3200" dirty="0">
                <a:solidFill>
                  <a:srgbClr val="000000"/>
                </a:solidFill>
                <a:latin typeface="Calibri"/>
                <a:cs typeface="Calibri"/>
              </a:rPr>
              <a:t> </a:t>
            </a:r>
            <a:r>
              <a:rPr lang="es-ES" sz="3200" dirty="0" err="1">
                <a:solidFill>
                  <a:srgbClr val="000000"/>
                </a:solidFill>
                <a:latin typeface="Calibri"/>
                <a:cs typeface="Calibri"/>
              </a:rPr>
              <a:t>for</a:t>
            </a:r>
            <a:r>
              <a:rPr lang="es-ES" sz="3200" dirty="0">
                <a:solidFill>
                  <a:srgbClr val="000000"/>
                </a:solidFill>
                <a:latin typeface="Calibri"/>
                <a:cs typeface="Calibri"/>
              </a:rPr>
              <a:t> performance </a:t>
            </a:r>
            <a:r>
              <a:rPr lang="es-ES" sz="3200" dirty="0" err="1">
                <a:solidFill>
                  <a:srgbClr val="000000"/>
                </a:solidFill>
                <a:latin typeface="Calibri"/>
                <a:cs typeface="Calibri"/>
              </a:rPr>
              <a:t>prediction</a:t>
            </a:r>
            <a:r>
              <a:rPr lang="es-ES" sz="3200" dirty="0">
                <a:solidFill>
                  <a:srgbClr val="000000"/>
                </a:solidFill>
                <a:latin typeface="Calibri"/>
                <a:cs typeface="Calibri"/>
              </a:rPr>
              <a:t>.</a:t>
            </a:r>
          </a:p>
          <a:p>
            <a:pPr marL="457200" indent="-266700">
              <a:buFont typeface="Arial"/>
              <a:buChar char="•"/>
            </a:pPr>
            <a:r>
              <a:rPr lang="es-ES" sz="3200" dirty="0">
                <a:solidFill>
                  <a:srgbClr val="000000"/>
                </a:solidFill>
                <a:latin typeface="Calibri"/>
                <a:cs typeface="Calibri"/>
              </a:rPr>
              <a:t>Liu, Q. (2022). Aerobics </a:t>
            </a:r>
            <a:r>
              <a:rPr lang="es-ES" sz="3200" dirty="0" err="1">
                <a:solidFill>
                  <a:srgbClr val="000000"/>
                </a:solidFill>
                <a:latin typeface="Calibri"/>
                <a:cs typeface="Calibri"/>
              </a:rPr>
              <a:t>posture</a:t>
            </a:r>
            <a:r>
              <a:rPr lang="es-ES" sz="3200" dirty="0">
                <a:solidFill>
                  <a:srgbClr val="000000"/>
                </a:solidFill>
                <a:latin typeface="Calibri"/>
                <a:cs typeface="Calibri"/>
              </a:rPr>
              <a:t> </a:t>
            </a:r>
            <a:r>
              <a:rPr lang="es-ES" sz="3200" dirty="0" err="1">
                <a:solidFill>
                  <a:srgbClr val="000000"/>
                </a:solidFill>
                <a:latin typeface="Calibri"/>
                <a:cs typeface="Calibri"/>
              </a:rPr>
              <a:t>recognition</a:t>
            </a:r>
            <a:r>
              <a:rPr lang="es-ES" sz="3200" dirty="0">
                <a:solidFill>
                  <a:srgbClr val="000000"/>
                </a:solidFill>
                <a:latin typeface="Calibri"/>
                <a:cs typeface="Calibri"/>
              </a:rPr>
              <a:t> </a:t>
            </a:r>
            <a:r>
              <a:rPr lang="es-ES" sz="3200" dirty="0" err="1">
                <a:solidFill>
                  <a:srgbClr val="000000"/>
                </a:solidFill>
                <a:latin typeface="Calibri"/>
                <a:cs typeface="Calibri"/>
              </a:rPr>
              <a:t>based</a:t>
            </a:r>
            <a:r>
              <a:rPr lang="es-ES" sz="3200" dirty="0">
                <a:solidFill>
                  <a:srgbClr val="000000"/>
                </a:solidFill>
                <a:latin typeface="Calibri"/>
                <a:cs typeface="Calibri"/>
              </a:rPr>
              <a:t> </a:t>
            </a:r>
            <a:r>
              <a:rPr lang="es-ES" sz="3200" dirty="0" err="1">
                <a:solidFill>
                  <a:srgbClr val="000000"/>
                </a:solidFill>
                <a:latin typeface="Calibri"/>
                <a:cs typeface="Calibri"/>
              </a:rPr>
              <a:t>on</a:t>
            </a:r>
            <a:r>
              <a:rPr lang="es-ES" sz="3200" dirty="0">
                <a:solidFill>
                  <a:srgbClr val="000000"/>
                </a:solidFill>
                <a:latin typeface="Calibri"/>
                <a:cs typeface="Calibri"/>
              </a:rPr>
              <a:t> neural </a:t>
            </a:r>
            <a:r>
              <a:rPr lang="es-ES" sz="3200" dirty="0" err="1">
                <a:solidFill>
                  <a:srgbClr val="000000"/>
                </a:solidFill>
                <a:latin typeface="Calibri"/>
                <a:cs typeface="Calibri"/>
              </a:rPr>
              <a:t>network</a:t>
            </a:r>
            <a:r>
              <a:rPr lang="es-ES" sz="3200" dirty="0">
                <a:solidFill>
                  <a:srgbClr val="000000"/>
                </a:solidFill>
                <a:latin typeface="Calibri"/>
                <a:cs typeface="Calibri"/>
              </a:rPr>
              <a:t> and </a:t>
            </a:r>
            <a:r>
              <a:rPr lang="es-ES" sz="3200" dirty="0" err="1">
                <a:solidFill>
                  <a:srgbClr val="000000"/>
                </a:solidFill>
                <a:latin typeface="Calibri"/>
                <a:cs typeface="Calibri"/>
              </a:rPr>
              <a:t>sensors</a:t>
            </a:r>
            <a:r>
              <a:rPr lang="es-ES" sz="3200" dirty="0">
                <a:solidFill>
                  <a:srgbClr val="000000"/>
                </a:solidFill>
                <a:latin typeface="Calibri"/>
                <a:cs typeface="Calibri"/>
              </a:rPr>
              <a:t>.</a:t>
            </a:r>
          </a:p>
          <a:p>
            <a:pPr marL="457200" indent="-266700">
              <a:buFont typeface="Arial"/>
              <a:buChar char="•"/>
            </a:pPr>
            <a:r>
              <a:rPr lang="es-ES" sz="3200" dirty="0">
                <a:solidFill>
                  <a:srgbClr val="000000"/>
                </a:solidFill>
                <a:latin typeface="Calibri"/>
                <a:cs typeface="Calibri"/>
              </a:rPr>
              <a:t>Muñoz, B. (2021). Desarrollo y validación de un sistema sin marcadores para el análisis del movimiento humano.</a:t>
            </a:r>
          </a:p>
          <a:p>
            <a:pPr marL="457200" indent="-266700">
              <a:buFont typeface="Arial"/>
              <a:buChar char="•"/>
            </a:pPr>
            <a:r>
              <a:rPr lang="es-ES" sz="3200" dirty="0" err="1">
                <a:cs typeface="Calibri"/>
              </a:rPr>
              <a:t>TensorFlow</a:t>
            </a:r>
            <a:r>
              <a:rPr lang="es-ES" sz="3200" dirty="0">
                <a:cs typeface="Calibri"/>
              </a:rPr>
              <a:t>. (2023). Data </a:t>
            </a:r>
            <a:r>
              <a:rPr lang="es-ES" sz="3200" dirty="0" err="1">
                <a:cs typeface="Calibri"/>
              </a:rPr>
              <a:t>augmentation</a:t>
            </a:r>
            <a:r>
              <a:rPr lang="es-ES" sz="3200" dirty="0">
                <a:cs typeface="Calibri"/>
              </a:rPr>
              <a:t>.</a:t>
            </a:r>
          </a:p>
        </p:txBody>
      </p:sp>
      <p:grpSp>
        <p:nvGrpSpPr>
          <p:cNvPr id="81" name="Grupo 80">
            <a:extLst>
              <a:ext uri="{FF2B5EF4-FFF2-40B4-BE49-F238E27FC236}">
                <a16:creationId xmlns:a16="http://schemas.microsoft.com/office/drawing/2014/main" id="{AFA919E0-EABD-4D3E-B299-95BC32ACCF4C}"/>
              </a:ext>
            </a:extLst>
          </p:cNvPr>
          <p:cNvGrpSpPr/>
          <p:nvPr/>
        </p:nvGrpSpPr>
        <p:grpSpPr>
          <a:xfrm>
            <a:off x="222050" y="3381801"/>
            <a:ext cx="15105346" cy="1086257"/>
            <a:chOff x="222050" y="3381801"/>
            <a:chExt cx="15105346" cy="1086257"/>
          </a:xfrm>
        </p:grpSpPr>
        <p:sp>
          <p:nvSpPr>
            <p:cNvPr id="6" name="CuadroTexto 5">
              <a:extLst>
                <a:ext uri="{FF2B5EF4-FFF2-40B4-BE49-F238E27FC236}">
                  <a16:creationId xmlns:a16="http://schemas.microsoft.com/office/drawing/2014/main" id="{D2AE2D75-1FC7-4993-9674-359778CE7CC6}"/>
                </a:ext>
              </a:extLst>
            </p:cNvPr>
            <p:cNvSpPr txBox="1"/>
            <p:nvPr/>
          </p:nvSpPr>
          <p:spPr>
            <a:xfrm>
              <a:off x="1467396" y="3381801"/>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a:solidFill>
                    <a:schemeClr val="bg1"/>
                  </a:solidFill>
                  <a:latin typeface="Calibri"/>
                  <a:cs typeface="Calibri"/>
                </a:rPr>
                <a:t>DESCRIPCIÓN Y ALCANCE</a:t>
              </a:r>
            </a:p>
          </p:txBody>
        </p:sp>
        <p:pic>
          <p:nvPicPr>
            <p:cNvPr id="50" name="Imagen 49" descr="Icono&#10;&#10;Descripción generada automáticamente">
              <a:extLst>
                <a:ext uri="{FF2B5EF4-FFF2-40B4-BE49-F238E27FC236}">
                  <a16:creationId xmlns:a16="http://schemas.microsoft.com/office/drawing/2014/main" id="{13F33979-FC04-4D7D-B555-C2885C5A06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050" y="3388058"/>
              <a:ext cx="1080000" cy="1080000"/>
            </a:xfrm>
            <a:prstGeom prst="rect">
              <a:avLst/>
            </a:prstGeom>
          </p:spPr>
        </p:pic>
      </p:grpSp>
      <p:grpSp>
        <p:nvGrpSpPr>
          <p:cNvPr id="82" name="Grupo 81">
            <a:extLst>
              <a:ext uri="{FF2B5EF4-FFF2-40B4-BE49-F238E27FC236}">
                <a16:creationId xmlns:a16="http://schemas.microsoft.com/office/drawing/2014/main" id="{250CF710-FB05-4769-A3AF-E3E5C9F3948B}"/>
              </a:ext>
            </a:extLst>
          </p:cNvPr>
          <p:cNvGrpSpPr/>
          <p:nvPr/>
        </p:nvGrpSpPr>
        <p:grpSpPr>
          <a:xfrm>
            <a:off x="222050" y="7049514"/>
            <a:ext cx="15105346" cy="1086183"/>
            <a:chOff x="222050" y="7049514"/>
            <a:chExt cx="15105346" cy="1086183"/>
          </a:xfrm>
        </p:grpSpPr>
        <p:sp>
          <p:nvSpPr>
            <p:cNvPr id="7" name="CuadroTexto 6">
              <a:extLst>
                <a:ext uri="{FF2B5EF4-FFF2-40B4-BE49-F238E27FC236}">
                  <a16:creationId xmlns:a16="http://schemas.microsoft.com/office/drawing/2014/main" id="{B2444A35-C047-4482-8974-078D6B01F413}"/>
                </a:ext>
              </a:extLst>
            </p:cNvPr>
            <p:cNvSpPr txBox="1"/>
            <p:nvPr/>
          </p:nvSpPr>
          <p:spPr>
            <a:xfrm>
              <a:off x="1467396" y="7049514"/>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a:solidFill>
                    <a:schemeClr val="bg1"/>
                  </a:solidFill>
                  <a:latin typeface="Calibri"/>
                  <a:cs typeface="Calibri"/>
                </a:rPr>
                <a:t>OBJETIVO GENERAL</a:t>
              </a:r>
            </a:p>
          </p:txBody>
        </p:sp>
        <p:pic>
          <p:nvPicPr>
            <p:cNvPr id="52" name="Imagen 51" descr="Icono&#10;&#10;Descripción generada automáticamente">
              <a:extLst>
                <a:ext uri="{FF2B5EF4-FFF2-40B4-BE49-F238E27FC236}">
                  <a16:creationId xmlns:a16="http://schemas.microsoft.com/office/drawing/2014/main" id="{876CB866-D24F-4DCE-876C-AA17274E12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2050" y="7055697"/>
              <a:ext cx="1080000" cy="1080000"/>
            </a:xfrm>
            <a:prstGeom prst="rect">
              <a:avLst/>
            </a:prstGeom>
          </p:spPr>
        </p:pic>
      </p:grpSp>
      <p:grpSp>
        <p:nvGrpSpPr>
          <p:cNvPr id="84" name="Grupo 83">
            <a:extLst>
              <a:ext uri="{FF2B5EF4-FFF2-40B4-BE49-F238E27FC236}">
                <a16:creationId xmlns:a16="http://schemas.microsoft.com/office/drawing/2014/main" id="{790EA9FA-1AEB-4196-BA5D-DD71FA35C7BD}"/>
              </a:ext>
            </a:extLst>
          </p:cNvPr>
          <p:cNvGrpSpPr/>
          <p:nvPr/>
        </p:nvGrpSpPr>
        <p:grpSpPr>
          <a:xfrm>
            <a:off x="16066024" y="9294139"/>
            <a:ext cx="15102694" cy="1091156"/>
            <a:chOff x="13518763" y="3370645"/>
            <a:chExt cx="15102694" cy="1091156"/>
          </a:xfrm>
        </p:grpSpPr>
        <p:sp>
          <p:nvSpPr>
            <p:cNvPr id="29" name="CuadroTexto 28">
              <a:extLst>
                <a:ext uri="{FF2B5EF4-FFF2-40B4-BE49-F238E27FC236}">
                  <a16:creationId xmlns:a16="http://schemas.microsoft.com/office/drawing/2014/main" id="{E6343DCA-2A87-4316-B6CA-E64442896222}"/>
                </a:ext>
              </a:extLst>
            </p:cNvPr>
            <p:cNvSpPr txBox="1"/>
            <p:nvPr/>
          </p:nvSpPr>
          <p:spPr>
            <a:xfrm>
              <a:off x="14761457" y="3381801"/>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a:t>ANÁLISIS Y DISCUSIÓN DE RESULTADOS</a:t>
              </a:r>
            </a:p>
          </p:txBody>
        </p:sp>
        <p:pic>
          <p:nvPicPr>
            <p:cNvPr id="56" name="Imagen 55" descr="Icono&#10;&#10;Descripción generada automáticamente">
              <a:extLst>
                <a:ext uri="{FF2B5EF4-FFF2-40B4-BE49-F238E27FC236}">
                  <a16:creationId xmlns:a16="http://schemas.microsoft.com/office/drawing/2014/main" id="{0CBD8EC1-3C12-407D-8FC4-7246F3DE12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518763" y="3370645"/>
              <a:ext cx="1080000" cy="1080000"/>
            </a:xfrm>
            <a:prstGeom prst="rect">
              <a:avLst/>
            </a:prstGeom>
          </p:spPr>
        </p:pic>
      </p:grpSp>
      <p:pic>
        <p:nvPicPr>
          <p:cNvPr id="47" name="Imagen 46" descr="Imagen que contiene Logotipo&#10;&#10;Descripción generada automáticamente">
            <a:extLst>
              <a:ext uri="{FF2B5EF4-FFF2-40B4-BE49-F238E27FC236}">
                <a16:creationId xmlns:a16="http://schemas.microsoft.com/office/drawing/2014/main" id="{97442E93-543F-4A5A-AAD2-DB6398B4EEB0}"/>
              </a:ext>
            </a:extLst>
          </p:cNvPr>
          <p:cNvPicPr>
            <a:picLocks noChangeAspect="1"/>
          </p:cNvPicPr>
          <p:nvPr/>
        </p:nvPicPr>
        <p:blipFill rotWithShape="1">
          <a:blip r:embed="rId8">
            <a:extLst>
              <a:ext uri="{28A0092B-C50C-407E-A947-70E740481C1C}">
                <a14:useLocalDpi xmlns:a14="http://schemas.microsoft.com/office/drawing/2010/main" val="0"/>
              </a:ext>
            </a:extLst>
          </a:blip>
          <a:srcRect r="6721"/>
          <a:stretch/>
        </p:blipFill>
        <p:spPr>
          <a:xfrm>
            <a:off x="207231" y="666176"/>
            <a:ext cx="6582189" cy="1488734"/>
          </a:xfrm>
          <a:prstGeom prst="rect">
            <a:avLst/>
          </a:prstGeom>
        </p:spPr>
      </p:pic>
      <p:grpSp>
        <p:nvGrpSpPr>
          <p:cNvPr id="83" name="Grupo 82">
            <a:extLst>
              <a:ext uri="{FF2B5EF4-FFF2-40B4-BE49-F238E27FC236}">
                <a16:creationId xmlns:a16="http://schemas.microsoft.com/office/drawing/2014/main" id="{7D459919-A281-4A19-973D-D0B036F1C623}"/>
              </a:ext>
            </a:extLst>
          </p:cNvPr>
          <p:cNvGrpSpPr/>
          <p:nvPr/>
        </p:nvGrpSpPr>
        <p:grpSpPr>
          <a:xfrm>
            <a:off x="222050" y="10932174"/>
            <a:ext cx="15105346" cy="1086714"/>
            <a:chOff x="222050" y="10932174"/>
            <a:chExt cx="15105346" cy="1086714"/>
          </a:xfrm>
        </p:grpSpPr>
        <p:sp>
          <p:nvSpPr>
            <p:cNvPr id="8" name="CuadroTexto 7">
              <a:extLst>
                <a:ext uri="{FF2B5EF4-FFF2-40B4-BE49-F238E27FC236}">
                  <a16:creationId xmlns:a16="http://schemas.microsoft.com/office/drawing/2014/main" id="{850C7AB4-2D0C-4A9E-AA97-85051DDA3C79}"/>
                </a:ext>
              </a:extLst>
            </p:cNvPr>
            <p:cNvSpPr txBox="1"/>
            <p:nvPr/>
          </p:nvSpPr>
          <p:spPr>
            <a:xfrm>
              <a:off x="1467396" y="10938888"/>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a:solidFill>
                    <a:schemeClr val="bg1"/>
                  </a:solidFill>
                  <a:latin typeface="Calibri"/>
                  <a:cs typeface="Calibri"/>
                </a:rPr>
                <a:t>METODOLOGÍA</a:t>
              </a:r>
            </a:p>
          </p:txBody>
        </p:sp>
        <p:pic>
          <p:nvPicPr>
            <p:cNvPr id="54" name="Imagen 53" descr="Icono&#10;&#10;Descripción generada automáticamente">
              <a:extLst>
                <a:ext uri="{FF2B5EF4-FFF2-40B4-BE49-F238E27FC236}">
                  <a16:creationId xmlns:a16="http://schemas.microsoft.com/office/drawing/2014/main" id="{BF0E71B4-1663-40DB-9052-1D8DD6D609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2050" y="10932174"/>
              <a:ext cx="1080000" cy="1080000"/>
            </a:xfrm>
            <a:prstGeom prst="rect">
              <a:avLst/>
            </a:prstGeom>
          </p:spPr>
        </p:pic>
      </p:grpSp>
      <p:grpSp>
        <p:nvGrpSpPr>
          <p:cNvPr id="86" name="Grupo 85">
            <a:extLst>
              <a:ext uri="{FF2B5EF4-FFF2-40B4-BE49-F238E27FC236}">
                <a16:creationId xmlns:a16="http://schemas.microsoft.com/office/drawing/2014/main" id="{A6A2BCF1-DFF1-40FB-BBDE-E9D809EB0B5D}"/>
              </a:ext>
            </a:extLst>
          </p:cNvPr>
          <p:cNvGrpSpPr/>
          <p:nvPr/>
        </p:nvGrpSpPr>
        <p:grpSpPr>
          <a:xfrm>
            <a:off x="32184115" y="3381801"/>
            <a:ext cx="10232428" cy="1088069"/>
            <a:chOff x="33751657" y="3381801"/>
            <a:chExt cx="10232428" cy="1088069"/>
          </a:xfrm>
        </p:grpSpPr>
        <p:sp>
          <p:nvSpPr>
            <p:cNvPr id="26" name="CuadroTexto 25">
              <a:extLst>
                <a:ext uri="{FF2B5EF4-FFF2-40B4-BE49-F238E27FC236}">
                  <a16:creationId xmlns:a16="http://schemas.microsoft.com/office/drawing/2014/main" id="{F81EDFDB-A851-4BB6-8F42-425C767E8692}"/>
                </a:ext>
              </a:extLst>
            </p:cNvPr>
            <p:cNvSpPr txBox="1"/>
            <p:nvPr/>
          </p:nvSpPr>
          <p:spPr>
            <a:xfrm>
              <a:off x="34984085" y="3381801"/>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a:solidFill>
                    <a:schemeClr val="bg1"/>
                  </a:solidFill>
                  <a:latin typeface="Calibri"/>
                  <a:cs typeface="Calibri"/>
                </a:rPr>
                <a:t>CONCLUSIONES Y RECOMENDACIONES</a:t>
              </a:r>
            </a:p>
          </p:txBody>
        </p:sp>
        <p:pic>
          <p:nvPicPr>
            <p:cNvPr id="44" name="Imagen 43" descr="Texto&#10;&#10;Descripción generada automáticamente">
              <a:extLst>
                <a:ext uri="{FF2B5EF4-FFF2-40B4-BE49-F238E27FC236}">
                  <a16:creationId xmlns:a16="http://schemas.microsoft.com/office/drawing/2014/main" id="{FACDD2BA-F6A4-473C-B528-8AD766518B2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751657" y="3389870"/>
              <a:ext cx="1080000" cy="1080000"/>
            </a:xfrm>
            <a:prstGeom prst="rect">
              <a:avLst/>
            </a:prstGeom>
          </p:spPr>
        </p:pic>
      </p:grpSp>
      <p:grpSp>
        <p:nvGrpSpPr>
          <p:cNvPr id="87" name="Grupo 86">
            <a:extLst>
              <a:ext uri="{FF2B5EF4-FFF2-40B4-BE49-F238E27FC236}">
                <a16:creationId xmlns:a16="http://schemas.microsoft.com/office/drawing/2014/main" id="{A2F2883D-FF64-42D0-AEE7-56AD01616A54}"/>
              </a:ext>
            </a:extLst>
          </p:cNvPr>
          <p:cNvGrpSpPr/>
          <p:nvPr/>
        </p:nvGrpSpPr>
        <p:grpSpPr>
          <a:xfrm>
            <a:off x="32184115" y="12683324"/>
            <a:ext cx="10232428" cy="1082826"/>
            <a:chOff x="33751657" y="11703614"/>
            <a:chExt cx="10232428" cy="1082826"/>
          </a:xfrm>
        </p:grpSpPr>
        <p:sp>
          <p:nvSpPr>
            <p:cNvPr id="33" name="CuadroTexto 32">
              <a:extLst>
                <a:ext uri="{FF2B5EF4-FFF2-40B4-BE49-F238E27FC236}">
                  <a16:creationId xmlns:a16="http://schemas.microsoft.com/office/drawing/2014/main" id="{C9B63F7E-E34C-4C4D-99AE-A41C6CCF7790}"/>
                </a:ext>
              </a:extLst>
            </p:cNvPr>
            <p:cNvSpPr txBox="1"/>
            <p:nvPr/>
          </p:nvSpPr>
          <p:spPr>
            <a:xfrm>
              <a:off x="34984085" y="11706440"/>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a:t>IMPLICACIONES ÉTICAS</a:t>
              </a:r>
            </a:p>
          </p:txBody>
        </p:sp>
        <p:pic>
          <p:nvPicPr>
            <p:cNvPr id="45" name="Imagen 44" descr="Icono&#10;&#10;Descripción generada automáticamente">
              <a:extLst>
                <a:ext uri="{FF2B5EF4-FFF2-40B4-BE49-F238E27FC236}">
                  <a16:creationId xmlns:a16="http://schemas.microsoft.com/office/drawing/2014/main" id="{0EB174A6-F8FC-494C-A50A-0CD1CF676AE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751657" y="11703614"/>
              <a:ext cx="1080000" cy="1080000"/>
            </a:xfrm>
            <a:prstGeom prst="rect">
              <a:avLst/>
            </a:prstGeom>
          </p:spPr>
        </p:pic>
      </p:grpSp>
      <p:grpSp>
        <p:nvGrpSpPr>
          <p:cNvPr id="88" name="Grupo 87">
            <a:extLst>
              <a:ext uri="{FF2B5EF4-FFF2-40B4-BE49-F238E27FC236}">
                <a16:creationId xmlns:a16="http://schemas.microsoft.com/office/drawing/2014/main" id="{0F34B115-7BFD-479D-AE47-4AC87EF5406A}"/>
              </a:ext>
            </a:extLst>
          </p:cNvPr>
          <p:cNvGrpSpPr/>
          <p:nvPr/>
        </p:nvGrpSpPr>
        <p:grpSpPr>
          <a:xfrm>
            <a:off x="32184115" y="18778180"/>
            <a:ext cx="10232428" cy="1089345"/>
            <a:chOff x="33751657" y="18778180"/>
            <a:chExt cx="10232428" cy="1089345"/>
          </a:xfrm>
        </p:grpSpPr>
        <p:sp>
          <p:nvSpPr>
            <p:cNvPr id="35" name="CuadroTexto 34">
              <a:extLst>
                <a:ext uri="{FF2B5EF4-FFF2-40B4-BE49-F238E27FC236}">
                  <a16:creationId xmlns:a16="http://schemas.microsoft.com/office/drawing/2014/main" id="{387499CF-A634-4EC1-8745-CE14412895E3}"/>
                </a:ext>
              </a:extLst>
            </p:cNvPr>
            <p:cNvSpPr txBox="1"/>
            <p:nvPr/>
          </p:nvSpPr>
          <p:spPr>
            <a:xfrm>
              <a:off x="34984085" y="18778180"/>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a:t>REFERENCIAS</a:t>
              </a:r>
            </a:p>
          </p:txBody>
        </p:sp>
        <p:pic>
          <p:nvPicPr>
            <p:cNvPr id="46" name="Imagen 45" descr="Icono&#10;&#10;Descripción generada automáticamente">
              <a:extLst>
                <a:ext uri="{FF2B5EF4-FFF2-40B4-BE49-F238E27FC236}">
                  <a16:creationId xmlns:a16="http://schemas.microsoft.com/office/drawing/2014/main" id="{39518606-DC9D-452A-B33F-64560937370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751657" y="18787525"/>
              <a:ext cx="1080000" cy="1080000"/>
            </a:xfrm>
            <a:prstGeom prst="rect">
              <a:avLst/>
            </a:prstGeom>
          </p:spPr>
        </p:pic>
      </p:grpSp>
      <p:pic>
        <p:nvPicPr>
          <p:cNvPr id="80" name="Imagen 79" descr="Diagrama&#10;&#10;Descripción generada automáticamente con confianza baja">
            <a:extLst>
              <a:ext uri="{FF2B5EF4-FFF2-40B4-BE49-F238E27FC236}">
                <a16:creationId xmlns:a16="http://schemas.microsoft.com/office/drawing/2014/main" id="{ED67F0CB-6EE4-464C-89BF-D76E515469B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7570355" y="666176"/>
            <a:ext cx="4870607" cy="1297362"/>
          </a:xfrm>
          <a:prstGeom prst="rect">
            <a:avLst/>
          </a:prstGeom>
        </p:spPr>
      </p:pic>
      <p:pic>
        <p:nvPicPr>
          <p:cNvPr id="37" name="Picture 36" descr="A digital scoreboard with numbers and numbers&#10;&#10;Description automatically generated">
            <a:extLst>
              <a:ext uri="{FF2B5EF4-FFF2-40B4-BE49-F238E27FC236}">
                <a16:creationId xmlns:a16="http://schemas.microsoft.com/office/drawing/2014/main" id="{C3558F23-2289-F2DA-3E60-3266E161DADC}"/>
              </a:ext>
            </a:extLst>
          </p:cNvPr>
          <p:cNvPicPr>
            <a:picLocks noChangeAspect="1"/>
          </p:cNvPicPr>
          <p:nvPr/>
        </p:nvPicPr>
        <p:blipFill rotWithShape="1">
          <a:blip r:embed="rId14">
            <a:extLst>
              <a:ext uri="{28A0092B-C50C-407E-A947-70E740481C1C}">
                <a14:useLocalDpi xmlns:a14="http://schemas.microsoft.com/office/drawing/2010/main" val="0"/>
              </a:ext>
            </a:extLst>
          </a:blip>
          <a:srcRect l="9937" t="6903" r="9921" b="9262"/>
          <a:stretch/>
        </p:blipFill>
        <p:spPr>
          <a:xfrm>
            <a:off x="25418737" y="19485348"/>
            <a:ext cx="5749981" cy="4505894"/>
          </a:xfrm>
          <a:prstGeom prst="rect">
            <a:avLst/>
          </a:prstGeom>
        </p:spPr>
      </p:pic>
      <p:sp>
        <p:nvSpPr>
          <p:cNvPr id="57" name="CuadroTexto 16">
            <a:extLst>
              <a:ext uri="{FF2B5EF4-FFF2-40B4-BE49-F238E27FC236}">
                <a16:creationId xmlns:a16="http://schemas.microsoft.com/office/drawing/2014/main" id="{31CCE2C4-55A5-C69D-57E6-B57FE4F0BDAC}"/>
              </a:ext>
            </a:extLst>
          </p:cNvPr>
          <p:cNvSpPr txBox="1"/>
          <p:nvPr/>
        </p:nvSpPr>
        <p:spPr>
          <a:xfrm>
            <a:off x="23475553" y="16667409"/>
            <a:ext cx="7579633" cy="2516067"/>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n-US" sz="3200" dirty="0">
                <a:cs typeface="Calibri"/>
              </a:rPr>
              <a:t>E</a:t>
            </a:r>
            <a:r>
              <a:rPr lang="es-EC" sz="3200" dirty="0">
                <a:cs typeface="Calibri"/>
              </a:rPr>
              <a:t>l módulo de inteligencia artificial integrado a la aplicación web permite a los esgrimistas tener retroalimentación pronta de su desempeño al entrenar independientemente.</a:t>
            </a:r>
            <a:endParaRPr lang="es-ES" sz="3200" dirty="0">
              <a:ea typeface="Calibri" panose="020F0502020204030204"/>
              <a:cs typeface="Calibri"/>
            </a:endParaRPr>
          </a:p>
        </p:txBody>
      </p:sp>
      <p:sp>
        <p:nvSpPr>
          <p:cNvPr id="3" name="CuadroTexto 13">
            <a:extLst>
              <a:ext uri="{FF2B5EF4-FFF2-40B4-BE49-F238E27FC236}">
                <a16:creationId xmlns:a16="http://schemas.microsoft.com/office/drawing/2014/main" id="{186A057D-615F-39A3-A056-0C8777FADF3A}"/>
              </a:ext>
            </a:extLst>
          </p:cNvPr>
          <p:cNvSpPr txBox="1"/>
          <p:nvPr/>
        </p:nvSpPr>
        <p:spPr>
          <a:xfrm>
            <a:off x="16882945" y="3474588"/>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
              <a:buChar char="•"/>
            </a:pPr>
            <a:r>
              <a:rPr lang="es-ES" sz="3200" dirty="0">
                <a:latin typeface="Calibri"/>
                <a:cs typeface="Calibri"/>
              </a:rPr>
              <a:t>Máquina de puntaje, temporizador y penalizaciones que asista al árbitro en la gestión de datos durante combates. Debe adherirse a las reglamentaciones de esgrima aplicables para máquinas de  puntajes.</a:t>
            </a:r>
            <a:endParaRPr lang="en-US" dirty="0"/>
          </a:p>
        </p:txBody>
      </p:sp>
      <p:sp>
        <p:nvSpPr>
          <p:cNvPr id="9" name="CuadroTexto 13">
            <a:extLst>
              <a:ext uri="{FF2B5EF4-FFF2-40B4-BE49-F238E27FC236}">
                <a16:creationId xmlns:a16="http://schemas.microsoft.com/office/drawing/2014/main" id="{2E4C29AE-51DF-C8A9-D41A-F88CB9A7D9F1}"/>
              </a:ext>
            </a:extLst>
          </p:cNvPr>
          <p:cNvSpPr txBox="1"/>
          <p:nvPr/>
        </p:nvSpPr>
        <p:spPr>
          <a:xfrm>
            <a:off x="1500156" y="18357317"/>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
              <a:buChar char="•"/>
            </a:pPr>
            <a:r>
              <a:rPr lang="es-ES" sz="3200" dirty="0">
                <a:latin typeface="Calibri"/>
                <a:cs typeface="Calibri"/>
              </a:rPr>
              <a:t>Inteligencia artificial integrada a la app web, para detección de potenciales errores al entrenar individualmente. Se entrenó con datos de esgrimistas reales y técnicas de data </a:t>
            </a:r>
            <a:r>
              <a:rPr lang="es-ES" sz="3200" dirty="0" err="1">
                <a:latin typeface="Calibri"/>
                <a:cs typeface="Calibri"/>
              </a:rPr>
              <a:t>augmentation</a:t>
            </a:r>
            <a:r>
              <a:rPr lang="es-ES" sz="3200" dirty="0">
                <a:latin typeface="Calibri"/>
                <a:cs typeface="Calibri"/>
              </a:rPr>
              <a:t>.</a:t>
            </a:r>
            <a:endParaRPr lang="es-ES" sz="3200" dirty="0">
              <a:latin typeface="Calibri"/>
              <a:ea typeface="Calibri" panose="020F0502020204030204"/>
              <a:cs typeface="Calibri"/>
            </a:endParaRPr>
          </a:p>
        </p:txBody>
      </p:sp>
      <p:pic>
        <p:nvPicPr>
          <p:cNvPr id="76" name="Picture 75" descr="A screenshot of a cell phone&#10;&#10;Description automatically generated">
            <a:extLst>
              <a:ext uri="{FF2B5EF4-FFF2-40B4-BE49-F238E27FC236}">
                <a16:creationId xmlns:a16="http://schemas.microsoft.com/office/drawing/2014/main" id="{C441767B-7F67-4B0B-9125-0A04EF74BBA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7308719" y="15263348"/>
            <a:ext cx="5767022" cy="6240683"/>
          </a:xfrm>
          <a:prstGeom prst="rect">
            <a:avLst/>
          </a:prstGeom>
        </p:spPr>
      </p:pic>
      <p:sp>
        <p:nvSpPr>
          <p:cNvPr id="19" name="CuadroTexto 16">
            <a:extLst>
              <a:ext uri="{FF2B5EF4-FFF2-40B4-BE49-F238E27FC236}">
                <a16:creationId xmlns:a16="http://schemas.microsoft.com/office/drawing/2014/main" id="{564AC595-94C8-1479-0C19-1108E353FEE7}"/>
              </a:ext>
            </a:extLst>
          </p:cNvPr>
          <p:cNvSpPr txBox="1"/>
          <p:nvPr/>
        </p:nvSpPr>
        <p:spPr>
          <a:xfrm>
            <a:off x="17602992" y="21916656"/>
            <a:ext cx="7579633" cy="2023625"/>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s-EC" sz="3200" dirty="0">
                <a:cs typeface="Calibri"/>
              </a:rPr>
              <a:t>Se creó una máquina de  puntaje, temporizador, y penalizaciones para asistir en la gestión de estos datos durante combates de entrenamiento</a:t>
            </a:r>
            <a:endParaRPr lang="es-EC" dirty="0"/>
          </a:p>
        </p:txBody>
      </p:sp>
      <p:pic>
        <p:nvPicPr>
          <p:cNvPr id="78" name="Picture 77" descr="A diagram of a machine&#10;&#10;Description automatically generated">
            <a:extLst>
              <a:ext uri="{FF2B5EF4-FFF2-40B4-BE49-F238E27FC236}">
                <a16:creationId xmlns:a16="http://schemas.microsoft.com/office/drawing/2014/main" id="{92376A97-C24F-E23B-8DF0-6CF61EE509A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9327141" y="5373315"/>
            <a:ext cx="9888343" cy="3608139"/>
          </a:xfrm>
          <a:prstGeom prst="rect">
            <a:avLst/>
          </a:prstGeom>
        </p:spPr>
      </p:pic>
      <p:sp>
        <p:nvSpPr>
          <p:cNvPr id="79" name="CuadroTexto 4">
            <a:extLst>
              <a:ext uri="{FF2B5EF4-FFF2-40B4-BE49-F238E27FC236}">
                <a16:creationId xmlns:a16="http://schemas.microsoft.com/office/drawing/2014/main" id="{E8ECC800-9A78-5FBF-A8DC-65A6C1D9B244}"/>
              </a:ext>
            </a:extLst>
          </p:cNvPr>
          <p:cNvSpPr txBox="1"/>
          <p:nvPr/>
        </p:nvSpPr>
        <p:spPr>
          <a:xfrm>
            <a:off x="7102733" y="794333"/>
            <a:ext cx="18070610" cy="1897004"/>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square" lIns="167979" rIns="167979" rtlCol="0" anchor="ctr" anchorCtr="0">
            <a:noAutofit/>
          </a:bodyPr>
          <a:lstStyle/>
          <a:p>
            <a:pPr algn="ctr" defTabSz="189189"/>
            <a:r>
              <a:rPr lang="es-EC" sz="4300" b="1">
                <a:solidFill>
                  <a:prstClr val="white"/>
                </a:solidFill>
                <a:latin typeface="Calibri" panose="020F0502020204030204"/>
                <a:ea typeface="Calibri" panose="020F0502020204030204"/>
                <a:cs typeface="Calibri" panose="020F0502020204030204"/>
              </a:rPr>
              <a:t>Sistema web de gestión de información y desempeño de entrenamientos utilizando inteligencia artificial para la Academia de Esgrima Ciudad de Quito</a:t>
            </a:r>
            <a:endParaRPr lang="es-ES" sz="4300" b="1">
              <a:solidFill>
                <a:prstClr val="white"/>
              </a:solidFill>
              <a:latin typeface="Calibri" panose="020F0502020204030204"/>
              <a:cs typeface="Calibri"/>
            </a:endParaRPr>
          </a:p>
        </p:txBody>
      </p:sp>
      <p:pic>
        <p:nvPicPr>
          <p:cNvPr id="5" name="Picture 4" descr="A diagram of a diagram&#10;&#10;Description automatically generated">
            <a:extLst>
              <a:ext uri="{FF2B5EF4-FFF2-40B4-BE49-F238E27FC236}">
                <a16:creationId xmlns:a16="http://schemas.microsoft.com/office/drawing/2014/main" id="{2C619126-BABF-E9CB-A843-A70B73C19C1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577538" y="20277078"/>
            <a:ext cx="11438733" cy="3915409"/>
          </a:xfrm>
          <a:prstGeom prst="rect">
            <a:avLst/>
          </a:prstGeom>
        </p:spPr>
      </p:pic>
      <p:pic>
        <p:nvPicPr>
          <p:cNvPr id="24" name="Picture 23" descr="A diagram of a software server&#10;&#10;Description automatically generated">
            <a:extLst>
              <a:ext uri="{FF2B5EF4-FFF2-40B4-BE49-F238E27FC236}">
                <a16:creationId xmlns:a16="http://schemas.microsoft.com/office/drawing/2014/main" id="{497550DE-0C1D-5D42-D66A-0CC68AA112C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652278" y="13274289"/>
            <a:ext cx="7730222" cy="4865899"/>
          </a:xfrm>
          <a:prstGeom prst="rect">
            <a:avLst/>
          </a:prstGeom>
        </p:spPr>
      </p:pic>
      <p:sp>
        <p:nvSpPr>
          <p:cNvPr id="2" name="Freeform 40">
            <a:extLst>
              <a:ext uri="{FF2B5EF4-FFF2-40B4-BE49-F238E27FC236}">
                <a16:creationId xmlns:a16="http://schemas.microsoft.com/office/drawing/2014/main" id="{8060DC75-CD06-E1CC-2E06-676AB53D16CC}"/>
              </a:ext>
            </a:extLst>
          </p:cNvPr>
          <p:cNvSpPr>
            <a:spLocks noChangeAspect="1"/>
          </p:cNvSpPr>
          <p:nvPr/>
        </p:nvSpPr>
        <p:spPr>
          <a:xfrm>
            <a:off x="22230756" y="10916086"/>
            <a:ext cx="9081043" cy="4271578"/>
          </a:xfrm>
          <a:custGeom>
            <a:avLst/>
            <a:gdLst/>
            <a:ahLst/>
            <a:cxnLst/>
            <a:rect l="l" t="t" r="r" b="b"/>
            <a:pathLst>
              <a:path w="5455767" h="2482864">
                <a:moveTo>
                  <a:pt x="0" y="0"/>
                </a:moveTo>
                <a:lnTo>
                  <a:pt x="5455767" y="0"/>
                </a:lnTo>
                <a:lnTo>
                  <a:pt x="5455767" y="2482864"/>
                </a:lnTo>
                <a:lnTo>
                  <a:pt x="0" y="2482864"/>
                </a:lnTo>
                <a:lnTo>
                  <a:pt x="0" y="0"/>
                </a:lnTo>
                <a:close/>
              </a:path>
            </a:pathLst>
          </a:custGeom>
          <a:blipFill>
            <a:blip r:embed="rId19"/>
            <a:stretch>
              <a:fillRect l="-2436" t="-13847" r="-4997" b="-1234"/>
            </a:stretch>
          </a:blipFill>
        </p:spPr>
        <p:txBody>
          <a:bodyPr/>
          <a:lstStyle/>
          <a:p>
            <a:endParaRPr lang="es-EC" dirty="0"/>
          </a:p>
        </p:txBody>
      </p:sp>
    </p:spTree>
    <p:extLst>
      <p:ext uri="{BB962C8B-B14F-4D97-AF65-F5344CB8AC3E}">
        <p14:creationId xmlns:p14="http://schemas.microsoft.com/office/powerpoint/2010/main" val="2560283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939B72E-FDBF-4433-9E40-F1AB738285E8}"/>
              </a:ext>
            </a:extLst>
          </p:cNvPr>
          <p:cNvSpPr/>
          <p:nvPr/>
        </p:nvSpPr>
        <p:spPr>
          <a:xfrm>
            <a:off x="31860993" y="3198922"/>
            <a:ext cx="10800000" cy="21315905"/>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C"/>
          </a:p>
        </p:txBody>
      </p:sp>
      <p:sp>
        <p:nvSpPr>
          <p:cNvPr id="5" name="CuadroTexto 4">
            <a:extLst>
              <a:ext uri="{FF2B5EF4-FFF2-40B4-BE49-F238E27FC236}">
                <a16:creationId xmlns:a16="http://schemas.microsoft.com/office/drawing/2014/main" id="{EE96C086-5F55-4EEC-A7C4-6A2E2DC98C1D}"/>
              </a:ext>
            </a:extLst>
          </p:cNvPr>
          <p:cNvSpPr txBox="1"/>
          <p:nvPr/>
        </p:nvSpPr>
        <p:spPr>
          <a:xfrm>
            <a:off x="7102733" y="794333"/>
            <a:ext cx="18070610" cy="1897004"/>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square" lIns="167979" rIns="167979" rtlCol="0" anchor="ctr" anchorCtr="0">
            <a:normAutofit/>
          </a:bodyPr>
          <a:lstStyle/>
          <a:p>
            <a:pPr algn="ctr"/>
            <a:r>
              <a:rPr lang="en-US" sz="5000" b="1" dirty="0">
                <a:solidFill>
                  <a:schemeClr val="bg1"/>
                </a:solidFill>
                <a:ea typeface="+mn-lt"/>
                <a:cs typeface="+mn-lt"/>
              </a:rPr>
              <a:t>Web system for data and performance of trainings using artificial intelligence for </a:t>
            </a:r>
            <a:r>
              <a:rPr lang="en-US" sz="5000" b="1" i="1" dirty="0">
                <a:solidFill>
                  <a:schemeClr val="bg1"/>
                </a:solidFill>
                <a:ea typeface="+mn-lt"/>
                <a:cs typeface="+mn-lt"/>
              </a:rPr>
              <a:t>Academia de </a:t>
            </a:r>
            <a:r>
              <a:rPr lang="en-US" sz="5000" b="1" i="1" dirty="0" err="1">
                <a:solidFill>
                  <a:schemeClr val="bg1"/>
                </a:solidFill>
                <a:ea typeface="+mn-lt"/>
                <a:cs typeface="+mn-lt"/>
              </a:rPr>
              <a:t>Esgrima</a:t>
            </a:r>
            <a:r>
              <a:rPr lang="en-US" sz="5000" b="1" i="1" dirty="0">
                <a:solidFill>
                  <a:schemeClr val="bg1"/>
                </a:solidFill>
                <a:ea typeface="+mn-lt"/>
                <a:cs typeface="+mn-lt"/>
              </a:rPr>
              <a:t> Ciudad de Quito</a:t>
            </a:r>
          </a:p>
        </p:txBody>
      </p:sp>
      <p:sp>
        <p:nvSpPr>
          <p:cNvPr id="12" name="CuadroTexto 11">
            <a:extLst>
              <a:ext uri="{FF2B5EF4-FFF2-40B4-BE49-F238E27FC236}">
                <a16:creationId xmlns:a16="http://schemas.microsoft.com/office/drawing/2014/main" id="{93266639-B884-40AB-88BF-CB2B2D465B61}"/>
              </a:ext>
            </a:extLst>
          </p:cNvPr>
          <p:cNvSpPr txBox="1"/>
          <p:nvPr/>
        </p:nvSpPr>
        <p:spPr>
          <a:xfrm>
            <a:off x="1467395" y="4581585"/>
            <a:ext cx="13860000" cy="1969770"/>
          </a:xfrm>
          <a:prstGeom prst="rect">
            <a:avLst/>
          </a:prstGeom>
          <a:noFill/>
        </p:spPr>
        <p:txBody>
          <a:bodyPr wrap="square" lIns="0" tIns="0" rIns="0" bIns="0" rtlCol="0" anchor="t" anchorCtr="0">
            <a:spAutoFit/>
          </a:bodyPr>
          <a:lstStyle/>
          <a:p>
            <a:pPr algn="just"/>
            <a:r>
              <a:rPr lang="en-US" sz="3200" dirty="0">
                <a:ea typeface="+mn-lt"/>
                <a:cs typeface="+mn-lt"/>
              </a:rPr>
              <a:t>The Academy handles athlete planning and performance data manually, the same happens with combat scoring data. Also, fencers do not always receive feedback when training individually as there is a limited number of trainers. The aim is to digitalize the training processes to solve these problems. </a:t>
            </a:r>
            <a:endParaRPr lang="en-US" sz="3200" dirty="0">
              <a:ea typeface="Calibri"/>
              <a:cs typeface="Calibri"/>
            </a:endParaRPr>
          </a:p>
        </p:txBody>
      </p:sp>
      <p:sp>
        <p:nvSpPr>
          <p:cNvPr id="14" name="CuadroTexto 13">
            <a:extLst>
              <a:ext uri="{FF2B5EF4-FFF2-40B4-BE49-F238E27FC236}">
                <a16:creationId xmlns:a16="http://schemas.microsoft.com/office/drawing/2014/main" id="{5FFAD02D-1121-4B23-8664-742D2D4DC527}"/>
              </a:ext>
            </a:extLst>
          </p:cNvPr>
          <p:cNvSpPr txBox="1"/>
          <p:nvPr/>
        </p:nvSpPr>
        <p:spPr>
          <a:xfrm>
            <a:off x="1467395" y="12137202"/>
            <a:ext cx="13860000" cy="1038740"/>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Sans-Serif"/>
              <a:buChar char="•"/>
            </a:pPr>
            <a:r>
              <a:rPr lang="en-US" sz="3200">
                <a:ea typeface="+mn-lt"/>
                <a:cs typeface="+mn-lt"/>
              </a:rPr>
              <a:t>Layered architecture web application to manage training plans, student data and training performance. </a:t>
            </a:r>
            <a:endParaRPr lang="en-US" sz="3200">
              <a:ea typeface="Calibri"/>
              <a:cs typeface="Calibri"/>
            </a:endParaRPr>
          </a:p>
        </p:txBody>
      </p:sp>
      <p:sp>
        <p:nvSpPr>
          <p:cNvPr id="18" name="CuadroTexto 17">
            <a:extLst>
              <a:ext uri="{FF2B5EF4-FFF2-40B4-BE49-F238E27FC236}">
                <a16:creationId xmlns:a16="http://schemas.microsoft.com/office/drawing/2014/main" id="{8EFAFE36-51F7-4DCA-871C-8D0BE48111F0}"/>
              </a:ext>
            </a:extLst>
          </p:cNvPr>
          <p:cNvSpPr txBox="1"/>
          <p:nvPr/>
        </p:nvSpPr>
        <p:spPr>
          <a:xfrm>
            <a:off x="1467395" y="8542891"/>
            <a:ext cx="13860000" cy="1969770"/>
          </a:xfrm>
          <a:prstGeom prst="rect">
            <a:avLst/>
          </a:prstGeom>
          <a:noFill/>
        </p:spPr>
        <p:txBody>
          <a:bodyPr wrap="square" lIns="0" tIns="0" rIns="0" bIns="0" rtlCol="0" anchor="t" anchorCtr="0">
            <a:spAutoFit/>
          </a:bodyPr>
          <a:lstStyle/>
          <a:p>
            <a:pPr algn="just"/>
            <a:r>
              <a:rPr lang="en-US" sz="3200" dirty="0">
                <a:ea typeface="+mn-lt"/>
                <a:cs typeface="+mn-lt"/>
              </a:rPr>
              <a:t>Develop a web application for </a:t>
            </a:r>
            <a:r>
              <a:rPr lang="en-US" sz="3200" i="1" dirty="0">
                <a:ea typeface="+mn-lt"/>
                <a:cs typeface="+mn-lt"/>
              </a:rPr>
              <a:t>Academia de </a:t>
            </a:r>
            <a:r>
              <a:rPr lang="en-US" sz="3200" i="1" dirty="0" err="1">
                <a:ea typeface="+mn-lt"/>
                <a:cs typeface="+mn-lt"/>
              </a:rPr>
              <a:t>Esgrima</a:t>
            </a:r>
            <a:r>
              <a:rPr lang="en-US" sz="3200" i="1" dirty="0">
                <a:ea typeface="+mn-lt"/>
                <a:cs typeface="+mn-lt"/>
              </a:rPr>
              <a:t> ciudad de Quito</a:t>
            </a:r>
            <a:r>
              <a:rPr lang="en-US" sz="3200" dirty="0">
                <a:ea typeface="+mn-lt"/>
                <a:cs typeface="+mn-lt"/>
              </a:rPr>
              <a:t>, which allows the management of training data, the application will be supported by artificial intelligence to detect possible errors in training, and a score keeping machine for combats.</a:t>
            </a:r>
            <a:endParaRPr lang="en-US" sz="3200" dirty="0">
              <a:ea typeface="Calibri"/>
              <a:cs typeface="Calibri"/>
            </a:endParaRPr>
          </a:p>
        </p:txBody>
      </p:sp>
      <p:grpSp>
        <p:nvGrpSpPr>
          <p:cNvPr id="81" name="Grupo 80">
            <a:extLst>
              <a:ext uri="{FF2B5EF4-FFF2-40B4-BE49-F238E27FC236}">
                <a16:creationId xmlns:a16="http://schemas.microsoft.com/office/drawing/2014/main" id="{AFA919E0-EABD-4D3E-B299-95BC32ACCF4C}"/>
              </a:ext>
            </a:extLst>
          </p:cNvPr>
          <p:cNvGrpSpPr/>
          <p:nvPr/>
        </p:nvGrpSpPr>
        <p:grpSpPr>
          <a:xfrm>
            <a:off x="222050" y="3381801"/>
            <a:ext cx="15105346" cy="1086257"/>
            <a:chOff x="222050" y="3381801"/>
            <a:chExt cx="15105346" cy="1086257"/>
          </a:xfrm>
        </p:grpSpPr>
        <p:sp>
          <p:nvSpPr>
            <p:cNvPr id="6" name="CuadroTexto 5">
              <a:extLst>
                <a:ext uri="{FF2B5EF4-FFF2-40B4-BE49-F238E27FC236}">
                  <a16:creationId xmlns:a16="http://schemas.microsoft.com/office/drawing/2014/main" id="{D2AE2D75-1FC7-4993-9674-359778CE7CC6}"/>
                </a:ext>
              </a:extLst>
            </p:cNvPr>
            <p:cNvSpPr txBox="1"/>
            <p:nvPr/>
          </p:nvSpPr>
          <p:spPr>
            <a:xfrm>
              <a:off x="1467396" y="3381801"/>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n-US" sz="4000" b="1">
                  <a:solidFill>
                    <a:schemeClr val="bg1"/>
                  </a:solidFill>
                  <a:latin typeface="Calibri"/>
                  <a:cs typeface="Calibri"/>
                </a:rPr>
                <a:t>SCOPE AND DESCRIPTION</a:t>
              </a:r>
            </a:p>
          </p:txBody>
        </p:sp>
        <p:pic>
          <p:nvPicPr>
            <p:cNvPr id="50" name="Imagen 49" descr="Icono&#10;&#10;Descripción generada automáticamente">
              <a:extLst>
                <a:ext uri="{FF2B5EF4-FFF2-40B4-BE49-F238E27FC236}">
                  <a16:creationId xmlns:a16="http://schemas.microsoft.com/office/drawing/2014/main" id="{13F33979-FC04-4D7D-B555-C2885C5A0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50" y="3388058"/>
              <a:ext cx="1080000" cy="1080000"/>
            </a:xfrm>
            <a:prstGeom prst="rect">
              <a:avLst/>
            </a:prstGeom>
          </p:spPr>
        </p:pic>
      </p:grpSp>
      <p:grpSp>
        <p:nvGrpSpPr>
          <p:cNvPr id="82" name="Grupo 81">
            <a:extLst>
              <a:ext uri="{FF2B5EF4-FFF2-40B4-BE49-F238E27FC236}">
                <a16:creationId xmlns:a16="http://schemas.microsoft.com/office/drawing/2014/main" id="{250CF710-FB05-4769-A3AF-E3E5C9F3948B}"/>
              </a:ext>
            </a:extLst>
          </p:cNvPr>
          <p:cNvGrpSpPr/>
          <p:nvPr/>
        </p:nvGrpSpPr>
        <p:grpSpPr>
          <a:xfrm>
            <a:off x="222050" y="7049514"/>
            <a:ext cx="15105346" cy="1086183"/>
            <a:chOff x="222050" y="7049514"/>
            <a:chExt cx="15105346" cy="1086183"/>
          </a:xfrm>
        </p:grpSpPr>
        <p:sp>
          <p:nvSpPr>
            <p:cNvPr id="7" name="CuadroTexto 6">
              <a:extLst>
                <a:ext uri="{FF2B5EF4-FFF2-40B4-BE49-F238E27FC236}">
                  <a16:creationId xmlns:a16="http://schemas.microsoft.com/office/drawing/2014/main" id="{B2444A35-C047-4482-8974-078D6B01F413}"/>
                </a:ext>
              </a:extLst>
            </p:cNvPr>
            <p:cNvSpPr txBox="1"/>
            <p:nvPr/>
          </p:nvSpPr>
          <p:spPr>
            <a:xfrm>
              <a:off x="1467396" y="7049514"/>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n-US" sz="4000" b="1">
                  <a:solidFill>
                    <a:schemeClr val="bg1"/>
                  </a:solidFill>
                  <a:latin typeface="Calibri"/>
                  <a:cs typeface="Calibri"/>
                </a:rPr>
                <a:t>GENERAL OBJECTIVE</a:t>
              </a:r>
              <a:endParaRPr lang="en-US" sz="4000"/>
            </a:p>
          </p:txBody>
        </p:sp>
        <p:pic>
          <p:nvPicPr>
            <p:cNvPr id="52" name="Imagen 51" descr="Icono&#10;&#10;Descripción generada automáticamente">
              <a:extLst>
                <a:ext uri="{FF2B5EF4-FFF2-40B4-BE49-F238E27FC236}">
                  <a16:creationId xmlns:a16="http://schemas.microsoft.com/office/drawing/2014/main" id="{876CB866-D24F-4DCE-876C-AA17274E1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50" y="7055697"/>
              <a:ext cx="1080000" cy="1080000"/>
            </a:xfrm>
            <a:prstGeom prst="rect">
              <a:avLst/>
            </a:prstGeom>
          </p:spPr>
        </p:pic>
      </p:grpSp>
      <p:grpSp>
        <p:nvGrpSpPr>
          <p:cNvPr id="84" name="Grupo 83">
            <a:extLst>
              <a:ext uri="{FF2B5EF4-FFF2-40B4-BE49-F238E27FC236}">
                <a16:creationId xmlns:a16="http://schemas.microsoft.com/office/drawing/2014/main" id="{790EA9FA-1AEB-4196-BA5D-DD71FA35C7BD}"/>
              </a:ext>
            </a:extLst>
          </p:cNvPr>
          <p:cNvGrpSpPr/>
          <p:nvPr/>
        </p:nvGrpSpPr>
        <p:grpSpPr>
          <a:xfrm>
            <a:off x="16066024" y="9505154"/>
            <a:ext cx="15102694" cy="1091156"/>
            <a:chOff x="13518763" y="3370645"/>
            <a:chExt cx="15102694" cy="1091156"/>
          </a:xfrm>
        </p:grpSpPr>
        <p:sp>
          <p:nvSpPr>
            <p:cNvPr id="29" name="CuadroTexto 28">
              <a:extLst>
                <a:ext uri="{FF2B5EF4-FFF2-40B4-BE49-F238E27FC236}">
                  <a16:creationId xmlns:a16="http://schemas.microsoft.com/office/drawing/2014/main" id="{E6343DCA-2A87-4316-B6CA-E64442896222}"/>
                </a:ext>
              </a:extLst>
            </p:cNvPr>
            <p:cNvSpPr txBox="1"/>
            <p:nvPr/>
          </p:nvSpPr>
          <p:spPr>
            <a:xfrm>
              <a:off x="14761457" y="3381801"/>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n-US"/>
                <a:t>ANALYSIS AND DISCUSSION OF RESULTS</a:t>
              </a:r>
            </a:p>
          </p:txBody>
        </p:sp>
        <p:pic>
          <p:nvPicPr>
            <p:cNvPr id="56" name="Imagen 55" descr="Icono&#10;&#10;Descripción generada automáticamente">
              <a:extLst>
                <a:ext uri="{FF2B5EF4-FFF2-40B4-BE49-F238E27FC236}">
                  <a16:creationId xmlns:a16="http://schemas.microsoft.com/office/drawing/2014/main" id="{0CBD8EC1-3C12-407D-8FC4-7246F3DE12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18763" y="3370645"/>
              <a:ext cx="1080000" cy="1080000"/>
            </a:xfrm>
            <a:prstGeom prst="rect">
              <a:avLst/>
            </a:prstGeom>
          </p:spPr>
        </p:pic>
      </p:grpSp>
      <p:pic>
        <p:nvPicPr>
          <p:cNvPr id="47" name="Imagen 46" descr="Imagen que contiene Logotipo&#10;&#10;Descripción generada automáticamente">
            <a:extLst>
              <a:ext uri="{FF2B5EF4-FFF2-40B4-BE49-F238E27FC236}">
                <a16:creationId xmlns:a16="http://schemas.microsoft.com/office/drawing/2014/main" id="{97442E93-543F-4A5A-AAD2-DB6398B4EEB0}"/>
              </a:ext>
            </a:extLst>
          </p:cNvPr>
          <p:cNvPicPr>
            <a:picLocks noChangeAspect="1"/>
          </p:cNvPicPr>
          <p:nvPr/>
        </p:nvPicPr>
        <p:blipFill rotWithShape="1">
          <a:blip r:embed="rId5">
            <a:extLst>
              <a:ext uri="{28A0092B-C50C-407E-A947-70E740481C1C}">
                <a14:useLocalDpi xmlns:a14="http://schemas.microsoft.com/office/drawing/2010/main" val="0"/>
              </a:ext>
            </a:extLst>
          </a:blip>
          <a:srcRect r="6829"/>
          <a:stretch/>
        </p:blipFill>
        <p:spPr>
          <a:xfrm>
            <a:off x="207231" y="666176"/>
            <a:ext cx="6574569" cy="1488734"/>
          </a:xfrm>
          <a:prstGeom prst="rect">
            <a:avLst/>
          </a:prstGeom>
        </p:spPr>
      </p:pic>
      <p:grpSp>
        <p:nvGrpSpPr>
          <p:cNvPr id="83" name="Grupo 82">
            <a:extLst>
              <a:ext uri="{FF2B5EF4-FFF2-40B4-BE49-F238E27FC236}">
                <a16:creationId xmlns:a16="http://schemas.microsoft.com/office/drawing/2014/main" id="{7D459919-A281-4A19-973D-D0B036F1C623}"/>
              </a:ext>
            </a:extLst>
          </p:cNvPr>
          <p:cNvGrpSpPr/>
          <p:nvPr/>
        </p:nvGrpSpPr>
        <p:grpSpPr>
          <a:xfrm>
            <a:off x="222050" y="10932174"/>
            <a:ext cx="15105346" cy="1086714"/>
            <a:chOff x="222050" y="10932174"/>
            <a:chExt cx="15105346" cy="1086714"/>
          </a:xfrm>
        </p:grpSpPr>
        <p:sp>
          <p:nvSpPr>
            <p:cNvPr id="8" name="CuadroTexto 7">
              <a:extLst>
                <a:ext uri="{FF2B5EF4-FFF2-40B4-BE49-F238E27FC236}">
                  <a16:creationId xmlns:a16="http://schemas.microsoft.com/office/drawing/2014/main" id="{850C7AB4-2D0C-4A9E-AA97-85051DDA3C79}"/>
                </a:ext>
              </a:extLst>
            </p:cNvPr>
            <p:cNvSpPr txBox="1"/>
            <p:nvPr/>
          </p:nvSpPr>
          <p:spPr>
            <a:xfrm>
              <a:off x="1467396" y="10938888"/>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n-US" sz="4000" b="1">
                  <a:solidFill>
                    <a:schemeClr val="bg1"/>
                  </a:solidFill>
                  <a:latin typeface="Calibri"/>
                  <a:cs typeface="Calibri"/>
                </a:rPr>
                <a:t>METHODOLOGY</a:t>
              </a:r>
            </a:p>
          </p:txBody>
        </p:sp>
        <p:pic>
          <p:nvPicPr>
            <p:cNvPr id="54" name="Imagen 53" descr="Icono&#10;&#10;Descripción generada automáticamente">
              <a:extLst>
                <a:ext uri="{FF2B5EF4-FFF2-40B4-BE49-F238E27FC236}">
                  <a16:creationId xmlns:a16="http://schemas.microsoft.com/office/drawing/2014/main" id="{BF0E71B4-1663-40DB-9052-1D8DD6D609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2050" y="10932174"/>
              <a:ext cx="1080000" cy="1080000"/>
            </a:xfrm>
            <a:prstGeom prst="rect">
              <a:avLst/>
            </a:prstGeom>
          </p:spPr>
        </p:pic>
      </p:grpSp>
      <p:grpSp>
        <p:nvGrpSpPr>
          <p:cNvPr id="86" name="Grupo 85">
            <a:extLst>
              <a:ext uri="{FF2B5EF4-FFF2-40B4-BE49-F238E27FC236}">
                <a16:creationId xmlns:a16="http://schemas.microsoft.com/office/drawing/2014/main" id="{A6A2BCF1-DFF1-40FB-BBDE-E9D809EB0B5D}"/>
              </a:ext>
            </a:extLst>
          </p:cNvPr>
          <p:cNvGrpSpPr/>
          <p:nvPr/>
        </p:nvGrpSpPr>
        <p:grpSpPr>
          <a:xfrm>
            <a:off x="32151458" y="3381801"/>
            <a:ext cx="10232428" cy="1088069"/>
            <a:chOff x="33751657" y="3381801"/>
            <a:chExt cx="10232428" cy="1088069"/>
          </a:xfrm>
        </p:grpSpPr>
        <p:sp>
          <p:nvSpPr>
            <p:cNvPr id="26" name="CuadroTexto 25">
              <a:extLst>
                <a:ext uri="{FF2B5EF4-FFF2-40B4-BE49-F238E27FC236}">
                  <a16:creationId xmlns:a16="http://schemas.microsoft.com/office/drawing/2014/main" id="{F81EDFDB-A851-4BB6-8F42-425C767E8692}"/>
                </a:ext>
              </a:extLst>
            </p:cNvPr>
            <p:cNvSpPr txBox="1"/>
            <p:nvPr/>
          </p:nvSpPr>
          <p:spPr>
            <a:xfrm>
              <a:off x="34984085" y="3381801"/>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a:solidFill>
                    <a:schemeClr val="bg1"/>
                  </a:solidFill>
                  <a:latin typeface="Calibri"/>
                  <a:cs typeface="Calibri"/>
                </a:rPr>
                <a:t>CONCLUSIONS AND RECOMMENDATIONS</a:t>
              </a:r>
            </a:p>
          </p:txBody>
        </p:sp>
        <p:pic>
          <p:nvPicPr>
            <p:cNvPr id="44" name="Imagen 43" descr="Texto&#10;&#10;Descripción generada automáticamente">
              <a:extLst>
                <a:ext uri="{FF2B5EF4-FFF2-40B4-BE49-F238E27FC236}">
                  <a16:creationId xmlns:a16="http://schemas.microsoft.com/office/drawing/2014/main" id="{FACDD2BA-F6A4-473C-B528-8AD766518B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751657" y="3389870"/>
              <a:ext cx="1080000" cy="1080000"/>
            </a:xfrm>
            <a:prstGeom prst="rect">
              <a:avLst/>
            </a:prstGeom>
          </p:spPr>
        </p:pic>
      </p:grpSp>
      <p:grpSp>
        <p:nvGrpSpPr>
          <p:cNvPr id="87" name="Grupo 86">
            <a:extLst>
              <a:ext uri="{FF2B5EF4-FFF2-40B4-BE49-F238E27FC236}">
                <a16:creationId xmlns:a16="http://schemas.microsoft.com/office/drawing/2014/main" id="{A2F2883D-FF64-42D0-AEE7-56AD01616A54}"/>
              </a:ext>
            </a:extLst>
          </p:cNvPr>
          <p:cNvGrpSpPr/>
          <p:nvPr/>
        </p:nvGrpSpPr>
        <p:grpSpPr>
          <a:xfrm>
            <a:off x="32151458" y="12683324"/>
            <a:ext cx="10232428" cy="1082826"/>
            <a:chOff x="33751657" y="11703614"/>
            <a:chExt cx="10232428" cy="1082826"/>
          </a:xfrm>
        </p:grpSpPr>
        <p:sp>
          <p:nvSpPr>
            <p:cNvPr id="33" name="CuadroTexto 32">
              <a:extLst>
                <a:ext uri="{FF2B5EF4-FFF2-40B4-BE49-F238E27FC236}">
                  <a16:creationId xmlns:a16="http://schemas.microsoft.com/office/drawing/2014/main" id="{C9B63F7E-E34C-4C4D-99AE-A41C6CCF7790}"/>
                </a:ext>
              </a:extLst>
            </p:cNvPr>
            <p:cNvSpPr txBox="1"/>
            <p:nvPr/>
          </p:nvSpPr>
          <p:spPr>
            <a:xfrm>
              <a:off x="34984085" y="11706440"/>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a:t>ETHICAL IMPLICATIONS</a:t>
              </a:r>
            </a:p>
          </p:txBody>
        </p:sp>
        <p:pic>
          <p:nvPicPr>
            <p:cNvPr id="45" name="Imagen 44" descr="Icono&#10;&#10;Descripción generada automáticamente">
              <a:extLst>
                <a:ext uri="{FF2B5EF4-FFF2-40B4-BE49-F238E27FC236}">
                  <a16:creationId xmlns:a16="http://schemas.microsoft.com/office/drawing/2014/main" id="{0EB174A6-F8FC-494C-A50A-0CD1CF676AE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751657" y="11703614"/>
              <a:ext cx="1080000" cy="1080000"/>
            </a:xfrm>
            <a:prstGeom prst="rect">
              <a:avLst/>
            </a:prstGeom>
          </p:spPr>
        </p:pic>
      </p:grpSp>
      <p:grpSp>
        <p:nvGrpSpPr>
          <p:cNvPr id="88" name="Grupo 87">
            <a:extLst>
              <a:ext uri="{FF2B5EF4-FFF2-40B4-BE49-F238E27FC236}">
                <a16:creationId xmlns:a16="http://schemas.microsoft.com/office/drawing/2014/main" id="{0F34B115-7BFD-479D-AE47-4AC87EF5406A}"/>
              </a:ext>
            </a:extLst>
          </p:cNvPr>
          <p:cNvGrpSpPr/>
          <p:nvPr/>
        </p:nvGrpSpPr>
        <p:grpSpPr>
          <a:xfrm>
            <a:off x="32151458" y="18778180"/>
            <a:ext cx="10232428" cy="1089345"/>
            <a:chOff x="33751657" y="18778180"/>
            <a:chExt cx="10232428" cy="1089345"/>
          </a:xfrm>
        </p:grpSpPr>
        <p:sp>
          <p:nvSpPr>
            <p:cNvPr id="35" name="CuadroTexto 34">
              <a:extLst>
                <a:ext uri="{FF2B5EF4-FFF2-40B4-BE49-F238E27FC236}">
                  <a16:creationId xmlns:a16="http://schemas.microsoft.com/office/drawing/2014/main" id="{387499CF-A634-4EC1-8745-CE14412895E3}"/>
                </a:ext>
              </a:extLst>
            </p:cNvPr>
            <p:cNvSpPr txBox="1"/>
            <p:nvPr/>
          </p:nvSpPr>
          <p:spPr>
            <a:xfrm>
              <a:off x="34984085" y="18778180"/>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a:t>REFERENCES</a:t>
              </a:r>
            </a:p>
          </p:txBody>
        </p:sp>
        <p:pic>
          <p:nvPicPr>
            <p:cNvPr id="46" name="Imagen 45" descr="Icono&#10;&#10;Descripción generada automáticamente">
              <a:extLst>
                <a:ext uri="{FF2B5EF4-FFF2-40B4-BE49-F238E27FC236}">
                  <a16:creationId xmlns:a16="http://schemas.microsoft.com/office/drawing/2014/main" id="{39518606-DC9D-452A-B33F-6456093737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751657" y="18787525"/>
              <a:ext cx="1080000" cy="1080000"/>
            </a:xfrm>
            <a:prstGeom prst="rect">
              <a:avLst/>
            </a:prstGeom>
          </p:spPr>
        </p:pic>
      </p:grpSp>
      <p:pic>
        <p:nvPicPr>
          <p:cNvPr id="80" name="Imagen 79" descr="Diagrama&#10;&#10;Descripción generada automáticamente con confianza baja">
            <a:extLst>
              <a:ext uri="{FF2B5EF4-FFF2-40B4-BE49-F238E27FC236}">
                <a16:creationId xmlns:a16="http://schemas.microsoft.com/office/drawing/2014/main" id="{ED67F0CB-6EE4-464C-89BF-D76E515469B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570355" y="666176"/>
            <a:ext cx="4870607" cy="1297362"/>
          </a:xfrm>
          <a:prstGeom prst="rect">
            <a:avLst/>
          </a:prstGeom>
        </p:spPr>
      </p:pic>
      <p:sp>
        <p:nvSpPr>
          <p:cNvPr id="2" name="CuadroTexto 13">
            <a:extLst>
              <a:ext uri="{FF2B5EF4-FFF2-40B4-BE49-F238E27FC236}">
                <a16:creationId xmlns:a16="http://schemas.microsoft.com/office/drawing/2014/main" id="{132497B4-09E0-1A78-1F60-FD700E6D0D0E}"/>
              </a:ext>
            </a:extLst>
          </p:cNvPr>
          <p:cNvSpPr txBox="1"/>
          <p:nvPr/>
        </p:nvSpPr>
        <p:spPr>
          <a:xfrm>
            <a:off x="1467714" y="18269891"/>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Sans-Serif"/>
              <a:buChar char="•"/>
            </a:pPr>
            <a:r>
              <a:rPr lang="en-US" sz="3200" dirty="0">
                <a:ea typeface="+mn-lt"/>
                <a:cs typeface="+mn-lt"/>
              </a:rPr>
              <a:t>Artificial intelligence integrated into the web app, to detect potential errors when training individually. It was trained with data from real fencers and data augmentation techniques.</a:t>
            </a:r>
            <a:endParaRPr lang="en-US" dirty="0"/>
          </a:p>
        </p:txBody>
      </p:sp>
      <p:sp>
        <p:nvSpPr>
          <p:cNvPr id="3" name="CuadroTexto 13">
            <a:extLst>
              <a:ext uri="{FF2B5EF4-FFF2-40B4-BE49-F238E27FC236}">
                <a16:creationId xmlns:a16="http://schemas.microsoft.com/office/drawing/2014/main" id="{56A18F41-897A-1444-9C54-D5E4844BB557}"/>
              </a:ext>
            </a:extLst>
          </p:cNvPr>
          <p:cNvSpPr txBox="1"/>
          <p:nvPr/>
        </p:nvSpPr>
        <p:spPr>
          <a:xfrm>
            <a:off x="16876672" y="3551436"/>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Sans-Serif"/>
              <a:buChar char="•"/>
            </a:pPr>
            <a:r>
              <a:rPr lang="en-US" sz="3200" dirty="0">
                <a:ea typeface="+mn-lt"/>
                <a:cs typeface="+mn-lt"/>
              </a:rPr>
              <a:t>Machine for score keeping, with timer and penalties management which assist the referee in data management during fencing bouts. Must adhere to applicable fencing regulations for scoring machines. </a:t>
            </a:r>
            <a:endParaRPr lang="en-US" sz="3200" dirty="0">
              <a:ea typeface="Calibri"/>
              <a:cs typeface="Calibri"/>
            </a:endParaRPr>
          </a:p>
        </p:txBody>
      </p:sp>
      <p:sp>
        <p:nvSpPr>
          <p:cNvPr id="49" name="CuadroTexto 16">
            <a:extLst>
              <a:ext uri="{FF2B5EF4-FFF2-40B4-BE49-F238E27FC236}">
                <a16:creationId xmlns:a16="http://schemas.microsoft.com/office/drawing/2014/main" id="{D8C205EF-1267-4F77-8C94-7EC76A93D370}"/>
              </a:ext>
            </a:extLst>
          </p:cNvPr>
          <p:cNvSpPr txBox="1"/>
          <p:nvPr/>
        </p:nvSpPr>
        <p:spPr>
          <a:xfrm>
            <a:off x="17308719" y="10784943"/>
            <a:ext cx="4291600" cy="3993395"/>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n-US" sz="3200" dirty="0">
                <a:ea typeface="+mn-lt"/>
                <a:cs typeface="+mn-lt"/>
              </a:rPr>
              <a:t>The implemented web application allows coaches to manage training data, athletes have tools to assist their training and receive feedback on their performance. </a:t>
            </a:r>
            <a:endParaRPr lang="en-US" dirty="0"/>
          </a:p>
        </p:txBody>
      </p:sp>
      <p:pic>
        <p:nvPicPr>
          <p:cNvPr id="53" name="Picture 52" descr="A digital scoreboard with numbers and numbers&#10;&#10;Description automatically generated">
            <a:extLst>
              <a:ext uri="{FF2B5EF4-FFF2-40B4-BE49-F238E27FC236}">
                <a16:creationId xmlns:a16="http://schemas.microsoft.com/office/drawing/2014/main" id="{F9218E4A-679C-2329-7550-A7A5480183CB}"/>
              </a:ext>
            </a:extLst>
          </p:cNvPr>
          <p:cNvPicPr>
            <a:picLocks noChangeAspect="1"/>
          </p:cNvPicPr>
          <p:nvPr/>
        </p:nvPicPr>
        <p:blipFill rotWithShape="1">
          <a:blip r:embed="rId11">
            <a:extLst>
              <a:ext uri="{28A0092B-C50C-407E-A947-70E740481C1C}">
                <a14:useLocalDpi xmlns:a14="http://schemas.microsoft.com/office/drawing/2010/main" val="0"/>
              </a:ext>
            </a:extLst>
          </a:blip>
          <a:srcRect l="9937" t="6903" r="9921" b="9262"/>
          <a:stretch/>
        </p:blipFill>
        <p:spPr>
          <a:xfrm>
            <a:off x="25012439" y="19277795"/>
            <a:ext cx="6059730" cy="4748625"/>
          </a:xfrm>
          <a:prstGeom prst="rect">
            <a:avLst/>
          </a:prstGeom>
        </p:spPr>
      </p:pic>
      <p:sp>
        <p:nvSpPr>
          <p:cNvPr id="58" name="CuadroTexto 16">
            <a:extLst>
              <a:ext uri="{FF2B5EF4-FFF2-40B4-BE49-F238E27FC236}">
                <a16:creationId xmlns:a16="http://schemas.microsoft.com/office/drawing/2014/main" id="{53309C65-5E4E-1750-641D-5522533CFFB0}"/>
              </a:ext>
            </a:extLst>
          </p:cNvPr>
          <p:cNvSpPr txBox="1"/>
          <p:nvPr/>
        </p:nvSpPr>
        <p:spPr>
          <a:xfrm>
            <a:off x="23793601" y="16463743"/>
            <a:ext cx="7235513" cy="2516067"/>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n-US" sz="3200" dirty="0">
                <a:ea typeface="+mn-lt"/>
                <a:cs typeface="+mn-lt"/>
              </a:rPr>
              <a:t>The artificial intelligence module integrated into the web application allows fencers to have prompt feedback on their performance when training independently. </a:t>
            </a:r>
            <a:endParaRPr lang="en-US" dirty="0"/>
          </a:p>
        </p:txBody>
      </p:sp>
      <p:pic>
        <p:nvPicPr>
          <p:cNvPr id="60" name="Picture 59" descr="A screenshot of a cell phone&#10;&#10;Description automatically generated">
            <a:extLst>
              <a:ext uri="{FF2B5EF4-FFF2-40B4-BE49-F238E27FC236}">
                <a16:creationId xmlns:a16="http://schemas.microsoft.com/office/drawing/2014/main" id="{5679D876-F320-D04D-7360-83365BA64EC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485004" y="15275310"/>
            <a:ext cx="5313295" cy="5749689"/>
          </a:xfrm>
          <a:prstGeom prst="rect">
            <a:avLst/>
          </a:prstGeom>
        </p:spPr>
      </p:pic>
      <p:sp>
        <p:nvSpPr>
          <p:cNvPr id="62" name="CuadroTexto 16">
            <a:extLst>
              <a:ext uri="{FF2B5EF4-FFF2-40B4-BE49-F238E27FC236}">
                <a16:creationId xmlns:a16="http://schemas.microsoft.com/office/drawing/2014/main" id="{2844B0EA-1D7F-DEBC-8B8F-E6A2E2439824}"/>
              </a:ext>
            </a:extLst>
          </p:cNvPr>
          <p:cNvSpPr txBox="1"/>
          <p:nvPr/>
        </p:nvSpPr>
        <p:spPr>
          <a:xfrm>
            <a:off x="17485004" y="21452628"/>
            <a:ext cx="6569687" cy="2023625"/>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n-US" sz="3200" dirty="0">
                <a:ea typeface="+mn-lt"/>
                <a:cs typeface="+mn-lt"/>
              </a:rPr>
              <a:t>Created a machine to track scores, time, and penalties was created to assist in managing this data during matches.</a:t>
            </a:r>
            <a:endParaRPr lang="en-US" dirty="0"/>
          </a:p>
        </p:txBody>
      </p:sp>
      <p:sp>
        <p:nvSpPr>
          <p:cNvPr id="64" name="CuadroTexto 26">
            <a:extLst>
              <a:ext uri="{FF2B5EF4-FFF2-40B4-BE49-F238E27FC236}">
                <a16:creationId xmlns:a16="http://schemas.microsoft.com/office/drawing/2014/main" id="{3DAF13A1-0D35-0029-3889-B102A5D9ED4B}"/>
              </a:ext>
            </a:extLst>
          </p:cNvPr>
          <p:cNvSpPr txBox="1"/>
          <p:nvPr/>
        </p:nvSpPr>
        <p:spPr>
          <a:xfrm>
            <a:off x="33487655" y="4735372"/>
            <a:ext cx="8604444" cy="6894195"/>
          </a:xfrm>
          <a:prstGeom prst="rect">
            <a:avLst/>
          </a:prstGeom>
          <a:noFill/>
        </p:spPr>
        <p:txBody>
          <a:bodyPr wrap="square" lIns="0" tIns="0" rIns="0" bIns="0" rtlCol="0" anchor="t" anchorCtr="0">
            <a:spAutoFit/>
          </a:bodyPr>
          <a:lstStyle/>
          <a:p>
            <a:pPr marL="457200" indent="-457200" algn="just">
              <a:buFont typeface="Arial" panose="020B0604020202020204" pitchFamily="34" charset="0"/>
              <a:buChar char="•"/>
            </a:pPr>
            <a:r>
              <a:rPr lang="en-US" sz="3200" dirty="0">
                <a:ea typeface="+mn-lt"/>
                <a:cs typeface="+mn-lt"/>
              </a:rPr>
              <a:t>The implementation of computer systems for the digitization of processes and data is an achievable objective with the proper analysis.</a:t>
            </a:r>
          </a:p>
          <a:p>
            <a:pPr marL="457200" indent="-457200" algn="just">
              <a:buFont typeface="Arial" panose="020B0604020202020204" pitchFamily="34" charset="0"/>
              <a:buChar char="•"/>
            </a:pPr>
            <a:r>
              <a:rPr lang="en-US" sz="3200" dirty="0">
                <a:ea typeface="+mn-lt"/>
                <a:cs typeface="+mn-lt"/>
              </a:rPr>
              <a:t>Artificial intelligence turned out to be a tool that provides better training opportunities for fencers. In addition, coaches can maintain better supervision of trainings.</a:t>
            </a:r>
          </a:p>
          <a:p>
            <a:pPr marL="457200" indent="-457200" algn="just">
              <a:buFont typeface="Arial" panose="020B0604020202020204" pitchFamily="34" charset="0"/>
              <a:buChar char="•"/>
            </a:pPr>
            <a:r>
              <a:rPr lang="en-US" sz="3200" dirty="0">
                <a:ea typeface="+mn-lt"/>
                <a:cs typeface="+mn-lt"/>
              </a:rPr>
              <a:t>The developed machine has proven to be a functional alternative to the official hardware. It is ideal as an assistance tool during combats.</a:t>
            </a:r>
          </a:p>
          <a:p>
            <a:pPr marL="457200" indent="-457200" algn="just">
              <a:buFont typeface="Arial" panose="020B0604020202020204" pitchFamily="34" charset="0"/>
              <a:buChar char="•"/>
            </a:pPr>
            <a:r>
              <a:rPr lang="en-US" sz="3200" dirty="0">
                <a:ea typeface="+mn-lt"/>
                <a:cs typeface="+mn-lt"/>
              </a:rPr>
              <a:t>Obtaining representative data to train an artificial intelligence model is essential. The use of data augmentation techniques were beneficial to train the model.</a:t>
            </a:r>
          </a:p>
        </p:txBody>
      </p:sp>
      <p:sp>
        <p:nvSpPr>
          <p:cNvPr id="66" name="CuadroTexto 33">
            <a:extLst>
              <a:ext uri="{FF2B5EF4-FFF2-40B4-BE49-F238E27FC236}">
                <a16:creationId xmlns:a16="http://schemas.microsoft.com/office/drawing/2014/main" id="{86DD9F4D-616C-9949-A76A-CAA66D1377F3}"/>
              </a:ext>
            </a:extLst>
          </p:cNvPr>
          <p:cNvSpPr txBox="1"/>
          <p:nvPr/>
        </p:nvSpPr>
        <p:spPr>
          <a:xfrm>
            <a:off x="33524750" y="13863132"/>
            <a:ext cx="8590787" cy="4431983"/>
          </a:xfrm>
          <a:prstGeom prst="rect">
            <a:avLst/>
          </a:prstGeom>
          <a:noFill/>
        </p:spPr>
        <p:txBody>
          <a:bodyPr wrap="square" lIns="0" tIns="0" rIns="0" bIns="0" rtlCol="0" anchor="t" anchorCtr="0">
            <a:spAutoFit/>
          </a:bodyPr>
          <a:lstStyle/>
          <a:p>
            <a:pPr algn="just"/>
            <a:r>
              <a:rPr lang="en-US" sz="3200" dirty="0">
                <a:ea typeface="+mn-lt"/>
                <a:cs typeface="+mn-lt"/>
              </a:rPr>
              <a:t>Since fencers' personal data is handled in the web application, it must be safeguarded. The existing policies of the Academy for access permissions must be followed.</a:t>
            </a:r>
            <a:endParaRPr lang="en-US" dirty="0">
              <a:ea typeface="+mn-lt"/>
              <a:cs typeface="+mn-lt"/>
            </a:endParaRPr>
          </a:p>
          <a:p>
            <a:pPr algn="just"/>
            <a:endParaRPr lang="en-US" sz="3200" dirty="0">
              <a:solidFill>
                <a:srgbClr val="000000"/>
              </a:solidFill>
              <a:latin typeface="Calibri"/>
              <a:cs typeface="Calibri"/>
            </a:endParaRPr>
          </a:p>
          <a:p>
            <a:pPr algn="just"/>
            <a:r>
              <a:rPr lang="en-US" sz="3200" dirty="0">
                <a:ea typeface="+mn-lt"/>
                <a:cs typeface="+mn-lt"/>
              </a:rPr>
              <a:t>It is important that the machine complies with all applicable rules of the sport. Otherwise, it could be preventing the normal practice of the sport and the adequate training of the fencers.</a:t>
            </a:r>
            <a:endParaRPr lang="en-US" sz="3200" dirty="0">
              <a:ea typeface="Calibri"/>
              <a:cs typeface="Calibri"/>
            </a:endParaRPr>
          </a:p>
        </p:txBody>
      </p:sp>
      <p:sp>
        <p:nvSpPr>
          <p:cNvPr id="68" name="CuadroTexto 35">
            <a:extLst>
              <a:ext uri="{FF2B5EF4-FFF2-40B4-BE49-F238E27FC236}">
                <a16:creationId xmlns:a16="http://schemas.microsoft.com/office/drawing/2014/main" id="{FD20AD8A-E368-BEBA-61EB-9F4394973638}"/>
              </a:ext>
            </a:extLst>
          </p:cNvPr>
          <p:cNvSpPr txBox="1"/>
          <p:nvPr/>
        </p:nvSpPr>
        <p:spPr>
          <a:xfrm>
            <a:off x="33416543" y="19946886"/>
            <a:ext cx="9025336" cy="3939540"/>
          </a:xfrm>
          <a:prstGeom prst="rect">
            <a:avLst/>
          </a:prstGeom>
          <a:noFill/>
        </p:spPr>
        <p:txBody>
          <a:bodyPr wrap="square" lIns="0" tIns="0" rIns="0" bIns="0" rtlCol="0" anchor="t" anchorCtr="0">
            <a:spAutoFit/>
          </a:bodyPr>
          <a:lstStyle/>
          <a:p>
            <a:pPr marL="457200" indent="-266700">
              <a:buFont typeface="Arial"/>
              <a:buChar char="•"/>
            </a:pPr>
            <a:r>
              <a:rPr lang="en-US" sz="3200" dirty="0">
                <a:solidFill>
                  <a:srgbClr val="000000"/>
                </a:solidFill>
                <a:latin typeface="Calibri"/>
                <a:cs typeface="Calibri"/>
              </a:rPr>
              <a:t>K. </a:t>
            </a:r>
            <a:r>
              <a:rPr lang="en-US" sz="3200" dirty="0" err="1">
                <a:solidFill>
                  <a:srgbClr val="000000"/>
                </a:solidFill>
                <a:latin typeface="Calibri"/>
                <a:cs typeface="Calibri"/>
              </a:rPr>
              <a:t>Apostolou</a:t>
            </a:r>
            <a:r>
              <a:rPr lang="en-US" sz="3200" dirty="0">
                <a:solidFill>
                  <a:srgbClr val="000000"/>
                </a:solidFill>
                <a:latin typeface="Calibri"/>
                <a:cs typeface="Calibri"/>
              </a:rPr>
              <a:t>, C. T. (2019). Sports Analytics algorithms for performance prediction.</a:t>
            </a:r>
          </a:p>
          <a:p>
            <a:pPr marL="457200" indent="-266700">
              <a:buFont typeface="Arial"/>
              <a:buChar char="•"/>
            </a:pPr>
            <a:r>
              <a:rPr lang="en-US" sz="3200" dirty="0">
                <a:solidFill>
                  <a:srgbClr val="000000"/>
                </a:solidFill>
                <a:latin typeface="Calibri"/>
                <a:cs typeface="Calibri"/>
              </a:rPr>
              <a:t>Liu, Q. (2022). Aerobics posture recognition based on neural network and sensors.</a:t>
            </a:r>
          </a:p>
          <a:p>
            <a:pPr marL="457200" indent="-266700">
              <a:buFont typeface="Arial"/>
              <a:buChar char="•"/>
            </a:pPr>
            <a:r>
              <a:rPr lang="en-US" sz="3200" dirty="0">
                <a:solidFill>
                  <a:srgbClr val="000000"/>
                </a:solidFill>
                <a:latin typeface="Calibri"/>
                <a:cs typeface="Calibri"/>
              </a:rPr>
              <a:t>Muñoz, B. (2021). Desarrollo y </a:t>
            </a:r>
            <a:r>
              <a:rPr lang="en-US" sz="3200" dirty="0" err="1">
                <a:solidFill>
                  <a:srgbClr val="000000"/>
                </a:solidFill>
                <a:latin typeface="Calibri"/>
                <a:cs typeface="Calibri"/>
              </a:rPr>
              <a:t>validación</a:t>
            </a:r>
            <a:r>
              <a:rPr lang="en-US" sz="3200" dirty="0">
                <a:solidFill>
                  <a:srgbClr val="000000"/>
                </a:solidFill>
                <a:latin typeface="Calibri"/>
                <a:cs typeface="Calibri"/>
              </a:rPr>
              <a:t> de un </a:t>
            </a:r>
            <a:r>
              <a:rPr lang="en-US" sz="3200" dirty="0" err="1">
                <a:solidFill>
                  <a:srgbClr val="000000"/>
                </a:solidFill>
                <a:latin typeface="Calibri"/>
                <a:cs typeface="Calibri"/>
              </a:rPr>
              <a:t>sistema</a:t>
            </a:r>
            <a:r>
              <a:rPr lang="en-US" sz="3200" dirty="0">
                <a:solidFill>
                  <a:srgbClr val="000000"/>
                </a:solidFill>
                <a:latin typeface="Calibri"/>
                <a:cs typeface="Calibri"/>
              </a:rPr>
              <a:t> sin </a:t>
            </a:r>
            <a:r>
              <a:rPr lang="en-US" sz="3200" dirty="0" err="1">
                <a:solidFill>
                  <a:srgbClr val="000000"/>
                </a:solidFill>
                <a:latin typeface="Calibri"/>
                <a:cs typeface="Calibri"/>
              </a:rPr>
              <a:t>marcadores</a:t>
            </a:r>
            <a:r>
              <a:rPr lang="en-US" sz="3200" dirty="0">
                <a:solidFill>
                  <a:srgbClr val="000000"/>
                </a:solidFill>
                <a:latin typeface="Calibri"/>
                <a:cs typeface="Calibri"/>
              </a:rPr>
              <a:t> para </a:t>
            </a:r>
            <a:r>
              <a:rPr lang="en-US" sz="3200" dirty="0" err="1">
                <a:solidFill>
                  <a:srgbClr val="000000"/>
                </a:solidFill>
                <a:latin typeface="Calibri"/>
                <a:cs typeface="Calibri"/>
              </a:rPr>
              <a:t>el</a:t>
            </a:r>
            <a:r>
              <a:rPr lang="en-US" sz="3200" dirty="0">
                <a:solidFill>
                  <a:srgbClr val="000000"/>
                </a:solidFill>
                <a:latin typeface="Calibri"/>
                <a:cs typeface="Calibri"/>
              </a:rPr>
              <a:t> </a:t>
            </a:r>
            <a:r>
              <a:rPr lang="en-US" sz="3200" dirty="0" err="1">
                <a:solidFill>
                  <a:srgbClr val="000000"/>
                </a:solidFill>
                <a:latin typeface="Calibri"/>
                <a:cs typeface="Calibri"/>
              </a:rPr>
              <a:t>análisis</a:t>
            </a:r>
            <a:r>
              <a:rPr lang="en-US" sz="3200" dirty="0">
                <a:solidFill>
                  <a:srgbClr val="000000"/>
                </a:solidFill>
                <a:latin typeface="Calibri"/>
                <a:cs typeface="Calibri"/>
              </a:rPr>
              <a:t> del </a:t>
            </a:r>
            <a:r>
              <a:rPr lang="en-US" sz="3200" dirty="0" err="1">
                <a:solidFill>
                  <a:srgbClr val="000000"/>
                </a:solidFill>
                <a:latin typeface="Calibri"/>
                <a:cs typeface="Calibri"/>
              </a:rPr>
              <a:t>movimiento</a:t>
            </a:r>
            <a:r>
              <a:rPr lang="en-US" sz="3200" dirty="0">
                <a:solidFill>
                  <a:srgbClr val="000000"/>
                </a:solidFill>
                <a:latin typeface="Calibri"/>
                <a:cs typeface="Calibri"/>
              </a:rPr>
              <a:t> </a:t>
            </a:r>
            <a:r>
              <a:rPr lang="en-US" sz="3200" dirty="0" err="1">
                <a:solidFill>
                  <a:srgbClr val="000000"/>
                </a:solidFill>
                <a:latin typeface="Calibri"/>
                <a:cs typeface="Calibri"/>
              </a:rPr>
              <a:t>humano</a:t>
            </a:r>
            <a:r>
              <a:rPr lang="en-US" sz="3200" dirty="0">
                <a:solidFill>
                  <a:srgbClr val="000000"/>
                </a:solidFill>
                <a:latin typeface="Calibri"/>
                <a:cs typeface="Calibri"/>
              </a:rPr>
              <a:t>.</a:t>
            </a:r>
          </a:p>
          <a:p>
            <a:pPr marL="457200" indent="-266700">
              <a:buFont typeface="Arial"/>
              <a:buChar char="•"/>
            </a:pPr>
            <a:r>
              <a:rPr lang="en-US" sz="3200" dirty="0">
                <a:cs typeface="Calibri"/>
              </a:rPr>
              <a:t>TensorFlow. (2023). Data augmentation.</a:t>
            </a:r>
          </a:p>
        </p:txBody>
      </p:sp>
      <p:sp>
        <p:nvSpPr>
          <p:cNvPr id="9" name="CuadroTexto 9">
            <a:extLst>
              <a:ext uri="{FF2B5EF4-FFF2-40B4-BE49-F238E27FC236}">
                <a16:creationId xmlns:a16="http://schemas.microsoft.com/office/drawing/2014/main" id="{2FDDE5E6-C082-CACC-8B33-038AB50AF310}"/>
              </a:ext>
            </a:extLst>
          </p:cNvPr>
          <p:cNvSpPr txBox="1"/>
          <p:nvPr/>
        </p:nvSpPr>
        <p:spPr>
          <a:xfrm>
            <a:off x="25486656" y="2199331"/>
            <a:ext cx="3290774" cy="783858"/>
          </a:xfrm>
          <a:prstGeom prst="rect">
            <a:avLst/>
          </a:prstGeom>
          <a:noFill/>
        </p:spPr>
        <p:txBody>
          <a:bodyPr wrap="none" lIns="0" tIns="0" rIns="0" bIns="0" rtlCol="0" anchor="t" anchorCtr="0">
            <a:noAutofit/>
          </a:bodyPr>
          <a:lstStyle/>
          <a:p>
            <a:pPr algn="ctr"/>
            <a:r>
              <a:rPr lang="es-ES" sz="2400">
                <a:solidFill>
                  <a:schemeClr val="accent4">
                    <a:lumMod val="75000"/>
                  </a:schemeClr>
                </a:solidFill>
                <a:latin typeface="Calibri"/>
                <a:cs typeface="Calibri"/>
              </a:rPr>
              <a:t>Diego Hiriart León</a:t>
            </a:r>
          </a:p>
          <a:p>
            <a:pPr algn="ctr"/>
            <a:r>
              <a:rPr lang="es-ES" sz="2400">
                <a:solidFill>
                  <a:schemeClr val="accent4">
                    <a:lumMod val="75000"/>
                  </a:schemeClr>
                </a:solidFill>
                <a:latin typeface="Calibri"/>
                <a:cs typeface="Calibri"/>
              </a:rPr>
              <a:t>diego.hiriart@udla.edu.ec</a:t>
            </a:r>
            <a:endParaRPr lang="es-ES" sz="2400">
              <a:solidFill>
                <a:schemeClr val="tx1">
                  <a:lumMod val="65000"/>
                  <a:lumOff val="35000"/>
                </a:schemeClr>
              </a:solidFill>
              <a:latin typeface="Calibri"/>
              <a:cs typeface="Calibri"/>
            </a:endParaRPr>
          </a:p>
          <a:p>
            <a:endParaRPr lang="es-ES" sz="2400">
              <a:solidFill>
                <a:srgbClr val="595959"/>
              </a:solidFill>
              <a:cs typeface="Calibri"/>
            </a:endParaRPr>
          </a:p>
        </p:txBody>
      </p:sp>
      <p:cxnSp>
        <p:nvCxnSpPr>
          <p:cNvPr id="10" name="Conector recto 10">
            <a:extLst>
              <a:ext uri="{FF2B5EF4-FFF2-40B4-BE49-F238E27FC236}">
                <a16:creationId xmlns:a16="http://schemas.microsoft.com/office/drawing/2014/main" id="{278A5455-4D01-4569-3248-9576B3299017}"/>
              </a:ext>
            </a:extLst>
          </p:cNvPr>
          <p:cNvCxnSpPr>
            <a:cxnSpLocks/>
          </p:cNvCxnSpPr>
          <p:nvPr/>
        </p:nvCxnSpPr>
        <p:spPr>
          <a:xfrm>
            <a:off x="33341931" y="215322"/>
            <a:ext cx="0" cy="265487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Conector recto 12">
            <a:extLst>
              <a:ext uri="{FF2B5EF4-FFF2-40B4-BE49-F238E27FC236}">
                <a16:creationId xmlns:a16="http://schemas.microsoft.com/office/drawing/2014/main" id="{8E301E49-D9C7-9B35-97B1-8A74C03A873F}"/>
              </a:ext>
            </a:extLst>
          </p:cNvPr>
          <p:cNvCxnSpPr>
            <a:cxnSpLocks/>
          </p:cNvCxnSpPr>
          <p:nvPr/>
        </p:nvCxnSpPr>
        <p:spPr>
          <a:xfrm>
            <a:off x="28859548" y="215322"/>
            <a:ext cx="0" cy="265487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3" name="CuadroTexto 14">
            <a:extLst>
              <a:ext uri="{FF2B5EF4-FFF2-40B4-BE49-F238E27FC236}">
                <a16:creationId xmlns:a16="http://schemas.microsoft.com/office/drawing/2014/main" id="{7DFCF8F4-A48C-11F8-23C8-7AA9F9A3457B}"/>
              </a:ext>
            </a:extLst>
          </p:cNvPr>
          <p:cNvSpPr txBox="1"/>
          <p:nvPr/>
        </p:nvSpPr>
        <p:spPr>
          <a:xfrm>
            <a:off x="28918236" y="2194791"/>
            <a:ext cx="4349436" cy="789157"/>
          </a:xfrm>
          <a:prstGeom prst="rect">
            <a:avLst/>
          </a:prstGeom>
          <a:noFill/>
        </p:spPr>
        <p:txBody>
          <a:bodyPr wrap="none" lIns="0" tIns="0" rIns="0" bIns="0" rtlCol="0" anchor="t" anchorCtr="0">
            <a:noAutofit/>
          </a:bodyPr>
          <a:lstStyle/>
          <a:p>
            <a:pPr algn="ctr"/>
            <a:r>
              <a:rPr lang="es-ES" sz="2400">
                <a:solidFill>
                  <a:schemeClr val="accent4">
                    <a:lumMod val="75000"/>
                  </a:schemeClr>
                </a:solidFill>
                <a:latin typeface="Calibri"/>
                <a:cs typeface="Calibri"/>
              </a:rPr>
              <a:t>Luis Augusto Corales Martinez</a:t>
            </a:r>
          </a:p>
          <a:p>
            <a:pPr algn="ctr"/>
            <a:r>
              <a:rPr lang="es-ES" sz="2400">
                <a:solidFill>
                  <a:schemeClr val="accent4">
                    <a:lumMod val="75000"/>
                  </a:schemeClr>
                </a:solidFill>
                <a:latin typeface="Calibri"/>
                <a:cs typeface="Calibri"/>
              </a:rPr>
              <a:t>luis.corales.martinez@udla.edu.ec</a:t>
            </a:r>
            <a:endParaRPr lang="es-ES" sz="2400">
              <a:solidFill>
                <a:srgbClr val="595959"/>
              </a:solidFill>
              <a:cs typeface="Calibri"/>
            </a:endParaRPr>
          </a:p>
        </p:txBody>
      </p:sp>
      <p:sp>
        <p:nvSpPr>
          <p:cNvPr id="15" name="CuadroTexto 15">
            <a:extLst>
              <a:ext uri="{FF2B5EF4-FFF2-40B4-BE49-F238E27FC236}">
                <a16:creationId xmlns:a16="http://schemas.microsoft.com/office/drawing/2014/main" id="{8199BCA7-69DA-5A4C-1F8D-15977832D7E0}"/>
              </a:ext>
            </a:extLst>
          </p:cNvPr>
          <p:cNvSpPr txBox="1"/>
          <p:nvPr/>
        </p:nvSpPr>
        <p:spPr>
          <a:xfrm>
            <a:off x="33487655" y="2194791"/>
            <a:ext cx="4659458" cy="844308"/>
          </a:xfrm>
          <a:prstGeom prst="rect">
            <a:avLst/>
          </a:prstGeom>
          <a:noFill/>
        </p:spPr>
        <p:txBody>
          <a:bodyPr wrap="none" lIns="0" tIns="0" rIns="0" bIns="0" rtlCol="0" anchor="t" anchorCtr="0">
            <a:noAutofit/>
          </a:bodyPr>
          <a:lstStyle/>
          <a:p>
            <a:pPr algn="ctr"/>
            <a:r>
              <a:rPr lang="es-ES" sz="2400">
                <a:solidFill>
                  <a:schemeClr val="accent4">
                    <a:lumMod val="75000"/>
                  </a:schemeClr>
                </a:solidFill>
                <a:latin typeface="Calibri"/>
                <a:cs typeface="Calibri"/>
              </a:rPr>
              <a:t>Christian Andrés Samaniego Cañizares</a:t>
            </a:r>
          </a:p>
          <a:p>
            <a:pPr algn="ctr"/>
            <a:r>
              <a:rPr lang="es-ES" sz="2400">
                <a:solidFill>
                  <a:schemeClr val="accent4">
                    <a:lumMod val="75000"/>
                  </a:schemeClr>
                </a:solidFill>
                <a:latin typeface="Calibri"/>
                <a:cs typeface="Calibri"/>
              </a:rPr>
              <a:t>christian.samaniego@udla.edu.ec</a:t>
            </a:r>
            <a:endParaRPr lang="es-ES" sz="2400">
              <a:solidFill>
                <a:schemeClr val="tx1">
                  <a:lumMod val="65000"/>
                  <a:lumOff val="35000"/>
                </a:schemeClr>
              </a:solidFill>
              <a:latin typeface="Calibri"/>
              <a:cs typeface="Calibri"/>
            </a:endParaRPr>
          </a:p>
          <a:p>
            <a:endParaRPr lang="es-ES" sz="2400">
              <a:solidFill>
                <a:srgbClr val="595959"/>
              </a:solidFill>
              <a:cs typeface="Calibri"/>
            </a:endParaRPr>
          </a:p>
        </p:txBody>
      </p:sp>
      <p:sp>
        <p:nvSpPr>
          <p:cNvPr id="16" name="Elipse 20">
            <a:extLst>
              <a:ext uri="{FF2B5EF4-FFF2-40B4-BE49-F238E27FC236}">
                <a16:creationId xmlns:a16="http://schemas.microsoft.com/office/drawing/2014/main" id="{65CC4C05-E7D4-84B3-40CD-F77A56950407}"/>
              </a:ext>
            </a:extLst>
          </p:cNvPr>
          <p:cNvSpPr>
            <a:spLocks noChangeAspect="1"/>
          </p:cNvSpPr>
          <p:nvPr/>
        </p:nvSpPr>
        <p:spPr>
          <a:xfrm>
            <a:off x="26182661" y="332931"/>
            <a:ext cx="1748112" cy="1748112"/>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sp>
        <p:nvSpPr>
          <p:cNvPr id="17" name="Elipse 21">
            <a:extLst>
              <a:ext uri="{FF2B5EF4-FFF2-40B4-BE49-F238E27FC236}">
                <a16:creationId xmlns:a16="http://schemas.microsoft.com/office/drawing/2014/main" id="{D40B8BEB-D856-2AC4-522C-21B2161EEC9B}"/>
              </a:ext>
            </a:extLst>
          </p:cNvPr>
          <p:cNvSpPr>
            <a:spLocks noChangeAspect="1"/>
          </p:cNvSpPr>
          <p:nvPr/>
        </p:nvSpPr>
        <p:spPr>
          <a:xfrm>
            <a:off x="30268718" y="287304"/>
            <a:ext cx="1800000" cy="1800000"/>
          </a:xfrm>
          <a:prstGeom prst="ellipse">
            <a:avLst/>
          </a:prstGeom>
          <a:blipFill dpi="0" rotWithShape="1">
            <a:blip r:embed="rId14">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sp>
        <p:nvSpPr>
          <p:cNvPr id="20" name="Elipse 22">
            <a:extLst>
              <a:ext uri="{FF2B5EF4-FFF2-40B4-BE49-F238E27FC236}">
                <a16:creationId xmlns:a16="http://schemas.microsoft.com/office/drawing/2014/main" id="{FDA1684B-C1B8-05FA-B237-3EA83E78FF10}"/>
              </a:ext>
            </a:extLst>
          </p:cNvPr>
          <p:cNvSpPr>
            <a:spLocks noChangeAspect="1"/>
          </p:cNvSpPr>
          <p:nvPr/>
        </p:nvSpPr>
        <p:spPr>
          <a:xfrm>
            <a:off x="34917384" y="287304"/>
            <a:ext cx="1800000" cy="1800000"/>
          </a:xfrm>
          <a:prstGeom prst="ellipse">
            <a:avLst/>
          </a:prstGeom>
          <a:blipFill dpi="0" rotWithShape="1">
            <a:blip r:embed="rId15">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pic>
        <p:nvPicPr>
          <p:cNvPr id="22" name="Picture 21" descr="A diagram of a presentation&#10;&#10;Description automatically generated">
            <a:extLst>
              <a:ext uri="{FF2B5EF4-FFF2-40B4-BE49-F238E27FC236}">
                <a16:creationId xmlns:a16="http://schemas.microsoft.com/office/drawing/2014/main" id="{EECAF04C-8FE3-6530-E6B3-10825D93083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597893" y="20220069"/>
            <a:ext cx="11314112" cy="3972418"/>
          </a:xfrm>
          <a:prstGeom prst="rect">
            <a:avLst/>
          </a:prstGeom>
        </p:spPr>
      </p:pic>
      <p:pic>
        <p:nvPicPr>
          <p:cNvPr id="25" name="Picture 24" descr="A diagram of a machine&#10;&#10;Description automatically generated">
            <a:extLst>
              <a:ext uri="{FF2B5EF4-FFF2-40B4-BE49-F238E27FC236}">
                <a16:creationId xmlns:a16="http://schemas.microsoft.com/office/drawing/2014/main" id="{99B1399C-D6FB-5F0B-5C67-4F4BBF0448E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8949417" y="5580868"/>
            <a:ext cx="9714510" cy="3527989"/>
          </a:xfrm>
          <a:prstGeom prst="rect">
            <a:avLst/>
          </a:prstGeom>
        </p:spPr>
      </p:pic>
      <p:pic>
        <p:nvPicPr>
          <p:cNvPr id="30" name="Picture 29" descr="A diagram of a software server&#10;&#10;Description automatically generated">
            <a:extLst>
              <a:ext uri="{FF2B5EF4-FFF2-40B4-BE49-F238E27FC236}">
                <a16:creationId xmlns:a16="http://schemas.microsoft.com/office/drawing/2014/main" id="{A770FEB6-BF52-EE1A-ACDD-5298E47E9AD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653494" y="13338734"/>
            <a:ext cx="7405156" cy="4661281"/>
          </a:xfrm>
          <a:prstGeom prst="rect">
            <a:avLst/>
          </a:prstGeom>
        </p:spPr>
      </p:pic>
      <p:sp>
        <p:nvSpPr>
          <p:cNvPr id="31" name="TextBox 30">
            <a:extLst>
              <a:ext uri="{FF2B5EF4-FFF2-40B4-BE49-F238E27FC236}">
                <a16:creationId xmlns:a16="http://schemas.microsoft.com/office/drawing/2014/main" id="{9FA5E27D-F5D9-4166-E49A-0B6AD416D1C2}"/>
              </a:ext>
            </a:extLst>
          </p:cNvPr>
          <p:cNvSpPr txBox="1"/>
          <p:nvPr/>
        </p:nvSpPr>
        <p:spPr>
          <a:xfrm>
            <a:off x="18627176" y="15176250"/>
            <a:ext cx="3028950" cy="523220"/>
          </a:xfrm>
          <a:prstGeom prst="rect">
            <a:avLst/>
          </a:prstGeom>
          <a:solidFill>
            <a:schemeClr val="bg1"/>
          </a:solidFill>
        </p:spPr>
        <p:txBody>
          <a:bodyPr wrap="square" rtlCol="0">
            <a:spAutoFit/>
          </a:bodyPr>
          <a:lstStyle/>
          <a:p>
            <a:pPr algn="ctr"/>
            <a:r>
              <a:rPr lang="en-US" sz="2800" b="1" dirty="0">
                <a:latin typeface="Inter"/>
              </a:rPr>
              <a:t>Mistake made</a:t>
            </a:r>
            <a:endParaRPr lang="en-US" sz="2800" dirty="0"/>
          </a:p>
        </p:txBody>
      </p:sp>
      <p:sp>
        <p:nvSpPr>
          <p:cNvPr id="19" name="Freeform 40">
            <a:extLst>
              <a:ext uri="{FF2B5EF4-FFF2-40B4-BE49-F238E27FC236}">
                <a16:creationId xmlns:a16="http://schemas.microsoft.com/office/drawing/2014/main" id="{3A5D591C-7674-077A-3385-7E0AAAC6E817}"/>
              </a:ext>
            </a:extLst>
          </p:cNvPr>
          <p:cNvSpPr>
            <a:spLocks noChangeAspect="1"/>
          </p:cNvSpPr>
          <p:nvPr/>
        </p:nvSpPr>
        <p:spPr>
          <a:xfrm>
            <a:off x="22113034" y="11174048"/>
            <a:ext cx="8979919" cy="4224011"/>
          </a:xfrm>
          <a:custGeom>
            <a:avLst/>
            <a:gdLst/>
            <a:ahLst/>
            <a:cxnLst/>
            <a:rect l="l" t="t" r="r" b="b"/>
            <a:pathLst>
              <a:path w="5455767" h="2482864">
                <a:moveTo>
                  <a:pt x="0" y="0"/>
                </a:moveTo>
                <a:lnTo>
                  <a:pt x="5455767" y="0"/>
                </a:lnTo>
                <a:lnTo>
                  <a:pt x="5455767" y="2482864"/>
                </a:lnTo>
                <a:lnTo>
                  <a:pt x="0" y="2482864"/>
                </a:lnTo>
                <a:lnTo>
                  <a:pt x="0" y="0"/>
                </a:lnTo>
                <a:close/>
              </a:path>
            </a:pathLst>
          </a:custGeom>
          <a:blipFill>
            <a:blip r:embed="rId19"/>
            <a:stretch>
              <a:fillRect l="-2436" t="-13847" r="-4997" b="-1234"/>
            </a:stretch>
          </a:blipFill>
        </p:spPr>
        <p:txBody>
          <a:bodyPr/>
          <a:lstStyle/>
          <a:p>
            <a:endParaRPr lang="es-EC" dirty="0"/>
          </a:p>
        </p:txBody>
      </p:sp>
    </p:spTree>
    <p:extLst>
      <p:ext uri="{BB962C8B-B14F-4D97-AF65-F5344CB8AC3E}">
        <p14:creationId xmlns:p14="http://schemas.microsoft.com/office/powerpoint/2010/main" val="270947065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8b5aa52d-55c6-460f-b140-7d1036289c3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07B7EB9064FA4898B578FABE8FD918" ma:contentTypeVersion="16" ma:contentTypeDescription="Create a new document." ma:contentTypeScope="" ma:versionID="56d91f5f361719270891a2c0e8fd174b">
  <xsd:schema xmlns:xsd="http://www.w3.org/2001/XMLSchema" xmlns:xs="http://www.w3.org/2001/XMLSchema" xmlns:p="http://schemas.microsoft.com/office/2006/metadata/properties" xmlns:ns3="8b5aa52d-55c6-460f-b140-7d1036289c34" xmlns:ns4="a7a475fa-823d-4b6d-a5c9-7ed2d4452183" targetNamespace="http://schemas.microsoft.com/office/2006/metadata/properties" ma:root="true" ma:fieldsID="0e5a20e0752b682dcd58fb649d4a297c" ns3:_="" ns4:_="">
    <xsd:import namespace="8b5aa52d-55c6-460f-b140-7d1036289c34"/>
    <xsd:import namespace="a7a475fa-823d-4b6d-a5c9-7ed2d4452183"/>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element ref="ns3:MediaServiceLocation" minOccurs="0"/>
                <xsd:element ref="ns3:MediaServiceAutoKeyPoints" minOccurs="0"/>
                <xsd:element ref="ns3:MediaServiceKeyPoints" minOccurs="0"/>
                <xsd:element ref="ns3:MediaLengthInSecond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5aa52d-55c6-460f-b140-7d1036289c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a475fa-823d-4b6d-a5c9-7ed2d445218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EFAD2A-D7B7-489C-B42D-5915B3A4998D}">
  <ds:schemaRefs>
    <ds:schemaRef ds:uri="http://schemas.microsoft.com/sharepoint/v3/contenttype/forms"/>
  </ds:schemaRefs>
</ds:datastoreItem>
</file>

<file path=customXml/itemProps2.xml><?xml version="1.0" encoding="utf-8"?>
<ds:datastoreItem xmlns:ds="http://schemas.openxmlformats.org/officeDocument/2006/customXml" ds:itemID="{4CC2EA12-2FBF-44D3-A23A-46F0D23AD439}">
  <ds:schemaRefs>
    <ds:schemaRef ds:uri="8b5aa52d-55c6-460f-b140-7d1036289c34"/>
    <ds:schemaRef ds:uri="http://schemas.openxmlformats.org/package/2006/metadata/core-properties"/>
    <ds:schemaRef ds:uri="http://purl.org/dc/elements/1.1/"/>
    <ds:schemaRef ds:uri="http://purl.org/dc/terms/"/>
    <ds:schemaRef ds:uri="http://schemas.microsoft.com/office/2006/metadata/properties"/>
    <ds:schemaRef ds:uri="http://purl.org/dc/dcmitype/"/>
    <ds:schemaRef ds:uri="http://schemas.microsoft.com/office/2006/documentManagement/types"/>
    <ds:schemaRef ds:uri="http://schemas.microsoft.com/office/infopath/2007/PartnerControls"/>
    <ds:schemaRef ds:uri="a7a475fa-823d-4b6d-a5c9-7ed2d4452183"/>
    <ds:schemaRef ds:uri="http://www.w3.org/XML/1998/namespace"/>
  </ds:schemaRefs>
</ds:datastoreItem>
</file>

<file path=customXml/itemProps3.xml><?xml version="1.0" encoding="utf-8"?>
<ds:datastoreItem xmlns:ds="http://schemas.openxmlformats.org/officeDocument/2006/customXml" ds:itemID="{3C36E779-9115-4C7F-AFBC-2B265042B047}">
  <ds:schemaRefs>
    <ds:schemaRef ds:uri="8b5aa52d-55c6-460f-b140-7d1036289c34"/>
    <ds:schemaRef ds:uri="a7a475fa-823d-4b6d-a5c9-7ed2d445218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44</TotalTime>
  <Words>1117</Words>
  <Application>Microsoft Office PowerPoint</Application>
  <PresentationFormat>Custom</PresentationFormat>
  <Paragraphs>67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Arial,Sans-Serif</vt:lpstr>
      <vt:lpstr>Calibri</vt:lpstr>
      <vt:lpstr>Calibri Light</vt:lpstr>
      <vt:lpstr>Inter</vt:lpstr>
      <vt:lpstr>Tema de Office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 Buenaño</dc:creator>
  <cp:lastModifiedBy>(Estudiante) Diego Hiriart Leon</cp:lastModifiedBy>
  <cp:revision>2</cp:revision>
  <dcterms:created xsi:type="dcterms:W3CDTF">2021-06-06T00:14:11Z</dcterms:created>
  <dcterms:modified xsi:type="dcterms:W3CDTF">2023-07-23T21:10:59Z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0x0101005607B7EB9064FA4898B578FABE8FD918</vt:lpwstr>
  </property>
</Properties>
</file>