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Open Sans Extra Bold" panose="020B0604020202020204" charset="0"/>
      <p:regular r:id="rId11"/>
    </p:embeddedFont>
    <p:embeddedFont>
      <p:font typeface="Open Sans Light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346969" y="319527"/>
            <a:ext cx="2941031" cy="538358"/>
          </a:xfrm>
          <a:custGeom>
            <a:avLst/>
            <a:gdLst/>
            <a:ahLst/>
            <a:cxnLst/>
            <a:rect l="l" t="t" r="r" b="b"/>
            <a:pathLst>
              <a:path w="2941031" h="538358">
                <a:moveTo>
                  <a:pt x="0" y="0"/>
                </a:moveTo>
                <a:lnTo>
                  <a:pt x="2941031" y="0"/>
                </a:lnTo>
                <a:lnTo>
                  <a:pt x="2941031" y="538358"/>
                </a:lnTo>
                <a:lnTo>
                  <a:pt x="0" y="538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38157" y="1441554"/>
            <a:ext cx="5543904" cy="387307"/>
            <a:chOff x="0" y="0"/>
            <a:chExt cx="1460123" cy="1020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60123" cy="102007"/>
            </a:xfrm>
            <a:custGeom>
              <a:avLst/>
              <a:gdLst/>
              <a:ahLst/>
              <a:cxnLst/>
              <a:rect l="l" t="t" r="r" b="b"/>
              <a:pathLst>
                <a:path w="1460123" h="102007">
                  <a:moveTo>
                    <a:pt x="19551" y="0"/>
                  </a:moveTo>
                  <a:lnTo>
                    <a:pt x="1440572" y="0"/>
                  </a:lnTo>
                  <a:cubicBezTo>
                    <a:pt x="1445757" y="0"/>
                    <a:pt x="1450730" y="2060"/>
                    <a:pt x="1454397" y="5726"/>
                  </a:cubicBezTo>
                  <a:cubicBezTo>
                    <a:pt x="1458063" y="9393"/>
                    <a:pt x="1460123" y="14365"/>
                    <a:pt x="1460123" y="19551"/>
                  </a:cubicBezTo>
                  <a:lnTo>
                    <a:pt x="1460123" y="82456"/>
                  </a:lnTo>
                  <a:cubicBezTo>
                    <a:pt x="1460123" y="87641"/>
                    <a:pt x="1458063" y="92614"/>
                    <a:pt x="1454397" y="96280"/>
                  </a:cubicBezTo>
                  <a:cubicBezTo>
                    <a:pt x="1450730" y="99947"/>
                    <a:pt x="1445757" y="102007"/>
                    <a:pt x="1440572" y="102007"/>
                  </a:cubicBezTo>
                  <a:lnTo>
                    <a:pt x="19551" y="102007"/>
                  </a:lnTo>
                  <a:cubicBezTo>
                    <a:pt x="14365" y="102007"/>
                    <a:pt x="9393" y="99947"/>
                    <a:pt x="5726" y="96280"/>
                  </a:cubicBezTo>
                  <a:cubicBezTo>
                    <a:pt x="2060" y="92614"/>
                    <a:pt x="0" y="87641"/>
                    <a:pt x="0" y="82456"/>
                  </a:cubicBezTo>
                  <a:lnTo>
                    <a:pt x="0" y="19551"/>
                  </a:lnTo>
                  <a:cubicBezTo>
                    <a:pt x="0" y="14365"/>
                    <a:pt x="2060" y="9393"/>
                    <a:pt x="5726" y="5726"/>
                  </a:cubicBezTo>
                  <a:cubicBezTo>
                    <a:pt x="9393" y="2060"/>
                    <a:pt x="14365" y="0"/>
                    <a:pt x="19551" y="0"/>
                  </a:cubicBezTo>
                  <a:close/>
                </a:path>
              </a:pathLst>
            </a:custGeom>
            <a:solidFill>
              <a:srgbClr val="FFE6E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88313" y="4953"/>
              <a:ext cx="812800" cy="803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r>
                <a:rPr lang="es-EC" sz="1500" dirty="0">
                  <a:solidFill>
                    <a:srgbClr val="000000"/>
                  </a:solidFill>
                  <a:latin typeface="Open Sans Extra Bold"/>
                </a:rPr>
                <a:t>PROBLEMA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372048" y="1431276"/>
            <a:ext cx="5543904" cy="397585"/>
            <a:chOff x="0" y="-2707"/>
            <a:chExt cx="1460123" cy="104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60123" cy="102007"/>
            </a:xfrm>
            <a:custGeom>
              <a:avLst/>
              <a:gdLst/>
              <a:ahLst/>
              <a:cxnLst/>
              <a:rect l="l" t="t" r="r" b="b"/>
              <a:pathLst>
                <a:path w="1460123" h="102007">
                  <a:moveTo>
                    <a:pt x="19551" y="0"/>
                  </a:moveTo>
                  <a:lnTo>
                    <a:pt x="1440572" y="0"/>
                  </a:lnTo>
                  <a:cubicBezTo>
                    <a:pt x="1445757" y="0"/>
                    <a:pt x="1450730" y="2060"/>
                    <a:pt x="1454397" y="5726"/>
                  </a:cubicBezTo>
                  <a:cubicBezTo>
                    <a:pt x="1458063" y="9393"/>
                    <a:pt x="1460123" y="14365"/>
                    <a:pt x="1460123" y="19551"/>
                  </a:cubicBezTo>
                  <a:lnTo>
                    <a:pt x="1460123" y="82456"/>
                  </a:lnTo>
                  <a:cubicBezTo>
                    <a:pt x="1460123" y="87641"/>
                    <a:pt x="1458063" y="92614"/>
                    <a:pt x="1454397" y="96280"/>
                  </a:cubicBezTo>
                  <a:cubicBezTo>
                    <a:pt x="1450730" y="99947"/>
                    <a:pt x="1445757" y="102007"/>
                    <a:pt x="1440572" y="102007"/>
                  </a:cubicBezTo>
                  <a:lnTo>
                    <a:pt x="19551" y="102007"/>
                  </a:lnTo>
                  <a:cubicBezTo>
                    <a:pt x="14365" y="102007"/>
                    <a:pt x="9393" y="99947"/>
                    <a:pt x="5726" y="96280"/>
                  </a:cubicBezTo>
                  <a:cubicBezTo>
                    <a:pt x="2060" y="92614"/>
                    <a:pt x="0" y="87641"/>
                    <a:pt x="0" y="82456"/>
                  </a:cubicBezTo>
                  <a:lnTo>
                    <a:pt x="0" y="19551"/>
                  </a:lnTo>
                  <a:cubicBezTo>
                    <a:pt x="0" y="14365"/>
                    <a:pt x="2060" y="9393"/>
                    <a:pt x="5726" y="5726"/>
                  </a:cubicBezTo>
                  <a:cubicBezTo>
                    <a:pt x="9393" y="2060"/>
                    <a:pt x="14365" y="0"/>
                    <a:pt x="19551" y="0"/>
                  </a:cubicBezTo>
                  <a:close/>
                </a:path>
              </a:pathLst>
            </a:custGeom>
            <a:solidFill>
              <a:srgbClr val="FFE6E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0242" y="-2707"/>
              <a:ext cx="1381784" cy="95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r>
                <a:rPr lang="en-US" sz="1500" dirty="0">
                  <a:solidFill>
                    <a:srgbClr val="000000"/>
                  </a:solidFill>
                  <a:latin typeface="Open Sans Extra Bold"/>
                </a:rPr>
                <a:t>IMPLEMENTACIÓN Y RESULTADOS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405939" y="1441554"/>
            <a:ext cx="5543904" cy="387307"/>
            <a:chOff x="0" y="0"/>
            <a:chExt cx="1460123" cy="10200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60123" cy="102007"/>
            </a:xfrm>
            <a:custGeom>
              <a:avLst/>
              <a:gdLst/>
              <a:ahLst/>
              <a:cxnLst/>
              <a:rect l="l" t="t" r="r" b="b"/>
              <a:pathLst>
                <a:path w="1460123" h="102007">
                  <a:moveTo>
                    <a:pt x="19551" y="0"/>
                  </a:moveTo>
                  <a:lnTo>
                    <a:pt x="1440572" y="0"/>
                  </a:lnTo>
                  <a:cubicBezTo>
                    <a:pt x="1445757" y="0"/>
                    <a:pt x="1450730" y="2060"/>
                    <a:pt x="1454397" y="5726"/>
                  </a:cubicBezTo>
                  <a:cubicBezTo>
                    <a:pt x="1458063" y="9393"/>
                    <a:pt x="1460123" y="14365"/>
                    <a:pt x="1460123" y="19551"/>
                  </a:cubicBezTo>
                  <a:lnTo>
                    <a:pt x="1460123" y="82456"/>
                  </a:lnTo>
                  <a:cubicBezTo>
                    <a:pt x="1460123" y="87641"/>
                    <a:pt x="1458063" y="92614"/>
                    <a:pt x="1454397" y="96280"/>
                  </a:cubicBezTo>
                  <a:cubicBezTo>
                    <a:pt x="1450730" y="99947"/>
                    <a:pt x="1445757" y="102007"/>
                    <a:pt x="1440572" y="102007"/>
                  </a:cubicBezTo>
                  <a:lnTo>
                    <a:pt x="19551" y="102007"/>
                  </a:lnTo>
                  <a:cubicBezTo>
                    <a:pt x="14365" y="102007"/>
                    <a:pt x="9393" y="99947"/>
                    <a:pt x="5726" y="96280"/>
                  </a:cubicBezTo>
                  <a:cubicBezTo>
                    <a:pt x="2060" y="92614"/>
                    <a:pt x="0" y="87641"/>
                    <a:pt x="0" y="82456"/>
                  </a:cubicBezTo>
                  <a:lnTo>
                    <a:pt x="0" y="19551"/>
                  </a:lnTo>
                  <a:cubicBezTo>
                    <a:pt x="0" y="14365"/>
                    <a:pt x="2060" y="9393"/>
                    <a:pt x="5726" y="5726"/>
                  </a:cubicBezTo>
                  <a:cubicBezTo>
                    <a:pt x="9393" y="2060"/>
                    <a:pt x="14365" y="0"/>
                    <a:pt x="19551" y="0"/>
                  </a:cubicBezTo>
                  <a:close/>
                </a:path>
              </a:pathLst>
            </a:custGeom>
            <a:solidFill>
              <a:srgbClr val="FFE6E6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368192" y="8658"/>
              <a:ext cx="812800" cy="83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r>
                <a:rPr lang="es-EC" sz="1500" dirty="0">
                  <a:solidFill>
                    <a:srgbClr val="000000"/>
                  </a:solidFill>
                  <a:latin typeface="Open Sans Extra Bold"/>
                </a:rPr>
                <a:t>CONCLUSIONES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38157" y="3824041"/>
            <a:ext cx="5543904" cy="387307"/>
            <a:chOff x="0" y="0"/>
            <a:chExt cx="1460123" cy="1020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60123" cy="102007"/>
            </a:xfrm>
            <a:custGeom>
              <a:avLst/>
              <a:gdLst/>
              <a:ahLst/>
              <a:cxnLst/>
              <a:rect l="l" t="t" r="r" b="b"/>
              <a:pathLst>
                <a:path w="1460123" h="102007">
                  <a:moveTo>
                    <a:pt x="19551" y="0"/>
                  </a:moveTo>
                  <a:lnTo>
                    <a:pt x="1440572" y="0"/>
                  </a:lnTo>
                  <a:cubicBezTo>
                    <a:pt x="1445757" y="0"/>
                    <a:pt x="1450730" y="2060"/>
                    <a:pt x="1454397" y="5726"/>
                  </a:cubicBezTo>
                  <a:cubicBezTo>
                    <a:pt x="1458063" y="9393"/>
                    <a:pt x="1460123" y="14365"/>
                    <a:pt x="1460123" y="19551"/>
                  </a:cubicBezTo>
                  <a:lnTo>
                    <a:pt x="1460123" y="82456"/>
                  </a:lnTo>
                  <a:cubicBezTo>
                    <a:pt x="1460123" y="87641"/>
                    <a:pt x="1458063" y="92614"/>
                    <a:pt x="1454397" y="96280"/>
                  </a:cubicBezTo>
                  <a:cubicBezTo>
                    <a:pt x="1450730" y="99947"/>
                    <a:pt x="1445757" y="102007"/>
                    <a:pt x="1440572" y="102007"/>
                  </a:cubicBezTo>
                  <a:lnTo>
                    <a:pt x="19551" y="102007"/>
                  </a:lnTo>
                  <a:cubicBezTo>
                    <a:pt x="14365" y="102007"/>
                    <a:pt x="9393" y="99947"/>
                    <a:pt x="5726" y="96280"/>
                  </a:cubicBezTo>
                  <a:cubicBezTo>
                    <a:pt x="2060" y="92614"/>
                    <a:pt x="0" y="87641"/>
                    <a:pt x="0" y="82456"/>
                  </a:cubicBezTo>
                  <a:lnTo>
                    <a:pt x="0" y="19551"/>
                  </a:lnTo>
                  <a:cubicBezTo>
                    <a:pt x="0" y="14365"/>
                    <a:pt x="2060" y="9393"/>
                    <a:pt x="5726" y="5726"/>
                  </a:cubicBezTo>
                  <a:cubicBezTo>
                    <a:pt x="9393" y="2060"/>
                    <a:pt x="14365" y="0"/>
                    <a:pt x="19551" y="0"/>
                  </a:cubicBezTo>
                  <a:close/>
                </a:path>
              </a:pathLst>
            </a:custGeom>
            <a:solidFill>
              <a:srgbClr val="FFE6E6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288313" y="8206"/>
              <a:ext cx="812800" cy="75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r>
                <a:rPr lang="es-EC" sz="1500" dirty="0">
                  <a:solidFill>
                    <a:srgbClr val="000000"/>
                  </a:solidFill>
                  <a:latin typeface="Open Sans Extra Bold"/>
                </a:rPr>
                <a:t>OBJETIVOS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38157" y="6309389"/>
            <a:ext cx="5543904" cy="408884"/>
            <a:chOff x="0" y="-5683"/>
            <a:chExt cx="1460123" cy="1076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460123" cy="102007"/>
            </a:xfrm>
            <a:custGeom>
              <a:avLst/>
              <a:gdLst/>
              <a:ahLst/>
              <a:cxnLst/>
              <a:rect l="l" t="t" r="r" b="b"/>
              <a:pathLst>
                <a:path w="1460123" h="102007">
                  <a:moveTo>
                    <a:pt x="19551" y="0"/>
                  </a:moveTo>
                  <a:lnTo>
                    <a:pt x="1440572" y="0"/>
                  </a:lnTo>
                  <a:cubicBezTo>
                    <a:pt x="1445757" y="0"/>
                    <a:pt x="1450730" y="2060"/>
                    <a:pt x="1454397" y="5726"/>
                  </a:cubicBezTo>
                  <a:cubicBezTo>
                    <a:pt x="1458063" y="9393"/>
                    <a:pt x="1460123" y="14365"/>
                    <a:pt x="1460123" y="19551"/>
                  </a:cubicBezTo>
                  <a:lnTo>
                    <a:pt x="1460123" y="82456"/>
                  </a:lnTo>
                  <a:cubicBezTo>
                    <a:pt x="1460123" y="87641"/>
                    <a:pt x="1458063" y="92614"/>
                    <a:pt x="1454397" y="96280"/>
                  </a:cubicBezTo>
                  <a:cubicBezTo>
                    <a:pt x="1450730" y="99947"/>
                    <a:pt x="1445757" y="102007"/>
                    <a:pt x="1440572" y="102007"/>
                  </a:cubicBezTo>
                  <a:lnTo>
                    <a:pt x="19551" y="102007"/>
                  </a:lnTo>
                  <a:cubicBezTo>
                    <a:pt x="14365" y="102007"/>
                    <a:pt x="9393" y="99947"/>
                    <a:pt x="5726" y="96280"/>
                  </a:cubicBezTo>
                  <a:cubicBezTo>
                    <a:pt x="2060" y="92614"/>
                    <a:pt x="0" y="87641"/>
                    <a:pt x="0" y="82456"/>
                  </a:cubicBezTo>
                  <a:lnTo>
                    <a:pt x="0" y="19551"/>
                  </a:lnTo>
                  <a:cubicBezTo>
                    <a:pt x="0" y="14365"/>
                    <a:pt x="2060" y="9393"/>
                    <a:pt x="5726" y="5726"/>
                  </a:cubicBezTo>
                  <a:cubicBezTo>
                    <a:pt x="9393" y="2060"/>
                    <a:pt x="14365" y="0"/>
                    <a:pt x="19551" y="0"/>
                  </a:cubicBezTo>
                  <a:close/>
                </a:path>
              </a:pathLst>
            </a:custGeom>
            <a:solidFill>
              <a:srgbClr val="FFE6E6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259585" y="-5683"/>
              <a:ext cx="812800" cy="1020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r>
                <a:rPr lang="es-EC" sz="1500" dirty="0">
                  <a:solidFill>
                    <a:srgbClr val="000000"/>
                  </a:solidFill>
                  <a:latin typeface="Open Sans Extra Bold"/>
                </a:rPr>
                <a:t>DISEÑO DE LA SOLUCIÓN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405939" y="6464316"/>
            <a:ext cx="5543904" cy="387307"/>
            <a:chOff x="0" y="0"/>
            <a:chExt cx="1460123" cy="10200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460123" cy="102007"/>
            </a:xfrm>
            <a:custGeom>
              <a:avLst/>
              <a:gdLst/>
              <a:ahLst/>
              <a:cxnLst/>
              <a:rect l="l" t="t" r="r" b="b"/>
              <a:pathLst>
                <a:path w="1460123" h="102007">
                  <a:moveTo>
                    <a:pt x="19551" y="0"/>
                  </a:moveTo>
                  <a:lnTo>
                    <a:pt x="1440572" y="0"/>
                  </a:lnTo>
                  <a:cubicBezTo>
                    <a:pt x="1445757" y="0"/>
                    <a:pt x="1450730" y="2060"/>
                    <a:pt x="1454397" y="5726"/>
                  </a:cubicBezTo>
                  <a:cubicBezTo>
                    <a:pt x="1458063" y="9393"/>
                    <a:pt x="1460123" y="14365"/>
                    <a:pt x="1460123" y="19551"/>
                  </a:cubicBezTo>
                  <a:lnTo>
                    <a:pt x="1460123" y="82456"/>
                  </a:lnTo>
                  <a:cubicBezTo>
                    <a:pt x="1460123" y="87641"/>
                    <a:pt x="1458063" y="92614"/>
                    <a:pt x="1454397" y="96280"/>
                  </a:cubicBezTo>
                  <a:cubicBezTo>
                    <a:pt x="1450730" y="99947"/>
                    <a:pt x="1445757" y="102007"/>
                    <a:pt x="1440572" y="102007"/>
                  </a:cubicBezTo>
                  <a:lnTo>
                    <a:pt x="19551" y="102007"/>
                  </a:lnTo>
                  <a:cubicBezTo>
                    <a:pt x="14365" y="102007"/>
                    <a:pt x="9393" y="99947"/>
                    <a:pt x="5726" y="96280"/>
                  </a:cubicBezTo>
                  <a:cubicBezTo>
                    <a:pt x="2060" y="92614"/>
                    <a:pt x="0" y="87641"/>
                    <a:pt x="0" y="82456"/>
                  </a:cubicBezTo>
                  <a:lnTo>
                    <a:pt x="0" y="19551"/>
                  </a:lnTo>
                  <a:cubicBezTo>
                    <a:pt x="0" y="14365"/>
                    <a:pt x="2060" y="9393"/>
                    <a:pt x="5726" y="5726"/>
                  </a:cubicBezTo>
                  <a:cubicBezTo>
                    <a:pt x="9393" y="2060"/>
                    <a:pt x="14365" y="0"/>
                    <a:pt x="19551" y="0"/>
                  </a:cubicBezTo>
                  <a:close/>
                </a:path>
              </a:pathLst>
            </a:custGeom>
            <a:solidFill>
              <a:srgbClr val="FFE6E6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323661" y="22615"/>
              <a:ext cx="812800" cy="60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r>
                <a:rPr lang="es-EC" sz="1500" dirty="0">
                  <a:solidFill>
                    <a:srgbClr val="000000"/>
                  </a:solidFill>
                  <a:latin typeface="Open Sans Extra Bold"/>
                </a:rPr>
                <a:t>REFERENCIAS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372048" y="7133798"/>
            <a:ext cx="5543904" cy="2811540"/>
            <a:chOff x="0" y="0"/>
            <a:chExt cx="1460123" cy="74048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460123" cy="740488"/>
            </a:xfrm>
            <a:custGeom>
              <a:avLst/>
              <a:gdLst/>
              <a:ahLst/>
              <a:cxnLst/>
              <a:rect l="l" t="t" r="r" b="b"/>
              <a:pathLst>
                <a:path w="1460123" h="740488">
                  <a:moveTo>
                    <a:pt x="0" y="0"/>
                  </a:moveTo>
                  <a:lnTo>
                    <a:pt x="1460123" y="0"/>
                  </a:lnTo>
                  <a:lnTo>
                    <a:pt x="1460123" y="740488"/>
                  </a:lnTo>
                  <a:lnTo>
                    <a:pt x="0" y="740488"/>
                  </a:lnTo>
                  <a:close/>
                </a:path>
              </a:pathLst>
            </a:custGeom>
            <a:solidFill>
              <a:srgbClr val="B7C9DB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0"/>
              <a:ext cx="1460123" cy="740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 dirty="0">
                  <a:solidFill>
                    <a:srgbClr val="000000"/>
                  </a:solidFill>
                  <a:latin typeface="Open Sans Extra Bold"/>
                </a:rPr>
                <a:t>IMAGEN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144000" y="1973651"/>
            <a:ext cx="2771952" cy="1577174"/>
            <a:chOff x="0" y="0"/>
            <a:chExt cx="730061" cy="41538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30061" cy="415387"/>
            </a:xfrm>
            <a:custGeom>
              <a:avLst/>
              <a:gdLst/>
              <a:ahLst/>
              <a:cxnLst/>
              <a:rect l="l" t="t" r="r" b="b"/>
              <a:pathLst>
                <a:path w="730061" h="415387">
                  <a:moveTo>
                    <a:pt x="0" y="0"/>
                  </a:moveTo>
                  <a:lnTo>
                    <a:pt x="730061" y="0"/>
                  </a:lnTo>
                  <a:lnTo>
                    <a:pt x="730061" y="415387"/>
                  </a:lnTo>
                  <a:lnTo>
                    <a:pt x="0" y="415387"/>
                  </a:lnTo>
                  <a:close/>
                </a:path>
              </a:pathLst>
            </a:custGeom>
            <a:solidFill>
              <a:srgbClr val="B7C9DB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1900"/>
              <a:ext cx="730061" cy="4129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 dirty="0">
                  <a:solidFill>
                    <a:srgbClr val="000000"/>
                  </a:solidFill>
                  <a:latin typeface="Open Sans Extra Bold"/>
                </a:rPr>
                <a:t>IMAGEN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144000" y="3684568"/>
            <a:ext cx="2771952" cy="1586306"/>
            <a:chOff x="0" y="-2405"/>
            <a:chExt cx="730061" cy="41779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730061" cy="415387"/>
            </a:xfrm>
            <a:custGeom>
              <a:avLst/>
              <a:gdLst/>
              <a:ahLst/>
              <a:cxnLst/>
              <a:rect l="l" t="t" r="r" b="b"/>
              <a:pathLst>
                <a:path w="730061" h="415387">
                  <a:moveTo>
                    <a:pt x="0" y="0"/>
                  </a:moveTo>
                  <a:lnTo>
                    <a:pt x="730061" y="0"/>
                  </a:lnTo>
                  <a:lnTo>
                    <a:pt x="730061" y="415387"/>
                  </a:lnTo>
                  <a:lnTo>
                    <a:pt x="0" y="415387"/>
                  </a:lnTo>
                  <a:close/>
                </a:path>
              </a:pathLst>
            </a:custGeom>
            <a:solidFill>
              <a:srgbClr val="B7C9DB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2405"/>
              <a:ext cx="730061" cy="4153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 dirty="0">
                  <a:solidFill>
                    <a:srgbClr val="000000"/>
                  </a:solidFill>
                  <a:latin typeface="Open Sans Extra Bold"/>
                </a:rPr>
                <a:t>IMAGEN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9144000" y="5404617"/>
            <a:ext cx="2771952" cy="1602424"/>
            <a:chOff x="0" y="-2405"/>
            <a:chExt cx="730061" cy="422037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730061" cy="415387"/>
            </a:xfrm>
            <a:custGeom>
              <a:avLst/>
              <a:gdLst/>
              <a:ahLst/>
              <a:cxnLst/>
              <a:rect l="l" t="t" r="r" b="b"/>
              <a:pathLst>
                <a:path w="730061" h="415387">
                  <a:moveTo>
                    <a:pt x="0" y="0"/>
                  </a:moveTo>
                  <a:lnTo>
                    <a:pt x="730061" y="0"/>
                  </a:lnTo>
                  <a:lnTo>
                    <a:pt x="730061" y="415387"/>
                  </a:lnTo>
                  <a:lnTo>
                    <a:pt x="0" y="415387"/>
                  </a:lnTo>
                  <a:close/>
                </a:path>
              </a:pathLst>
            </a:custGeom>
            <a:solidFill>
              <a:srgbClr val="B7C9DB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2405"/>
              <a:ext cx="730061" cy="4220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 dirty="0">
                  <a:solidFill>
                    <a:srgbClr val="000000"/>
                  </a:solidFill>
                  <a:latin typeface="Open Sans Extra Bold"/>
                </a:rPr>
                <a:t>IMAGEN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338157" y="109324"/>
            <a:ext cx="8805843" cy="120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s-EC" sz="2300" dirty="0">
                <a:solidFill>
                  <a:srgbClr val="000000"/>
                </a:solidFill>
                <a:latin typeface="Open Sans Light Bold"/>
              </a:rPr>
              <a:t>Sistema web de gestión de información y desempeño de entrenamientos utilizando inteligencia artificial para la Academia de Esgrima Ciudad de Quito 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9649999" y="310002"/>
            <a:ext cx="1759953" cy="396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9"/>
              </a:lnSpc>
            </a:pPr>
            <a:r>
              <a:rPr lang="es-EC" sz="1135" dirty="0">
                <a:solidFill>
                  <a:srgbClr val="000000"/>
                </a:solidFill>
                <a:latin typeface="Open Sans"/>
              </a:rPr>
              <a:t>Diego Hiriart</a:t>
            </a:r>
          </a:p>
          <a:p>
            <a:pPr algn="ctr">
              <a:lnSpc>
                <a:spcPts val="1589"/>
              </a:lnSpc>
            </a:pPr>
            <a:r>
              <a:rPr lang="es-EC" sz="1135" dirty="0">
                <a:solidFill>
                  <a:srgbClr val="000000"/>
                </a:solidFill>
                <a:latin typeface="Open Sans"/>
              </a:rPr>
              <a:t>diego.hiriart@udla.edu.ec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618508" y="310002"/>
            <a:ext cx="1759953" cy="60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9"/>
              </a:lnSpc>
            </a:pPr>
            <a:r>
              <a:rPr lang="es-EC" sz="1135" dirty="0">
                <a:solidFill>
                  <a:srgbClr val="000000"/>
                </a:solidFill>
                <a:latin typeface="Open Sans"/>
              </a:rPr>
              <a:t>Luis Corles</a:t>
            </a:r>
          </a:p>
          <a:p>
            <a:pPr algn="ctr">
              <a:lnSpc>
                <a:spcPts val="1589"/>
              </a:lnSpc>
            </a:pPr>
            <a:r>
              <a:rPr lang="es-EC" sz="1135" dirty="0" err="1">
                <a:solidFill>
                  <a:srgbClr val="000000"/>
                </a:solidFill>
                <a:latin typeface="Open Sans"/>
              </a:rPr>
              <a:t>luis.corales.martinez</a:t>
            </a:r>
            <a:endParaRPr lang="es-EC" sz="1135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1589"/>
              </a:lnSpc>
            </a:pPr>
            <a:r>
              <a:rPr lang="es-EC" sz="1135" dirty="0">
                <a:solidFill>
                  <a:srgbClr val="000000"/>
                </a:solidFill>
                <a:latin typeface="Open Sans"/>
              </a:rPr>
              <a:t>@udla.edu.ec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588011" y="310002"/>
            <a:ext cx="1758958" cy="60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9"/>
              </a:lnSpc>
            </a:pPr>
            <a:r>
              <a:rPr lang="es-EC" sz="1135" dirty="0">
                <a:solidFill>
                  <a:srgbClr val="000000"/>
                </a:solidFill>
                <a:latin typeface="Open Sans"/>
              </a:rPr>
              <a:t>Christian Samaniego</a:t>
            </a:r>
          </a:p>
          <a:p>
            <a:pPr algn="ctr">
              <a:lnSpc>
                <a:spcPts val="1589"/>
              </a:lnSpc>
            </a:pPr>
            <a:r>
              <a:rPr lang="es-EC" sz="1135" dirty="0" err="1">
                <a:solidFill>
                  <a:srgbClr val="000000"/>
                </a:solidFill>
                <a:latin typeface="Open Sans"/>
              </a:rPr>
              <a:t>christian.samaniego</a:t>
            </a:r>
            <a:endParaRPr lang="es-EC" sz="1135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1589"/>
              </a:lnSpc>
            </a:pPr>
            <a:r>
              <a:rPr lang="es-EC" sz="1135" dirty="0">
                <a:solidFill>
                  <a:srgbClr val="000000"/>
                </a:solidFill>
                <a:latin typeface="Open Sans"/>
              </a:rPr>
              <a:t>@udla.edu.ec</a:t>
            </a:r>
          </a:p>
        </p:txBody>
      </p:sp>
      <p:sp>
        <p:nvSpPr>
          <p:cNvPr id="42" name="Freeform 21">
            <a:extLst>
              <a:ext uri="{FF2B5EF4-FFF2-40B4-BE49-F238E27FC236}">
                <a16:creationId xmlns:a16="http://schemas.microsoft.com/office/drawing/2014/main" id="{69D78DAA-A1A6-9D42-CFC7-5A414D9A35BC}"/>
              </a:ext>
            </a:extLst>
          </p:cNvPr>
          <p:cNvSpPr/>
          <p:nvPr/>
        </p:nvSpPr>
        <p:spPr>
          <a:xfrm>
            <a:off x="338157" y="6870673"/>
            <a:ext cx="5543904" cy="3000829"/>
          </a:xfrm>
          <a:custGeom>
            <a:avLst/>
            <a:gdLst/>
            <a:ahLst/>
            <a:cxnLst/>
            <a:rect l="l" t="t" r="r" b="b"/>
            <a:pathLst>
              <a:path w="5543904" h="3000829">
                <a:moveTo>
                  <a:pt x="0" y="0"/>
                </a:moveTo>
                <a:lnTo>
                  <a:pt x="5543904" y="0"/>
                </a:lnTo>
                <a:lnTo>
                  <a:pt x="5543904" y="3000829"/>
                </a:lnTo>
                <a:lnTo>
                  <a:pt x="0" y="3000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3" name="TextBox 37">
            <a:extLst>
              <a:ext uri="{FF2B5EF4-FFF2-40B4-BE49-F238E27FC236}">
                <a16:creationId xmlns:a16="http://schemas.microsoft.com/office/drawing/2014/main" id="{44A953A6-6C45-AA06-AA8A-7B02F26A1B75}"/>
              </a:ext>
            </a:extLst>
          </p:cNvPr>
          <p:cNvSpPr txBox="1"/>
          <p:nvPr/>
        </p:nvSpPr>
        <p:spPr>
          <a:xfrm>
            <a:off x="338157" y="4335172"/>
            <a:ext cx="5543904" cy="2034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61" lvl="1" indent="-151130" algn="just">
              <a:lnSpc>
                <a:spcPts val="1960"/>
              </a:lnSpc>
              <a:buFont typeface="Arial"/>
              <a:buChar char="•"/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Realizar una aplicación web, para la gestión de planes de entrenamiento personales con carga y consulta de datos de rendimiento y combates. </a:t>
            </a:r>
          </a:p>
          <a:p>
            <a:pPr marL="302261" lvl="1" indent="-151130" algn="just">
              <a:lnSpc>
                <a:spcPts val="1960"/>
              </a:lnSpc>
              <a:buFont typeface="Arial"/>
              <a:buChar char="•"/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Integrar un módulo de visión por computadora para retroalimentación a ejercicios individuales de esgrima. </a:t>
            </a:r>
          </a:p>
          <a:p>
            <a:pPr marL="302261" lvl="1" indent="-151130" algn="just">
              <a:lnSpc>
                <a:spcPts val="1960"/>
              </a:lnSpc>
              <a:buFont typeface="Arial"/>
              <a:buChar char="•"/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Ensamblar y programar un dispositivo electrónico para llevar el conteo de puntos en combates de esgrima. </a:t>
            </a:r>
          </a:p>
          <a:p>
            <a:pPr algn="just">
              <a:lnSpc>
                <a:spcPts val="1960"/>
              </a:lnSpc>
              <a:spcBef>
                <a:spcPct val="0"/>
              </a:spcBef>
            </a:pPr>
            <a:endParaRPr lang="en-US" sz="1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4" name="TextBox 36">
            <a:extLst>
              <a:ext uri="{FF2B5EF4-FFF2-40B4-BE49-F238E27FC236}">
                <a16:creationId xmlns:a16="http://schemas.microsoft.com/office/drawing/2014/main" id="{E33DD4FC-390C-9D76-1609-5E932DB8C705}"/>
              </a:ext>
            </a:extLst>
          </p:cNvPr>
          <p:cNvSpPr txBox="1"/>
          <p:nvPr/>
        </p:nvSpPr>
        <p:spPr>
          <a:xfrm>
            <a:off x="338157" y="1945076"/>
            <a:ext cx="5543904" cy="1777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61" lvl="1" indent="-151130" algn="just">
              <a:lnSpc>
                <a:spcPts val="1960"/>
              </a:lnSpc>
              <a:buFont typeface="Arial"/>
              <a:buChar char="•"/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Manejo de información de forma manual no es ideal para los entrenadores de la academia.</a:t>
            </a:r>
          </a:p>
          <a:p>
            <a:pPr marL="302261" lvl="1" indent="-151130" algn="just">
              <a:lnSpc>
                <a:spcPts val="1960"/>
              </a:lnSpc>
              <a:buFont typeface="Arial"/>
              <a:buChar char="•"/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No se mantiene registro del rendimiento de los esgrimistas.</a:t>
            </a:r>
          </a:p>
          <a:p>
            <a:pPr marL="302261" lvl="1" indent="-151130" algn="just">
              <a:lnSpc>
                <a:spcPts val="1960"/>
              </a:lnSpc>
              <a:buFont typeface="Arial"/>
              <a:buChar char="•"/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Los alumnos tienen la necesidad de realizar entrenamientos individuales.</a:t>
            </a:r>
          </a:p>
          <a:p>
            <a:pPr marL="302261" lvl="1" indent="-151130" algn="just">
              <a:lnSpc>
                <a:spcPts val="1960"/>
              </a:lnSpc>
              <a:buFont typeface="Arial"/>
              <a:buChar char="•"/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La academia no cuenta con el equipo necesario para registrar datos de puntaje y tiempo en entrenamientos.</a:t>
            </a: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C4E58983-C15E-D876-7370-3B12506BF7BD}"/>
              </a:ext>
            </a:extLst>
          </p:cNvPr>
          <p:cNvSpPr txBox="1"/>
          <p:nvPr/>
        </p:nvSpPr>
        <p:spPr>
          <a:xfrm>
            <a:off x="6372048" y="1927283"/>
            <a:ext cx="2771952" cy="5111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Aplicación web - </a:t>
            </a:r>
            <a:r>
              <a:rPr lang="es-EC" sz="1400" dirty="0" err="1">
                <a:solidFill>
                  <a:srgbClr val="000000"/>
                </a:solidFill>
                <a:latin typeface="Open Sans"/>
              </a:rPr>
              <a:t>NodeJS</a:t>
            </a:r>
            <a:endParaRPr lang="es-EC" sz="1400" dirty="0">
              <a:solidFill>
                <a:srgbClr val="000000"/>
              </a:solidFill>
              <a:latin typeface="Open Sans"/>
            </a:endParaRPr>
          </a:p>
          <a:p>
            <a:pPr marL="302261" lvl="1" indent="-151130">
              <a:lnSpc>
                <a:spcPts val="1960"/>
              </a:lnSpc>
              <a:buFont typeface="Arial"/>
              <a:buChar char="•"/>
            </a:pPr>
            <a:r>
              <a:rPr lang="es-EC" sz="1400" dirty="0" err="1">
                <a:solidFill>
                  <a:srgbClr val="000000"/>
                </a:solidFill>
                <a:latin typeface="Open Sans"/>
              </a:rPr>
              <a:t>Feedback</a:t>
            </a:r>
            <a:r>
              <a:rPr lang="es-EC" sz="1400" dirty="0">
                <a:solidFill>
                  <a:srgbClr val="000000"/>
                </a:solidFill>
                <a:latin typeface="Open Sans"/>
              </a:rPr>
              <a:t> a estudiantes</a:t>
            </a:r>
          </a:p>
          <a:p>
            <a:pPr marL="302261" lvl="1" indent="-151130">
              <a:lnSpc>
                <a:spcPts val="1960"/>
              </a:lnSpc>
              <a:buFont typeface="Arial"/>
              <a:buChar char="•"/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Planes de entrenamiento</a:t>
            </a:r>
          </a:p>
          <a:p>
            <a:pPr marL="302261" lvl="1" indent="-151130">
              <a:lnSpc>
                <a:spcPts val="1960"/>
              </a:lnSpc>
              <a:buFont typeface="Arial"/>
              <a:buChar char="•"/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Gestión de esgrimistas</a:t>
            </a:r>
          </a:p>
          <a:p>
            <a:pPr marL="302261" lvl="1" indent="-151130">
              <a:lnSpc>
                <a:spcPts val="1960"/>
              </a:lnSpc>
              <a:buFont typeface="Arial"/>
              <a:buChar char="•"/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Registro de combates</a:t>
            </a:r>
          </a:p>
          <a:p>
            <a:pPr marL="302261" lvl="1" indent="-151130">
              <a:lnSpc>
                <a:spcPts val="1960"/>
              </a:lnSpc>
              <a:buFont typeface="Arial"/>
              <a:buChar char="•"/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Entrenamiento con IA</a:t>
            </a:r>
          </a:p>
          <a:p>
            <a:pPr>
              <a:lnSpc>
                <a:spcPts val="1960"/>
              </a:lnSpc>
            </a:pPr>
            <a:endParaRPr lang="es-EC" sz="1400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1960"/>
              </a:lnSpc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Máquina - microcontroladores</a:t>
            </a:r>
          </a:p>
          <a:p>
            <a:pPr marL="302261" lvl="1" indent="-151130">
              <a:lnSpc>
                <a:spcPts val="1960"/>
              </a:lnSpc>
              <a:buFont typeface="Arial"/>
              <a:buChar char="•"/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Conexión a API para persistencia</a:t>
            </a:r>
          </a:p>
          <a:p>
            <a:pPr marL="302261" lvl="1" indent="-151130">
              <a:lnSpc>
                <a:spcPts val="1960"/>
              </a:lnSpc>
              <a:buFont typeface="Arial"/>
              <a:buChar char="•"/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Conteo de puntos</a:t>
            </a:r>
          </a:p>
          <a:p>
            <a:pPr marL="302261" lvl="1" indent="-151130">
              <a:lnSpc>
                <a:spcPts val="1960"/>
              </a:lnSpc>
              <a:buFont typeface="Arial"/>
              <a:buChar char="•"/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Temporizador</a:t>
            </a:r>
          </a:p>
          <a:p>
            <a:pPr marL="302261" lvl="1" indent="-151130">
              <a:lnSpc>
                <a:spcPts val="1960"/>
              </a:lnSpc>
              <a:buFont typeface="Arial"/>
              <a:buChar char="•"/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Control remoto</a:t>
            </a:r>
          </a:p>
          <a:p>
            <a:pPr>
              <a:lnSpc>
                <a:spcPts val="1960"/>
              </a:lnSpc>
            </a:pPr>
            <a:endParaRPr lang="es-EC" sz="1400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1960"/>
              </a:lnSpc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Inteligencia Artificial - Tensoflow.js</a:t>
            </a:r>
          </a:p>
          <a:p>
            <a:pPr marL="302261" lvl="1" indent="-151130">
              <a:lnSpc>
                <a:spcPts val="1960"/>
              </a:lnSpc>
              <a:buFont typeface="Arial"/>
              <a:buChar char="•"/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Red neuronal recurrente</a:t>
            </a:r>
          </a:p>
          <a:p>
            <a:pPr marL="302261" lvl="1" indent="-151130">
              <a:lnSpc>
                <a:spcPts val="1960"/>
              </a:lnSpc>
              <a:buFont typeface="Arial"/>
              <a:buChar char="•"/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Detección de poses humanas</a:t>
            </a:r>
          </a:p>
          <a:p>
            <a:pPr marL="302261" lvl="1" indent="-151130">
              <a:lnSpc>
                <a:spcPts val="1960"/>
              </a:lnSpc>
              <a:buFont typeface="Arial"/>
              <a:buChar char="•"/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Análisis de poses y errores</a:t>
            </a:r>
          </a:p>
          <a:p>
            <a:pPr>
              <a:lnSpc>
                <a:spcPts val="1960"/>
              </a:lnSpc>
            </a:pPr>
            <a:endParaRPr lang="en-US" sz="1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6" name="TextBox 38">
            <a:extLst>
              <a:ext uri="{FF2B5EF4-FFF2-40B4-BE49-F238E27FC236}">
                <a16:creationId xmlns:a16="http://schemas.microsoft.com/office/drawing/2014/main" id="{923CC914-2A2A-900F-3B18-9F6B359B00C4}"/>
              </a:ext>
            </a:extLst>
          </p:cNvPr>
          <p:cNvSpPr txBox="1"/>
          <p:nvPr/>
        </p:nvSpPr>
        <p:spPr>
          <a:xfrm>
            <a:off x="12405939" y="7053964"/>
            <a:ext cx="5543904" cy="306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61" lvl="1" indent="-151130">
              <a:lnSpc>
                <a:spcPts val="1960"/>
              </a:lnSpc>
              <a:buFont typeface="Arial"/>
              <a:buChar char="•"/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K. </a:t>
            </a:r>
            <a:r>
              <a:rPr lang="es-EC" sz="1400" dirty="0" err="1">
                <a:solidFill>
                  <a:srgbClr val="000000"/>
                </a:solidFill>
                <a:latin typeface="Open Sans"/>
              </a:rPr>
              <a:t>Apostolou</a:t>
            </a:r>
            <a:r>
              <a:rPr lang="es-EC" sz="1400" dirty="0">
                <a:solidFill>
                  <a:srgbClr val="000000"/>
                </a:solidFill>
                <a:latin typeface="Open Sans"/>
              </a:rPr>
              <a:t>, C. T. (2019). </a:t>
            </a:r>
            <a:r>
              <a:rPr lang="es-EC" sz="1400" dirty="0" err="1">
                <a:solidFill>
                  <a:srgbClr val="000000"/>
                </a:solidFill>
                <a:latin typeface="Open Sans"/>
              </a:rPr>
              <a:t>Sports</a:t>
            </a:r>
            <a:r>
              <a:rPr lang="es-EC" sz="1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s-EC" sz="1400" dirty="0" err="1">
                <a:solidFill>
                  <a:srgbClr val="000000"/>
                </a:solidFill>
                <a:latin typeface="Open Sans"/>
              </a:rPr>
              <a:t>Analytics</a:t>
            </a:r>
            <a:r>
              <a:rPr lang="es-EC" sz="1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s-EC" sz="1400" dirty="0" err="1">
                <a:solidFill>
                  <a:srgbClr val="000000"/>
                </a:solidFill>
                <a:latin typeface="Open Sans"/>
              </a:rPr>
              <a:t>algorithms</a:t>
            </a:r>
            <a:r>
              <a:rPr lang="es-EC" sz="1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s-EC" sz="1400" dirty="0" err="1">
                <a:solidFill>
                  <a:srgbClr val="000000"/>
                </a:solidFill>
                <a:latin typeface="Open Sans"/>
              </a:rPr>
              <a:t>for</a:t>
            </a:r>
            <a:r>
              <a:rPr lang="es-EC" sz="1400" dirty="0">
                <a:solidFill>
                  <a:srgbClr val="000000"/>
                </a:solidFill>
                <a:latin typeface="Open Sans"/>
              </a:rPr>
              <a:t> performance </a:t>
            </a:r>
            <a:r>
              <a:rPr lang="es-EC" sz="1400" dirty="0" err="1">
                <a:solidFill>
                  <a:srgbClr val="000000"/>
                </a:solidFill>
                <a:latin typeface="Open Sans"/>
              </a:rPr>
              <a:t>prediction</a:t>
            </a:r>
            <a:r>
              <a:rPr lang="es-EC" sz="1400" dirty="0">
                <a:solidFill>
                  <a:srgbClr val="000000"/>
                </a:solidFill>
                <a:latin typeface="Open Sans"/>
              </a:rPr>
              <a:t>. 2019 10th International </a:t>
            </a:r>
            <a:r>
              <a:rPr lang="es-EC" sz="1400" dirty="0" err="1">
                <a:solidFill>
                  <a:srgbClr val="000000"/>
                </a:solidFill>
                <a:latin typeface="Open Sans"/>
              </a:rPr>
              <a:t>Conference</a:t>
            </a:r>
            <a:r>
              <a:rPr lang="es-EC" sz="1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s-EC" sz="1400" dirty="0" err="1">
                <a:solidFill>
                  <a:srgbClr val="000000"/>
                </a:solidFill>
                <a:latin typeface="Open Sans"/>
              </a:rPr>
              <a:t>on</a:t>
            </a:r>
            <a:r>
              <a:rPr lang="es-EC" sz="1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s-EC" sz="1400" dirty="0" err="1">
                <a:solidFill>
                  <a:srgbClr val="000000"/>
                </a:solidFill>
                <a:latin typeface="Open Sans"/>
              </a:rPr>
              <a:t>Information</a:t>
            </a:r>
            <a:r>
              <a:rPr lang="es-EC" sz="1400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s-EC" sz="1400" dirty="0" err="1">
                <a:solidFill>
                  <a:srgbClr val="000000"/>
                </a:solidFill>
                <a:latin typeface="Open Sans"/>
              </a:rPr>
              <a:t>Intelligence</a:t>
            </a:r>
            <a:r>
              <a:rPr lang="es-EC" sz="1400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s-EC" sz="1400" dirty="0" err="1">
                <a:solidFill>
                  <a:srgbClr val="000000"/>
                </a:solidFill>
                <a:latin typeface="Open Sans"/>
              </a:rPr>
              <a:t>Systems</a:t>
            </a:r>
            <a:r>
              <a:rPr lang="es-EC" sz="1400" dirty="0">
                <a:solidFill>
                  <a:srgbClr val="000000"/>
                </a:solidFill>
                <a:latin typeface="Open Sans"/>
              </a:rPr>
              <a:t> and </a:t>
            </a:r>
            <a:r>
              <a:rPr lang="es-EC" sz="1400" dirty="0" err="1">
                <a:solidFill>
                  <a:srgbClr val="000000"/>
                </a:solidFill>
                <a:latin typeface="Open Sans"/>
              </a:rPr>
              <a:t>Applications</a:t>
            </a:r>
            <a:r>
              <a:rPr lang="es-EC" sz="1400" dirty="0">
                <a:solidFill>
                  <a:srgbClr val="000000"/>
                </a:solidFill>
                <a:latin typeface="Open Sans"/>
              </a:rPr>
              <a:t> (IISA) (págs. 1-4). Patras, </a:t>
            </a:r>
            <a:r>
              <a:rPr lang="es-EC" sz="1400" dirty="0" err="1">
                <a:solidFill>
                  <a:srgbClr val="000000"/>
                </a:solidFill>
                <a:latin typeface="Open Sans"/>
              </a:rPr>
              <a:t>Greece</a:t>
            </a:r>
            <a:r>
              <a:rPr lang="es-EC" sz="1400" dirty="0">
                <a:solidFill>
                  <a:srgbClr val="000000"/>
                </a:solidFill>
                <a:latin typeface="Open Sans"/>
              </a:rPr>
              <a:t>: IEEE. </a:t>
            </a:r>
          </a:p>
          <a:p>
            <a:pPr marL="302261" lvl="1" indent="-151130">
              <a:lnSpc>
                <a:spcPts val="1960"/>
              </a:lnSpc>
              <a:buFont typeface="Arial"/>
              <a:buChar char="•"/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Liu, Q. (2022). Aerobics </a:t>
            </a:r>
            <a:r>
              <a:rPr lang="es-EC" sz="1400" dirty="0" err="1">
                <a:solidFill>
                  <a:srgbClr val="000000"/>
                </a:solidFill>
                <a:latin typeface="Open Sans"/>
              </a:rPr>
              <a:t>posture</a:t>
            </a:r>
            <a:r>
              <a:rPr lang="es-EC" sz="1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s-EC" sz="1400" dirty="0" err="1">
                <a:solidFill>
                  <a:srgbClr val="000000"/>
                </a:solidFill>
                <a:latin typeface="Open Sans"/>
              </a:rPr>
              <a:t>recognition</a:t>
            </a:r>
            <a:r>
              <a:rPr lang="es-EC" sz="1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s-EC" sz="1400" dirty="0" err="1">
                <a:solidFill>
                  <a:srgbClr val="000000"/>
                </a:solidFill>
                <a:latin typeface="Open Sans"/>
              </a:rPr>
              <a:t>based</a:t>
            </a:r>
            <a:r>
              <a:rPr lang="es-EC" sz="1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s-EC" sz="1400" dirty="0" err="1">
                <a:solidFill>
                  <a:srgbClr val="000000"/>
                </a:solidFill>
                <a:latin typeface="Open Sans"/>
              </a:rPr>
              <a:t>on</a:t>
            </a:r>
            <a:r>
              <a:rPr lang="es-EC" sz="1400" dirty="0">
                <a:solidFill>
                  <a:srgbClr val="000000"/>
                </a:solidFill>
                <a:latin typeface="Open Sans"/>
              </a:rPr>
              <a:t> neural </a:t>
            </a:r>
            <a:r>
              <a:rPr lang="es-EC" sz="1400" dirty="0" err="1">
                <a:solidFill>
                  <a:srgbClr val="000000"/>
                </a:solidFill>
                <a:latin typeface="Open Sans"/>
              </a:rPr>
              <a:t>network</a:t>
            </a:r>
            <a:r>
              <a:rPr lang="es-EC" sz="1400" dirty="0">
                <a:solidFill>
                  <a:srgbClr val="000000"/>
                </a:solidFill>
                <a:latin typeface="Open Sans"/>
              </a:rPr>
              <a:t> and </a:t>
            </a:r>
            <a:r>
              <a:rPr lang="es-EC" sz="1400" dirty="0" err="1">
                <a:solidFill>
                  <a:srgbClr val="000000"/>
                </a:solidFill>
                <a:latin typeface="Open Sans"/>
              </a:rPr>
              <a:t>sensors</a:t>
            </a:r>
            <a:r>
              <a:rPr lang="es-EC" sz="1400" dirty="0">
                <a:solidFill>
                  <a:srgbClr val="000000"/>
                </a:solidFill>
                <a:latin typeface="Open Sans"/>
              </a:rPr>
              <a:t>. Neural Computing and </a:t>
            </a:r>
            <a:r>
              <a:rPr lang="es-EC" sz="1400" dirty="0" err="1">
                <a:solidFill>
                  <a:srgbClr val="000000"/>
                </a:solidFill>
                <a:latin typeface="Open Sans"/>
              </a:rPr>
              <a:t>Applications</a:t>
            </a:r>
            <a:r>
              <a:rPr lang="es-EC" sz="1400" dirty="0">
                <a:solidFill>
                  <a:srgbClr val="000000"/>
                </a:solidFill>
                <a:latin typeface="Open Sans"/>
              </a:rPr>
              <a:t>, 34(5), 3337–3348. </a:t>
            </a:r>
            <a:r>
              <a:rPr lang="es-EC" sz="1400" dirty="0" err="1">
                <a:solidFill>
                  <a:srgbClr val="000000"/>
                </a:solidFill>
                <a:latin typeface="Open Sans"/>
              </a:rPr>
              <a:t>doi:https</a:t>
            </a:r>
            <a:r>
              <a:rPr lang="es-EC" sz="1400" dirty="0">
                <a:solidFill>
                  <a:srgbClr val="000000"/>
                </a:solidFill>
                <a:latin typeface="Open Sans"/>
              </a:rPr>
              <a:t>://doi.org/10.1007/s00521-020-05632-w </a:t>
            </a:r>
          </a:p>
          <a:p>
            <a:pPr marL="302261" lvl="1" indent="-151130">
              <a:lnSpc>
                <a:spcPts val="1960"/>
              </a:lnSpc>
              <a:buFont typeface="Arial"/>
              <a:buChar char="•"/>
            </a:pPr>
            <a:r>
              <a:rPr lang="es-EC" sz="1400" dirty="0">
                <a:solidFill>
                  <a:srgbClr val="000000"/>
                </a:solidFill>
                <a:latin typeface="Open Sans"/>
              </a:rPr>
              <a:t>Muñoz, B. (2021). Desarrollo y validación de un sistema sin marcadores para el análisis del movimiento humano. Obtenido de https://riunet.upv.es/handle/10251/173478 </a:t>
            </a:r>
          </a:p>
          <a:p>
            <a:pPr>
              <a:lnSpc>
                <a:spcPts val="1960"/>
              </a:lnSpc>
              <a:spcBef>
                <a:spcPct val="0"/>
              </a:spcBef>
            </a:pPr>
            <a:endParaRPr lang="en-US" sz="1400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348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Open Sans Extra Bold</vt:lpstr>
      <vt:lpstr>Calibri</vt:lpstr>
      <vt:lpstr>Open Sans Light Bold</vt:lpstr>
      <vt:lpstr>Open Sans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Capstone_Hiriart Corales Samaniego </dc:title>
  <cp:lastModifiedBy>(Estudiante) Diego Hiriart Leon</cp:lastModifiedBy>
  <cp:revision>3</cp:revision>
  <dcterms:created xsi:type="dcterms:W3CDTF">2006-08-16T00:00:00Z</dcterms:created>
  <dcterms:modified xsi:type="dcterms:W3CDTF">2023-06-02T04:00:03Z</dcterms:modified>
  <dc:identifier>DAFkorm3XsQ</dc:identifier>
</cp:coreProperties>
</file>