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Lst>
  <p:sldSz cx="18288000" cy="10287000"/>
  <p:notesSz cx="6858000" cy="9144000"/>
  <p:embeddedFontLst>
    <p:embeddedFont>
      <p:font typeface="Arial" panose="020B0604020202020204" pitchFamily="34" charset="0"/>
      <p:regular r:id="rId7"/>
    </p:embeddedFont>
    <p:embeddedFont>
      <p:font typeface="Arial Bold" panose="020B0704020202020204" pitchFamily="34" charset="0"/>
      <p:regular r:id="rId8"/>
      <p:bold r:id="rId9"/>
    </p:embeddedFont>
    <p:embeddedFont>
      <p:font typeface="Calibri" panose="020F0502020204030204" pitchFamily="34" charset="0"/>
      <p:regular r:id="rId10"/>
      <p:bold r:id="rId11"/>
      <p:italic r:id="rId12"/>
      <p:boldItalic r:id="rId13"/>
    </p:embeddedFont>
    <p:embeddedFont>
      <p:font typeface="Open Sans" panose="020B0606030504020204" pitchFamily="34" charset="0"/>
      <p:regular r:id="rId14"/>
      <p:bold r:id="rId15"/>
      <p:italic r:id="rId16"/>
      <p:boldItalic r:id="rId17"/>
    </p:embeddedFont>
    <p:embeddedFont>
      <p:font typeface="Open Sans Bold" panose="020B0806030504020204" charset="0"/>
      <p:regular r:id="rId18"/>
    </p:embeddedFont>
    <p:embeddedFont>
      <p:font typeface="Open Sans Extra Bold" panose="020B0604020202020204" charset="0"/>
      <p:regular r:id="rId19"/>
    </p:embeddedFont>
    <p:embeddedFont>
      <p:font typeface="Open Sans Light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8" d="100"/>
          <a:sy n="68" d="100"/>
        </p:scale>
        <p:origin x="8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8157" y="1222479"/>
            <a:ext cx="5543904" cy="387307"/>
            <a:chOff x="0" y="0"/>
            <a:chExt cx="1460123" cy="102007"/>
          </a:xfrm>
        </p:grpSpPr>
        <p:sp>
          <p:nvSpPr>
            <p:cNvPr id="3" name="Freeform 3"/>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4" name="TextBox 4"/>
            <p:cNvSpPr txBox="1"/>
            <p:nvPr/>
          </p:nvSpPr>
          <p:spPr>
            <a:xfrm>
              <a:off x="514971" y="17247"/>
              <a:ext cx="430181" cy="64311"/>
            </a:xfrm>
            <a:prstGeom prst="rect">
              <a:avLst/>
            </a:prstGeom>
          </p:spPr>
          <p:txBody>
            <a:bodyPr lIns="50800" tIns="50800" rIns="50800" bIns="50800" rtlCol="0" anchor="ctr"/>
            <a:lstStyle/>
            <a:p>
              <a:pPr algn="ctr">
                <a:lnSpc>
                  <a:spcPts val="2100"/>
                </a:lnSpc>
                <a:spcBef>
                  <a:spcPct val="0"/>
                </a:spcBef>
              </a:pPr>
              <a:r>
                <a:rPr lang="es-EC" sz="1500" dirty="0">
                  <a:solidFill>
                    <a:srgbClr val="000000"/>
                  </a:solidFill>
                  <a:latin typeface="Open Sans Extra Bold"/>
                </a:rPr>
                <a:t>PROBLEMA</a:t>
              </a:r>
            </a:p>
          </p:txBody>
        </p:sp>
      </p:grpSp>
      <p:grpSp>
        <p:nvGrpSpPr>
          <p:cNvPr id="5" name="Group 5"/>
          <p:cNvGrpSpPr/>
          <p:nvPr/>
        </p:nvGrpSpPr>
        <p:grpSpPr>
          <a:xfrm>
            <a:off x="6372048" y="1222479"/>
            <a:ext cx="5543904" cy="399829"/>
            <a:chOff x="0" y="0"/>
            <a:chExt cx="1460123" cy="105305"/>
          </a:xfrm>
        </p:grpSpPr>
        <p:sp>
          <p:nvSpPr>
            <p:cNvPr id="6" name="Freeform 6"/>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7" name="TextBox 7"/>
            <p:cNvSpPr txBox="1"/>
            <p:nvPr/>
          </p:nvSpPr>
          <p:spPr>
            <a:xfrm>
              <a:off x="243941" y="3298"/>
              <a:ext cx="971953" cy="102007"/>
            </a:xfrm>
            <a:prstGeom prst="rect">
              <a:avLst/>
            </a:prstGeom>
          </p:spPr>
          <p:txBody>
            <a:bodyPr lIns="50800" tIns="50800" rIns="50800" bIns="50800" rtlCol="0" anchor="ctr"/>
            <a:lstStyle/>
            <a:p>
              <a:pPr algn="ctr">
                <a:lnSpc>
                  <a:spcPts val="2100"/>
                </a:lnSpc>
                <a:spcBef>
                  <a:spcPct val="0"/>
                </a:spcBef>
              </a:pPr>
              <a:r>
                <a:rPr lang="es-EC" sz="1500" dirty="0">
                  <a:solidFill>
                    <a:srgbClr val="000000"/>
                  </a:solidFill>
                  <a:latin typeface="Open Sans Extra Bold"/>
                </a:rPr>
                <a:t>IMPLEMENTACIÓN Y RESULTADOS</a:t>
              </a:r>
            </a:p>
          </p:txBody>
        </p:sp>
      </p:grpSp>
      <p:grpSp>
        <p:nvGrpSpPr>
          <p:cNvPr id="8" name="Group 8"/>
          <p:cNvGrpSpPr/>
          <p:nvPr/>
        </p:nvGrpSpPr>
        <p:grpSpPr>
          <a:xfrm>
            <a:off x="12405939" y="1214233"/>
            <a:ext cx="5543904" cy="395553"/>
            <a:chOff x="0" y="-2172"/>
            <a:chExt cx="1460123" cy="104179"/>
          </a:xfrm>
        </p:grpSpPr>
        <p:sp>
          <p:nvSpPr>
            <p:cNvPr id="9" name="Freeform 9"/>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10" name="TextBox 10"/>
            <p:cNvSpPr txBox="1"/>
            <p:nvPr/>
          </p:nvSpPr>
          <p:spPr>
            <a:xfrm>
              <a:off x="284564" y="-2172"/>
              <a:ext cx="1059271" cy="91148"/>
            </a:xfrm>
            <a:prstGeom prst="rect">
              <a:avLst/>
            </a:prstGeom>
          </p:spPr>
          <p:txBody>
            <a:bodyPr lIns="50800" tIns="50800" rIns="50800" bIns="50800" rtlCol="0" anchor="ctr"/>
            <a:lstStyle/>
            <a:p>
              <a:pPr algn="ctr">
                <a:lnSpc>
                  <a:spcPts val="2100"/>
                </a:lnSpc>
                <a:spcBef>
                  <a:spcPct val="0"/>
                </a:spcBef>
              </a:pPr>
              <a:r>
                <a:rPr lang="es-EC" sz="1500" dirty="0">
                  <a:solidFill>
                    <a:srgbClr val="000000"/>
                  </a:solidFill>
                  <a:latin typeface="Open Sans Extra Bold"/>
                </a:rPr>
                <a:t>CONCLUSIONES Y RECOMENDACIONES</a:t>
              </a:r>
            </a:p>
          </p:txBody>
        </p:sp>
      </p:grpSp>
      <p:grpSp>
        <p:nvGrpSpPr>
          <p:cNvPr id="11" name="Group 11"/>
          <p:cNvGrpSpPr/>
          <p:nvPr/>
        </p:nvGrpSpPr>
        <p:grpSpPr>
          <a:xfrm>
            <a:off x="338157" y="3656388"/>
            <a:ext cx="5543904" cy="387307"/>
            <a:chOff x="0" y="0"/>
            <a:chExt cx="1460123" cy="102007"/>
          </a:xfrm>
        </p:grpSpPr>
        <p:sp>
          <p:nvSpPr>
            <p:cNvPr id="12" name="Freeform 12"/>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13" name="TextBox 13"/>
            <p:cNvSpPr txBox="1"/>
            <p:nvPr/>
          </p:nvSpPr>
          <p:spPr>
            <a:xfrm>
              <a:off x="522200" y="12879"/>
              <a:ext cx="432736" cy="61187"/>
            </a:xfrm>
            <a:prstGeom prst="rect">
              <a:avLst/>
            </a:prstGeom>
          </p:spPr>
          <p:txBody>
            <a:bodyPr lIns="50800" tIns="50800" rIns="50800" bIns="50800" rtlCol="0" anchor="ctr"/>
            <a:lstStyle/>
            <a:p>
              <a:pPr algn="ctr">
                <a:lnSpc>
                  <a:spcPts val="2100"/>
                </a:lnSpc>
                <a:spcBef>
                  <a:spcPct val="0"/>
                </a:spcBef>
              </a:pPr>
              <a:r>
                <a:rPr lang="es-EC" sz="1500" dirty="0">
                  <a:solidFill>
                    <a:srgbClr val="000000"/>
                  </a:solidFill>
                  <a:latin typeface="Open Sans Extra Bold"/>
                </a:rPr>
                <a:t>OBJETIVOS</a:t>
              </a:r>
            </a:p>
          </p:txBody>
        </p:sp>
      </p:grpSp>
      <p:grpSp>
        <p:nvGrpSpPr>
          <p:cNvPr id="14" name="Group 14"/>
          <p:cNvGrpSpPr/>
          <p:nvPr/>
        </p:nvGrpSpPr>
        <p:grpSpPr>
          <a:xfrm>
            <a:off x="338157" y="5858524"/>
            <a:ext cx="5543904" cy="387307"/>
            <a:chOff x="0" y="0"/>
            <a:chExt cx="1460123" cy="102007"/>
          </a:xfrm>
        </p:grpSpPr>
        <p:sp>
          <p:nvSpPr>
            <p:cNvPr id="15" name="Freeform 15"/>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16" name="TextBox 16"/>
            <p:cNvSpPr txBox="1"/>
            <p:nvPr/>
          </p:nvSpPr>
          <p:spPr>
            <a:xfrm>
              <a:off x="332168" y="20005"/>
              <a:ext cx="812800" cy="61997"/>
            </a:xfrm>
            <a:prstGeom prst="rect">
              <a:avLst/>
            </a:prstGeom>
          </p:spPr>
          <p:txBody>
            <a:bodyPr lIns="50800" tIns="50800" rIns="50800" bIns="50800" rtlCol="0" anchor="ctr"/>
            <a:lstStyle/>
            <a:p>
              <a:pPr algn="ctr">
                <a:lnSpc>
                  <a:spcPts val="2100"/>
                </a:lnSpc>
                <a:spcBef>
                  <a:spcPct val="0"/>
                </a:spcBef>
              </a:pPr>
              <a:r>
                <a:rPr lang="es-EC" sz="1500" dirty="0">
                  <a:solidFill>
                    <a:srgbClr val="000000"/>
                  </a:solidFill>
                  <a:latin typeface="Open Sans Extra Bold"/>
                </a:rPr>
                <a:t>DISEÑO DE LA SOLUCIÓN</a:t>
              </a:r>
            </a:p>
          </p:txBody>
        </p:sp>
      </p:grpSp>
      <p:grpSp>
        <p:nvGrpSpPr>
          <p:cNvPr id="17" name="Group 17"/>
          <p:cNvGrpSpPr/>
          <p:nvPr/>
        </p:nvGrpSpPr>
        <p:grpSpPr>
          <a:xfrm>
            <a:off x="12411252" y="7708236"/>
            <a:ext cx="5543904" cy="387307"/>
            <a:chOff x="0" y="0"/>
            <a:chExt cx="1460123" cy="102007"/>
          </a:xfrm>
        </p:grpSpPr>
        <p:sp>
          <p:nvSpPr>
            <p:cNvPr id="18" name="Freeform 18"/>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19" name="TextBox 19"/>
            <p:cNvSpPr txBox="1"/>
            <p:nvPr/>
          </p:nvSpPr>
          <p:spPr>
            <a:xfrm>
              <a:off x="335042" y="20537"/>
              <a:ext cx="812800" cy="63385"/>
            </a:xfrm>
            <a:prstGeom prst="rect">
              <a:avLst/>
            </a:prstGeom>
          </p:spPr>
          <p:txBody>
            <a:bodyPr lIns="50800" tIns="50800" rIns="50800" bIns="50800" rtlCol="0" anchor="ctr"/>
            <a:lstStyle/>
            <a:p>
              <a:pPr algn="ctr">
                <a:lnSpc>
                  <a:spcPts val="2100"/>
                </a:lnSpc>
                <a:spcBef>
                  <a:spcPct val="0"/>
                </a:spcBef>
              </a:pPr>
              <a:r>
                <a:rPr lang="es-EC" sz="1500" dirty="0">
                  <a:solidFill>
                    <a:srgbClr val="000000"/>
                  </a:solidFill>
                  <a:latin typeface="Open Sans Extra Bold"/>
                </a:rPr>
                <a:t>REFERENCIAS</a:t>
              </a:r>
            </a:p>
          </p:txBody>
        </p:sp>
      </p:grpSp>
      <p:sp>
        <p:nvSpPr>
          <p:cNvPr id="20" name="TextBox 20"/>
          <p:cNvSpPr txBox="1"/>
          <p:nvPr/>
        </p:nvSpPr>
        <p:spPr>
          <a:xfrm>
            <a:off x="6372048" y="1698683"/>
            <a:ext cx="5543904" cy="690880"/>
          </a:xfrm>
          <a:prstGeom prst="rect">
            <a:avLst/>
          </a:prstGeom>
        </p:spPr>
        <p:txBody>
          <a:bodyPr lIns="0" tIns="0" rIns="0" bIns="0" rtlCol="0" anchor="t">
            <a:spAutoFit/>
          </a:bodyPr>
          <a:lstStyle/>
          <a:p>
            <a:pPr marL="280671" lvl="1" indent="-140336" algn="just">
              <a:lnSpc>
                <a:spcPts val="1820"/>
              </a:lnSpc>
              <a:buFont typeface="Arial"/>
              <a:buChar char="•"/>
            </a:pPr>
            <a:r>
              <a:rPr lang="es-EC" sz="1300" dirty="0">
                <a:solidFill>
                  <a:srgbClr val="000000"/>
                </a:solidFill>
                <a:latin typeface="Open Sans"/>
              </a:rPr>
              <a:t>La aplicación web desarrollada con </a:t>
            </a:r>
            <a:r>
              <a:rPr lang="es-EC" sz="1300" dirty="0" err="1">
                <a:solidFill>
                  <a:srgbClr val="000000"/>
                </a:solidFill>
                <a:latin typeface="Open Sans"/>
              </a:rPr>
              <a:t>NodeJS</a:t>
            </a:r>
            <a:r>
              <a:rPr lang="es-EC" sz="1300" dirty="0">
                <a:solidFill>
                  <a:srgbClr val="000000"/>
                </a:solidFill>
                <a:latin typeface="Open Sans"/>
              </a:rPr>
              <a:t> permite a los entrenadores y esgrimistas poder visualizar las planificaciones de entrenamiento establecidas.</a:t>
            </a:r>
          </a:p>
        </p:txBody>
      </p:sp>
      <p:grpSp>
        <p:nvGrpSpPr>
          <p:cNvPr id="21" name="Group 21"/>
          <p:cNvGrpSpPr/>
          <p:nvPr/>
        </p:nvGrpSpPr>
        <p:grpSpPr>
          <a:xfrm>
            <a:off x="15818270" y="435845"/>
            <a:ext cx="2393895" cy="419239"/>
            <a:chOff x="0" y="0"/>
            <a:chExt cx="3191860" cy="558985"/>
          </a:xfrm>
        </p:grpSpPr>
        <p:sp>
          <p:nvSpPr>
            <p:cNvPr id="22" name="Freeform 22"/>
            <p:cNvSpPr/>
            <p:nvPr/>
          </p:nvSpPr>
          <p:spPr>
            <a:xfrm>
              <a:off x="1988621" y="0"/>
              <a:ext cx="1203239" cy="558985"/>
            </a:xfrm>
            <a:custGeom>
              <a:avLst/>
              <a:gdLst/>
              <a:ahLst/>
              <a:cxnLst/>
              <a:rect l="l" t="t" r="r" b="b"/>
              <a:pathLst>
                <a:path w="1203239" h="558985">
                  <a:moveTo>
                    <a:pt x="0" y="0"/>
                  </a:moveTo>
                  <a:lnTo>
                    <a:pt x="1203239" y="0"/>
                  </a:lnTo>
                  <a:lnTo>
                    <a:pt x="1203239" y="558985"/>
                  </a:lnTo>
                  <a:lnTo>
                    <a:pt x="0" y="558985"/>
                  </a:lnTo>
                  <a:lnTo>
                    <a:pt x="0" y="0"/>
                  </a:lnTo>
                  <a:close/>
                </a:path>
              </a:pathLst>
            </a:custGeom>
            <a:blipFill>
              <a:blip r:embed="rId2"/>
              <a:stretch>
                <a:fillRect l="-10370" t="-73400" r="-10244" b="-86229"/>
              </a:stretch>
            </a:blipFill>
          </p:spPr>
        </p:sp>
        <p:sp>
          <p:nvSpPr>
            <p:cNvPr id="23" name="TextBox 23"/>
            <p:cNvSpPr txBox="1"/>
            <p:nvPr/>
          </p:nvSpPr>
          <p:spPr>
            <a:xfrm>
              <a:off x="0" y="97551"/>
              <a:ext cx="1585912" cy="461434"/>
            </a:xfrm>
            <a:prstGeom prst="rect">
              <a:avLst/>
            </a:prstGeom>
          </p:spPr>
          <p:txBody>
            <a:bodyPr lIns="0" tIns="0" rIns="0" bIns="0" rtlCol="0" anchor="t">
              <a:spAutoFit/>
            </a:bodyPr>
            <a:lstStyle/>
            <a:p>
              <a:pPr algn="ctr">
                <a:lnSpc>
                  <a:spcPts val="1235"/>
                </a:lnSpc>
              </a:pPr>
              <a:r>
                <a:rPr lang="en-US" sz="1300" spc="-53">
                  <a:solidFill>
                    <a:srgbClr val="98012F"/>
                  </a:solidFill>
                  <a:latin typeface="Arial Bold"/>
                </a:rPr>
                <a:t>INGENIERÍA DE </a:t>
              </a:r>
            </a:p>
            <a:p>
              <a:pPr algn="ctr">
                <a:lnSpc>
                  <a:spcPts val="1235"/>
                </a:lnSpc>
              </a:pPr>
              <a:r>
                <a:rPr lang="en-US" sz="1300" spc="-53">
                  <a:solidFill>
                    <a:srgbClr val="98012F"/>
                  </a:solidFill>
                  <a:latin typeface="Arial Bold"/>
                </a:rPr>
                <a:t>SOFTWARE</a:t>
              </a:r>
            </a:p>
          </p:txBody>
        </p:sp>
        <p:sp>
          <p:nvSpPr>
            <p:cNvPr id="24" name="AutoShape 24"/>
            <p:cNvSpPr/>
            <p:nvPr/>
          </p:nvSpPr>
          <p:spPr>
            <a:xfrm>
              <a:off x="1825017" y="85376"/>
              <a:ext cx="0" cy="466401"/>
            </a:xfrm>
            <a:prstGeom prst="line">
              <a:avLst/>
            </a:prstGeom>
            <a:ln w="25400" cap="flat">
              <a:solidFill>
                <a:srgbClr val="98012F"/>
              </a:solidFill>
              <a:prstDash val="solid"/>
              <a:headEnd type="none" w="sm" len="sm"/>
              <a:tailEnd type="none" w="sm" len="sm"/>
            </a:ln>
          </p:spPr>
        </p:sp>
      </p:grpSp>
      <p:sp>
        <p:nvSpPr>
          <p:cNvPr id="25" name="Freeform 25"/>
          <p:cNvSpPr/>
          <p:nvPr/>
        </p:nvSpPr>
        <p:spPr>
          <a:xfrm>
            <a:off x="370454" y="7955886"/>
            <a:ext cx="5682568" cy="1853011"/>
          </a:xfrm>
          <a:custGeom>
            <a:avLst/>
            <a:gdLst/>
            <a:ahLst/>
            <a:cxnLst/>
            <a:rect l="l" t="t" r="r" b="b"/>
            <a:pathLst>
              <a:path w="5682568" h="1853011">
                <a:moveTo>
                  <a:pt x="0" y="0"/>
                </a:moveTo>
                <a:lnTo>
                  <a:pt x="5682568" y="0"/>
                </a:lnTo>
                <a:lnTo>
                  <a:pt x="5682568" y="1853011"/>
                </a:lnTo>
                <a:lnTo>
                  <a:pt x="0" y="1853011"/>
                </a:lnTo>
                <a:lnTo>
                  <a:pt x="0" y="0"/>
                </a:lnTo>
                <a:close/>
              </a:path>
            </a:pathLst>
          </a:custGeom>
          <a:blipFill>
            <a:blip r:embed="rId3"/>
            <a:stretch>
              <a:fillRect/>
            </a:stretch>
          </a:blipFill>
        </p:spPr>
      </p:sp>
      <p:grpSp>
        <p:nvGrpSpPr>
          <p:cNvPr id="26" name="Group 26"/>
          <p:cNvGrpSpPr/>
          <p:nvPr/>
        </p:nvGrpSpPr>
        <p:grpSpPr>
          <a:xfrm>
            <a:off x="12454464" y="5093984"/>
            <a:ext cx="5543904" cy="387307"/>
            <a:chOff x="0" y="0"/>
            <a:chExt cx="1460123" cy="102007"/>
          </a:xfrm>
        </p:grpSpPr>
        <p:sp>
          <p:nvSpPr>
            <p:cNvPr id="27" name="Freeform 27"/>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28" name="TextBox 28"/>
            <p:cNvSpPr txBox="1"/>
            <p:nvPr/>
          </p:nvSpPr>
          <p:spPr>
            <a:xfrm>
              <a:off x="310881" y="30223"/>
              <a:ext cx="812800" cy="41616"/>
            </a:xfrm>
            <a:prstGeom prst="rect">
              <a:avLst/>
            </a:prstGeom>
          </p:spPr>
          <p:txBody>
            <a:bodyPr lIns="50800" tIns="50800" rIns="50800" bIns="50800" rtlCol="0" anchor="ctr"/>
            <a:lstStyle/>
            <a:p>
              <a:pPr algn="ctr">
                <a:lnSpc>
                  <a:spcPts val="2100"/>
                </a:lnSpc>
                <a:spcBef>
                  <a:spcPct val="0"/>
                </a:spcBef>
              </a:pPr>
              <a:r>
                <a:rPr lang="es-EC" sz="1500" dirty="0">
                  <a:solidFill>
                    <a:srgbClr val="000000"/>
                  </a:solidFill>
                  <a:latin typeface="Open Sans Extra Bold"/>
                </a:rPr>
                <a:t>TRABAJO FUTURO</a:t>
              </a:r>
            </a:p>
          </p:txBody>
        </p:sp>
      </p:grpSp>
      <p:sp>
        <p:nvSpPr>
          <p:cNvPr id="29" name="Freeform 29"/>
          <p:cNvSpPr/>
          <p:nvPr/>
        </p:nvSpPr>
        <p:spPr>
          <a:xfrm rot="59999">
            <a:off x="8939402" y="6630273"/>
            <a:ext cx="2990422" cy="1667009"/>
          </a:xfrm>
          <a:custGeom>
            <a:avLst/>
            <a:gdLst/>
            <a:ahLst/>
            <a:cxnLst/>
            <a:rect l="l" t="t" r="r" b="b"/>
            <a:pathLst>
              <a:path w="2990422" h="1667009">
                <a:moveTo>
                  <a:pt x="0" y="51706"/>
                </a:moveTo>
                <a:lnTo>
                  <a:pt x="2962227" y="0"/>
                </a:lnTo>
                <a:lnTo>
                  <a:pt x="2990422" y="1615304"/>
                </a:lnTo>
                <a:lnTo>
                  <a:pt x="28195" y="1667010"/>
                </a:lnTo>
                <a:lnTo>
                  <a:pt x="0" y="51706"/>
                </a:lnTo>
                <a:close/>
              </a:path>
            </a:pathLst>
          </a:custGeom>
          <a:blipFill>
            <a:blip r:embed="rId4"/>
            <a:stretch>
              <a:fillRect l="-79764" t="-27005" r="-98315" b="-110561"/>
            </a:stretch>
          </a:blipFill>
        </p:spPr>
      </p:sp>
      <p:sp>
        <p:nvSpPr>
          <p:cNvPr id="30" name="TextBox 30"/>
          <p:cNvSpPr txBox="1"/>
          <p:nvPr/>
        </p:nvSpPr>
        <p:spPr>
          <a:xfrm>
            <a:off x="338157" y="314812"/>
            <a:ext cx="9296854" cy="656590"/>
          </a:xfrm>
          <a:prstGeom prst="rect">
            <a:avLst/>
          </a:prstGeom>
        </p:spPr>
        <p:txBody>
          <a:bodyPr lIns="0" tIns="0" rIns="0" bIns="0" rtlCol="0" anchor="t">
            <a:spAutoFit/>
          </a:bodyPr>
          <a:lstStyle/>
          <a:p>
            <a:pPr marL="0" lvl="0" indent="0">
              <a:lnSpc>
                <a:spcPts val="2660"/>
              </a:lnSpc>
              <a:spcBef>
                <a:spcPct val="0"/>
              </a:spcBef>
            </a:pPr>
            <a:r>
              <a:rPr lang="en-US" sz="1900">
                <a:solidFill>
                  <a:srgbClr val="000000"/>
                </a:solidFill>
                <a:latin typeface="Open Sans Light Bold"/>
              </a:rPr>
              <a:t>Sistema web de gestión de información y desempeño de entrenamientos utilizando inteligencia artificial para la Academia de Esgrima Ciudad de Quito </a:t>
            </a:r>
          </a:p>
        </p:txBody>
      </p:sp>
      <p:sp>
        <p:nvSpPr>
          <p:cNvPr id="32" name="TextBox 32"/>
          <p:cNvSpPr txBox="1"/>
          <p:nvPr/>
        </p:nvSpPr>
        <p:spPr>
          <a:xfrm>
            <a:off x="9795768" y="290952"/>
            <a:ext cx="1468416" cy="680450"/>
          </a:xfrm>
          <a:prstGeom prst="rect">
            <a:avLst/>
          </a:prstGeom>
        </p:spPr>
        <p:txBody>
          <a:bodyPr lIns="0" tIns="0" rIns="0" bIns="0" rtlCol="0" anchor="t">
            <a:spAutoFit/>
          </a:bodyPr>
          <a:lstStyle/>
          <a:p>
            <a:pPr algn="ctr">
              <a:lnSpc>
                <a:spcPts val="1869"/>
              </a:lnSpc>
            </a:pPr>
            <a:r>
              <a:rPr lang="en-US" sz="1335">
                <a:solidFill>
                  <a:srgbClr val="000000"/>
                </a:solidFill>
                <a:latin typeface="Open Sans Bold"/>
              </a:rPr>
              <a:t>Diego Hiriart</a:t>
            </a:r>
          </a:p>
          <a:p>
            <a:pPr algn="ctr">
              <a:lnSpc>
                <a:spcPts val="1869"/>
              </a:lnSpc>
            </a:pPr>
            <a:r>
              <a:rPr lang="en-US" sz="1335">
                <a:solidFill>
                  <a:srgbClr val="000000"/>
                </a:solidFill>
                <a:latin typeface="Open Sans"/>
              </a:rPr>
              <a:t>diego.hiriart</a:t>
            </a:r>
          </a:p>
          <a:p>
            <a:pPr algn="ctr">
              <a:lnSpc>
                <a:spcPts val="1869"/>
              </a:lnSpc>
            </a:pPr>
            <a:r>
              <a:rPr lang="en-US" sz="1335">
                <a:solidFill>
                  <a:srgbClr val="000000"/>
                </a:solidFill>
                <a:latin typeface="Open Sans"/>
              </a:rPr>
              <a:t>@udla.edu.ec</a:t>
            </a:r>
          </a:p>
        </p:txBody>
      </p:sp>
      <p:sp>
        <p:nvSpPr>
          <p:cNvPr id="33" name="TextBox 33"/>
          <p:cNvSpPr txBox="1"/>
          <p:nvPr/>
        </p:nvSpPr>
        <p:spPr>
          <a:xfrm>
            <a:off x="11574487" y="290952"/>
            <a:ext cx="1759953" cy="680450"/>
          </a:xfrm>
          <a:prstGeom prst="rect">
            <a:avLst/>
          </a:prstGeom>
        </p:spPr>
        <p:txBody>
          <a:bodyPr lIns="0" tIns="0" rIns="0" bIns="0" rtlCol="0" anchor="t">
            <a:spAutoFit/>
          </a:bodyPr>
          <a:lstStyle/>
          <a:p>
            <a:pPr algn="ctr">
              <a:lnSpc>
                <a:spcPts val="1869"/>
              </a:lnSpc>
            </a:pPr>
            <a:r>
              <a:rPr lang="en-US" sz="1335">
                <a:solidFill>
                  <a:srgbClr val="000000"/>
                </a:solidFill>
                <a:latin typeface="Open Sans Bold"/>
              </a:rPr>
              <a:t>Luis Corales</a:t>
            </a:r>
          </a:p>
          <a:p>
            <a:pPr algn="ctr">
              <a:lnSpc>
                <a:spcPts val="1869"/>
              </a:lnSpc>
            </a:pPr>
            <a:r>
              <a:rPr lang="en-US" sz="1335">
                <a:solidFill>
                  <a:srgbClr val="000000"/>
                </a:solidFill>
                <a:latin typeface="Open Sans"/>
              </a:rPr>
              <a:t>luis.corales.martinez</a:t>
            </a:r>
          </a:p>
          <a:p>
            <a:pPr algn="ctr">
              <a:lnSpc>
                <a:spcPts val="1869"/>
              </a:lnSpc>
            </a:pPr>
            <a:r>
              <a:rPr lang="en-US" sz="1335">
                <a:solidFill>
                  <a:srgbClr val="000000"/>
                </a:solidFill>
                <a:latin typeface="Open Sans"/>
              </a:rPr>
              <a:t>@udla.edu.ec</a:t>
            </a:r>
          </a:p>
        </p:txBody>
      </p:sp>
      <p:sp>
        <p:nvSpPr>
          <p:cNvPr id="34" name="TextBox 34"/>
          <p:cNvSpPr txBox="1"/>
          <p:nvPr/>
        </p:nvSpPr>
        <p:spPr>
          <a:xfrm>
            <a:off x="13644744" y="290952"/>
            <a:ext cx="1758958" cy="680450"/>
          </a:xfrm>
          <a:prstGeom prst="rect">
            <a:avLst/>
          </a:prstGeom>
        </p:spPr>
        <p:txBody>
          <a:bodyPr lIns="0" tIns="0" rIns="0" bIns="0" rtlCol="0" anchor="t">
            <a:spAutoFit/>
          </a:bodyPr>
          <a:lstStyle/>
          <a:p>
            <a:pPr algn="ctr">
              <a:lnSpc>
                <a:spcPts val="1869"/>
              </a:lnSpc>
            </a:pPr>
            <a:r>
              <a:rPr lang="en-US" sz="1335">
                <a:solidFill>
                  <a:srgbClr val="000000"/>
                </a:solidFill>
                <a:latin typeface="Open Sans Bold"/>
              </a:rPr>
              <a:t>Christian Samaniego</a:t>
            </a:r>
          </a:p>
          <a:p>
            <a:pPr algn="ctr">
              <a:lnSpc>
                <a:spcPts val="1869"/>
              </a:lnSpc>
            </a:pPr>
            <a:r>
              <a:rPr lang="en-US" sz="1335">
                <a:solidFill>
                  <a:srgbClr val="000000"/>
                </a:solidFill>
                <a:latin typeface="Open Sans"/>
              </a:rPr>
              <a:t>christian.samaniego</a:t>
            </a:r>
          </a:p>
          <a:p>
            <a:pPr algn="ctr">
              <a:lnSpc>
                <a:spcPts val="1869"/>
              </a:lnSpc>
            </a:pPr>
            <a:r>
              <a:rPr lang="en-US" sz="1335">
                <a:solidFill>
                  <a:srgbClr val="000000"/>
                </a:solidFill>
                <a:latin typeface="Open Sans"/>
              </a:rPr>
              <a:t>@udla.edu.ec</a:t>
            </a:r>
          </a:p>
        </p:txBody>
      </p:sp>
      <p:sp>
        <p:nvSpPr>
          <p:cNvPr id="38" name="Freeform 38"/>
          <p:cNvSpPr/>
          <p:nvPr/>
        </p:nvSpPr>
        <p:spPr>
          <a:xfrm>
            <a:off x="6794755" y="6446101"/>
            <a:ext cx="2040506" cy="2035353"/>
          </a:xfrm>
          <a:custGeom>
            <a:avLst/>
            <a:gdLst/>
            <a:ahLst/>
            <a:cxnLst/>
            <a:rect l="l" t="t" r="r" b="b"/>
            <a:pathLst>
              <a:path w="2040506" h="2035353">
                <a:moveTo>
                  <a:pt x="0" y="0"/>
                </a:moveTo>
                <a:lnTo>
                  <a:pt x="2040506" y="0"/>
                </a:lnTo>
                <a:lnTo>
                  <a:pt x="2040506" y="2035354"/>
                </a:lnTo>
                <a:lnTo>
                  <a:pt x="0" y="2035354"/>
                </a:lnTo>
                <a:lnTo>
                  <a:pt x="0" y="0"/>
                </a:lnTo>
                <a:close/>
              </a:path>
            </a:pathLst>
          </a:custGeom>
          <a:blipFill>
            <a:blip r:embed="rId5"/>
            <a:stretch>
              <a:fillRect l="-61408" t="-18454" r="-191193" b="-66116"/>
            </a:stretch>
          </a:blipFill>
        </p:spPr>
      </p:sp>
      <p:sp>
        <p:nvSpPr>
          <p:cNvPr id="40" name="Freeform 40"/>
          <p:cNvSpPr/>
          <p:nvPr/>
        </p:nvSpPr>
        <p:spPr>
          <a:xfrm>
            <a:off x="6460185" y="2585401"/>
            <a:ext cx="5455767" cy="2482864"/>
          </a:xfrm>
          <a:custGeom>
            <a:avLst/>
            <a:gdLst/>
            <a:ahLst/>
            <a:cxnLst/>
            <a:rect l="l" t="t" r="r" b="b"/>
            <a:pathLst>
              <a:path w="5455767" h="2482864">
                <a:moveTo>
                  <a:pt x="0" y="0"/>
                </a:moveTo>
                <a:lnTo>
                  <a:pt x="5455767" y="0"/>
                </a:lnTo>
                <a:lnTo>
                  <a:pt x="5455767" y="2482864"/>
                </a:lnTo>
                <a:lnTo>
                  <a:pt x="0" y="2482864"/>
                </a:lnTo>
                <a:lnTo>
                  <a:pt x="0" y="0"/>
                </a:lnTo>
                <a:close/>
              </a:path>
            </a:pathLst>
          </a:custGeom>
          <a:blipFill>
            <a:blip r:embed="rId6"/>
            <a:stretch>
              <a:fillRect l="-2356" t="-13847" r="-1584" b="-1234"/>
            </a:stretch>
          </a:blipFill>
        </p:spPr>
      </p:sp>
      <p:sp>
        <p:nvSpPr>
          <p:cNvPr id="41" name="TextBox 41"/>
          <p:cNvSpPr txBox="1"/>
          <p:nvPr/>
        </p:nvSpPr>
        <p:spPr>
          <a:xfrm>
            <a:off x="6372048" y="5361298"/>
            <a:ext cx="5543904" cy="690880"/>
          </a:xfrm>
          <a:prstGeom prst="rect">
            <a:avLst/>
          </a:prstGeom>
        </p:spPr>
        <p:txBody>
          <a:bodyPr lIns="0" tIns="0" rIns="0" bIns="0" rtlCol="0" anchor="t">
            <a:spAutoFit/>
          </a:bodyPr>
          <a:lstStyle/>
          <a:p>
            <a:pPr marL="280671" lvl="1" indent="-140336" algn="just">
              <a:lnSpc>
                <a:spcPts val="1820"/>
              </a:lnSpc>
              <a:buFont typeface="Arial"/>
              <a:buChar char="•"/>
            </a:pPr>
            <a:r>
              <a:rPr lang="es-EC" sz="1300" dirty="0">
                <a:solidFill>
                  <a:srgbClr val="000000"/>
                </a:solidFill>
                <a:latin typeface="Open Sans"/>
              </a:rPr>
              <a:t>El módulo de inteligencia artificial desarrollada con TensorFlow.js e integrada a la aplicación web permite a los esgrimistas tener asistencia visual de sus entrenamientos.</a:t>
            </a:r>
          </a:p>
        </p:txBody>
      </p:sp>
      <p:sp>
        <p:nvSpPr>
          <p:cNvPr id="42" name="TextBox 42"/>
          <p:cNvSpPr txBox="1"/>
          <p:nvPr/>
        </p:nvSpPr>
        <p:spPr>
          <a:xfrm>
            <a:off x="6460185" y="8893810"/>
            <a:ext cx="5543904" cy="690880"/>
          </a:xfrm>
          <a:prstGeom prst="rect">
            <a:avLst/>
          </a:prstGeom>
        </p:spPr>
        <p:txBody>
          <a:bodyPr lIns="0" tIns="0" rIns="0" bIns="0" rtlCol="0" anchor="t">
            <a:spAutoFit/>
          </a:bodyPr>
          <a:lstStyle/>
          <a:p>
            <a:pPr marL="280671" lvl="1" indent="-140336" algn="just">
              <a:lnSpc>
                <a:spcPts val="1820"/>
              </a:lnSpc>
              <a:buFont typeface="Arial"/>
              <a:buChar char="•"/>
            </a:pPr>
            <a:r>
              <a:rPr lang="es-EC" sz="1300" dirty="0">
                <a:solidFill>
                  <a:srgbClr val="000000"/>
                </a:solidFill>
                <a:latin typeface="Open Sans"/>
              </a:rPr>
              <a:t>La máquina de puntaje creada con Arduinos y un ESP32 permite llevar el conteo de puntos en un combate, periodo, tiempo y tarjetas de penalización.</a:t>
            </a:r>
          </a:p>
        </p:txBody>
      </p:sp>
      <p:sp>
        <p:nvSpPr>
          <p:cNvPr id="44" name="TextBox 35">
            <a:extLst>
              <a:ext uri="{FF2B5EF4-FFF2-40B4-BE49-F238E27FC236}">
                <a16:creationId xmlns:a16="http://schemas.microsoft.com/office/drawing/2014/main" id="{8AD6A967-E0CF-422F-2D85-3D23B884DEE0}"/>
              </a:ext>
            </a:extLst>
          </p:cNvPr>
          <p:cNvSpPr txBox="1"/>
          <p:nvPr/>
        </p:nvSpPr>
        <p:spPr>
          <a:xfrm>
            <a:off x="370454" y="1698683"/>
            <a:ext cx="5543904" cy="1833880"/>
          </a:xfrm>
          <a:prstGeom prst="rect">
            <a:avLst/>
          </a:prstGeom>
        </p:spPr>
        <p:txBody>
          <a:bodyPr lIns="0" tIns="0" rIns="0" bIns="0" rtlCol="0" anchor="t">
            <a:spAutoFit/>
          </a:bodyPr>
          <a:lstStyle/>
          <a:p>
            <a:pPr algn="just">
              <a:lnSpc>
                <a:spcPts val="1820"/>
              </a:lnSpc>
            </a:pPr>
            <a:r>
              <a:rPr lang="es-EC" sz="1300" dirty="0">
                <a:solidFill>
                  <a:srgbClr val="000000"/>
                </a:solidFill>
                <a:latin typeface="Open Sans"/>
              </a:rPr>
              <a:t>La Academia maneja datos de planificación y rendimiento de deportistas de manera manual. Por otra parte, la limitada cantidad de entrenadores disponibles no siempre permite que los esgrimistas reciban retroalimentación oportuna al entrenar individualmente, dado que no siempre cuentan con una manera de registrar sus prácticas o ser supervisados. Además, no se cuenta con una manera confiable de registrar puntajes, tiempo, y penalizaciones durante los combates, a excepción de la memoria del árbitro presente.</a:t>
            </a:r>
          </a:p>
        </p:txBody>
      </p:sp>
      <p:sp>
        <p:nvSpPr>
          <p:cNvPr id="45" name="TextBox 37">
            <a:extLst>
              <a:ext uri="{FF2B5EF4-FFF2-40B4-BE49-F238E27FC236}">
                <a16:creationId xmlns:a16="http://schemas.microsoft.com/office/drawing/2014/main" id="{DFCA64AD-2E20-9252-25C3-D6CD3C3590FF}"/>
              </a:ext>
            </a:extLst>
          </p:cNvPr>
          <p:cNvSpPr txBox="1"/>
          <p:nvPr/>
        </p:nvSpPr>
        <p:spPr>
          <a:xfrm>
            <a:off x="338157" y="4129419"/>
            <a:ext cx="5543904" cy="1605280"/>
          </a:xfrm>
          <a:prstGeom prst="rect">
            <a:avLst/>
          </a:prstGeom>
        </p:spPr>
        <p:txBody>
          <a:bodyPr lIns="0" tIns="0" rIns="0" bIns="0" rtlCol="0" anchor="t">
            <a:spAutoFit/>
          </a:bodyPr>
          <a:lstStyle/>
          <a:p>
            <a:pPr marL="280671" lvl="1" indent="-140336" algn="just">
              <a:lnSpc>
                <a:spcPts val="1820"/>
              </a:lnSpc>
              <a:buFont typeface="Arial"/>
              <a:buChar char="•"/>
            </a:pPr>
            <a:r>
              <a:rPr lang="es-EC" sz="1300" dirty="0">
                <a:solidFill>
                  <a:srgbClr val="000000"/>
                </a:solidFill>
                <a:latin typeface="Open Sans"/>
              </a:rPr>
              <a:t>Realizar una aplicación web, para la gestión de planes de entrenamiento personales con carga y consulta de datos de rendimiento y combates. </a:t>
            </a:r>
          </a:p>
          <a:p>
            <a:pPr marL="280671" lvl="1" indent="-140336" algn="just">
              <a:lnSpc>
                <a:spcPts val="1820"/>
              </a:lnSpc>
              <a:buFont typeface="Arial"/>
              <a:buChar char="•"/>
            </a:pPr>
            <a:r>
              <a:rPr lang="es-EC" sz="1300" dirty="0">
                <a:solidFill>
                  <a:srgbClr val="000000"/>
                </a:solidFill>
                <a:latin typeface="Open Sans"/>
              </a:rPr>
              <a:t>Integrar a la aplicación web un módulo de visión por computadora para retroalimentación a ejercicios individuales de esgrima. </a:t>
            </a:r>
          </a:p>
          <a:p>
            <a:pPr marL="280671" lvl="1" indent="-140336" algn="just">
              <a:lnSpc>
                <a:spcPts val="1820"/>
              </a:lnSpc>
              <a:spcBef>
                <a:spcPct val="0"/>
              </a:spcBef>
              <a:buFont typeface="Arial"/>
              <a:buChar char="•"/>
            </a:pPr>
            <a:r>
              <a:rPr lang="es-EC" sz="1300" dirty="0">
                <a:solidFill>
                  <a:srgbClr val="000000"/>
                </a:solidFill>
                <a:latin typeface="Open Sans"/>
              </a:rPr>
              <a:t>Ensamblar y programar un dispositivo electrónico para llevar el conteo de puntos en combates de esgrima. </a:t>
            </a:r>
          </a:p>
        </p:txBody>
      </p:sp>
      <p:sp>
        <p:nvSpPr>
          <p:cNvPr id="46" name="TextBox 36">
            <a:extLst>
              <a:ext uri="{FF2B5EF4-FFF2-40B4-BE49-F238E27FC236}">
                <a16:creationId xmlns:a16="http://schemas.microsoft.com/office/drawing/2014/main" id="{8EDC3916-909C-0FE2-3C3E-239BB2EEC513}"/>
              </a:ext>
            </a:extLst>
          </p:cNvPr>
          <p:cNvSpPr txBox="1"/>
          <p:nvPr/>
        </p:nvSpPr>
        <p:spPr>
          <a:xfrm>
            <a:off x="342368" y="6331556"/>
            <a:ext cx="5543904" cy="1376680"/>
          </a:xfrm>
          <a:prstGeom prst="rect">
            <a:avLst/>
          </a:prstGeom>
        </p:spPr>
        <p:txBody>
          <a:bodyPr lIns="0" tIns="0" rIns="0" bIns="0" rtlCol="0" anchor="t">
            <a:spAutoFit/>
          </a:bodyPr>
          <a:lstStyle/>
          <a:p>
            <a:pPr marL="280671" lvl="1" indent="-140336" algn="just">
              <a:lnSpc>
                <a:spcPts val="1820"/>
              </a:lnSpc>
              <a:buFont typeface="Arial"/>
              <a:buChar char="•"/>
            </a:pPr>
            <a:r>
              <a:rPr lang="es-EC" sz="1300" dirty="0">
                <a:solidFill>
                  <a:srgbClr val="000000"/>
                </a:solidFill>
                <a:latin typeface="Open Sans"/>
              </a:rPr>
              <a:t>Aplicación web de arquitectura por capas para gestionar planificaciones, datos de alumnos y desempeño de entrenamiento.</a:t>
            </a:r>
          </a:p>
          <a:p>
            <a:pPr marL="280671" lvl="1" indent="-140336" algn="just">
              <a:lnSpc>
                <a:spcPts val="1820"/>
              </a:lnSpc>
              <a:buFont typeface="Arial"/>
              <a:buChar char="•"/>
            </a:pPr>
            <a:r>
              <a:rPr lang="es-EC" sz="1300" dirty="0">
                <a:solidFill>
                  <a:srgbClr val="000000"/>
                </a:solidFill>
                <a:latin typeface="Open Sans"/>
              </a:rPr>
              <a:t>Inteligencia artificial integrada a la app web, para detección de potenciales errores al entrenar individualmente.</a:t>
            </a:r>
          </a:p>
          <a:p>
            <a:pPr marL="280671" lvl="1" indent="-140336" algn="just">
              <a:lnSpc>
                <a:spcPts val="1820"/>
              </a:lnSpc>
              <a:buFont typeface="Arial"/>
              <a:buChar char="•"/>
            </a:pPr>
            <a:r>
              <a:rPr lang="es-EC" sz="1300" dirty="0">
                <a:solidFill>
                  <a:srgbClr val="000000"/>
                </a:solidFill>
                <a:latin typeface="Open Sans"/>
              </a:rPr>
              <a:t>Máquina de puntaje, temporizador y penalizaciones que asista al árbitro en la gestión de datos durante combates.</a:t>
            </a:r>
          </a:p>
        </p:txBody>
      </p:sp>
      <p:sp>
        <p:nvSpPr>
          <p:cNvPr id="47" name="TextBox 39">
            <a:extLst>
              <a:ext uri="{FF2B5EF4-FFF2-40B4-BE49-F238E27FC236}">
                <a16:creationId xmlns:a16="http://schemas.microsoft.com/office/drawing/2014/main" id="{E221B262-11AF-0FF4-53B9-8D7CA91F64EF}"/>
              </a:ext>
            </a:extLst>
          </p:cNvPr>
          <p:cNvSpPr txBox="1"/>
          <p:nvPr/>
        </p:nvSpPr>
        <p:spPr>
          <a:xfrm>
            <a:off x="12454464" y="1698683"/>
            <a:ext cx="5543904" cy="2976880"/>
          </a:xfrm>
          <a:prstGeom prst="rect">
            <a:avLst/>
          </a:prstGeom>
        </p:spPr>
        <p:txBody>
          <a:bodyPr lIns="0" tIns="0" rIns="0" bIns="0" rtlCol="0" anchor="t">
            <a:spAutoFit/>
          </a:bodyPr>
          <a:lstStyle/>
          <a:p>
            <a:pPr marL="280671" lvl="1" indent="-140336" algn="just">
              <a:lnSpc>
                <a:spcPts val="1820"/>
              </a:lnSpc>
              <a:buFont typeface="Arial"/>
              <a:buChar char="•"/>
            </a:pPr>
            <a:r>
              <a:rPr lang="es-EC" sz="1300" dirty="0">
                <a:solidFill>
                  <a:srgbClr val="000000"/>
                </a:solidFill>
                <a:latin typeface="Open Sans"/>
              </a:rPr>
              <a:t>La implementación de sistemas informáticos para la digitalización de procesos y datos es un objetivo alcanzable implementándose el correcto análisis de requisitos y diseño de la solución.</a:t>
            </a:r>
          </a:p>
          <a:p>
            <a:pPr marL="280671" lvl="1" indent="-140336" algn="just">
              <a:lnSpc>
                <a:spcPts val="1820"/>
              </a:lnSpc>
              <a:buFont typeface="Arial"/>
              <a:buChar char="•"/>
            </a:pPr>
            <a:r>
              <a:rPr lang="es-EC" sz="1300" dirty="0">
                <a:solidFill>
                  <a:srgbClr val="000000"/>
                </a:solidFill>
                <a:latin typeface="Open Sans"/>
              </a:rPr>
              <a:t>La inteligencia artificial resulto ser una herramienta que provee mejores oportunidades de entrenamiento para los esgrimistas. Además, los entrenadores pueden mantener supervisión sobre su desempeño incluso fuera de la Academia.</a:t>
            </a:r>
          </a:p>
          <a:p>
            <a:pPr marL="280671" lvl="1" indent="-140336" algn="just">
              <a:lnSpc>
                <a:spcPts val="1820"/>
              </a:lnSpc>
              <a:buFont typeface="Arial"/>
              <a:buChar char="•"/>
            </a:pPr>
            <a:r>
              <a:rPr lang="es-EC" sz="1300" dirty="0">
                <a:solidFill>
                  <a:srgbClr val="000000"/>
                </a:solidFill>
                <a:latin typeface="Open Sans"/>
              </a:rPr>
              <a:t>La aplicación de electrónica ha probado ser una alternativa funcional al hardware oficial. Es ideal para clubes que necesitan una manera confiable de manejar puntajes y tiempo en combates. </a:t>
            </a:r>
          </a:p>
          <a:p>
            <a:pPr marL="280671" lvl="1" indent="-140336" algn="just">
              <a:lnSpc>
                <a:spcPts val="1820"/>
              </a:lnSpc>
              <a:spcBef>
                <a:spcPct val="0"/>
              </a:spcBef>
              <a:buFont typeface="Arial"/>
              <a:buChar char="•"/>
            </a:pPr>
            <a:r>
              <a:rPr lang="es-EC" sz="1300" dirty="0">
                <a:solidFill>
                  <a:srgbClr val="000000"/>
                </a:solidFill>
                <a:latin typeface="Open Sans"/>
              </a:rPr>
              <a:t>Una obtención de datos representativos para entrenar un modelo de inteligencia artificial es esencial. Es posible asistirse de procesos como </a:t>
            </a:r>
            <a:r>
              <a:rPr lang="es-EC" sz="1300" dirty="0" err="1">
                <a:solidFill>
                  <a:srgbClr val="000000"/>
                </a:solidFill>
                <a:latin typeface="Open Sans"/>
              </a:rPr>
              <a:t>feature</a:t>
            </a:r>
            <a:r>
              <a:rPr lang="es-EC" sz="1300" dirty="0">
                <a:solidFill>
                  <a:srgbClr val="000000"/>
                </a:solidFill>
                <a:latin typeface="Open Sans"/>
              </a:rPr>
              <a:t> </a:t>
            </a:r>
            <a:r>
              <a:rPr lang="es-EC" sz="1300" dirty="0" err="1">
                <a:solidFill>
                  <a:srgbClr val="000000"/>
                </a:solidFill>
                <a:latin typeface="Open Sans"/>
              </a:rPr>
              <a:t>engineering</a:t>
            </a:r>
            <a:r>
              <a:rPr lang="es-EC" sz="1300" dirty="0">
                <a:solidFill>
                  <a:srgbClr val="000000"/>
                </a:solidFill>
                <a:latin typeface="Open Sans"/>
              </a:rPr>
              <a:t> o data </a:t>
            </a:r>
            <a:r>
              <a:rPr lang="es-EC" sz="1300" dirty="0" err="1">
                <a:solidFill>
                  <a:srgbClr val="000000"/>
                </a:solidFill>
                <a:latin typeface="Open Sans"/>
              </a:rPr>
              <a:t>augmentation</a:t>
            </a:r>
            <a:r>
              <a:rPr lang="es-EC" sz="1300" dirty="0">
                <a:solidFill>
                  <a:srgbClr val="000000"/>
                </a:solidFill>
                <a:latin typeface="Open Sans"/>
              </a:rPr>
              <a:t>.</a:t>
            </a:r>
          </a:p>
        </p:txBody>
      </p:sp>
      <p:sp>
        <p:nvSpPr>
          <p:cNvPr id="48" name="TextBox 43">
            <a:extLst>
              <a:ext uri="{FF2B5EF4-FFF2-40B4-BE49-F238E27FC236}">
                <a16:creationId xmlns:a16="http://schemas.microsoft.com/office/drawing/2014/main" id="{BED14606-155C-6AFE-C328-9E5D77286DED}"/>
              </a:ext>
            </a:extLst>
          </p:cNvPr>
          <p:cNvSpPr txBox="1"/>
          <p:nvPr/>
        </p:nvSpPr>
        <p:spPr>
          <a:xfrm>
            <a:off x="12454464" y="5547966"/>
            <a:ext cx="5543904" cy="1605280"/>
          </a:xfrm>
          <a:prstGeom prst="rect">
            <a:avLst/>
          </a:prstGeom>
        </p:spPr>
        <p:txBody>
          <a:bodyPr lIns="0" tIns="0" rIns="0" bIns="0" rtlCol="0" anchor="t">
            <a:spAutoFit/>
          </a:bodyPr>
          <a:lstStyle/>
          <a:p>
            <a:pPr marL="280671" lvl="1" indent="-140336" algn="just">
              <a:lnSpc>
                <a:spcPts val="1820"/>
              </a:lnSpc>
              <a:buFont typeface="Arial"/>
              <a:buChar char="•"/>
            </a:pPr>
            <a:r>
              <a:rPr lang="es-EC" sz="1300" dirty="0">
                <a:solidFill>
                  <a:srgbClr val="000000"/>
                </a:solidFill>
                <a:latin typeface="Open Sans"/>
              </a:rPr>
              <a:t>Funcionalidades para registro de campeonatos en la aplicación web </a:t>
            </a:r>
          </a:p>
          <a:p>
            <a:pPr marL="280671" lvl="1" indent="-140336" algn="just">
              <a:lnSpc>
                <a:spcPts val="1820"/>
              </a:lnSpc>
              <a:buFont typeface="Arial"/>
              <a:buChar char="•"/>
            </a:pPr>
            <a:r>
              <a:rPr lang="es-EC" sz="1300" dirty="0">
                <a:solidFill>
                  <a:srgbClr val="000000"/>
                </a:solidFill>
                <a:latin typeface="Open Sans"/>
              </a:rPr>
              <a:t>Estudio comparativo de desempeño para captura de poses entre </a:t>
            </a:r>
            <a:r>
              <a:rPr lang="es-EC" sz="1300" dirty="0" err="1">
                <a:solidFill>
                  <a:srgbClr val="000000"/>
                </a:solidFill>
                <a:latin typeface="Open Sans"/>
              </a:rPr>
              <a:t>motion</a:t>
            </a:r>
            <a:r>
              <a:rPr lang="es-EC" sz="1300" dirty="0">
                <a:solidFill>
                  <a:srgbClr val="000000"/>
                </a:solidFill>
                <a:latin typeface="Open Sans"/>
              </a:rPr>
              <a:t> capture e inteligencia artificial para detección de poses.</a:t>
            </a:r>
          </a:p>
          <a:p>
            <a:pPr marL="280671" lvl="1" indent="-140336" algn="just">
              <a:lnSpc>
                <a:spcPts val="1820"/>
              </a:lnSpc>
              <a:buFont typeface="Arial"/>
              <a:buChar char="•"/>
            </a:pPr>
            <a:r>
              <a:rPr lang="es-EC" sz="1300" dirty="0">
                <a:solidFill>
                  <a:srgbClr val="000000"/>
                </a:solidFill>
                <a:latin typeface="Open Sans"/>
              </a:rPr>
              <a:t>Miniaturización de componentes de máquina de puntaje y temporizador.</a:t>
            </a:r>
          </a:p>
          <a:p>
            <a:pPr marL="280671" lvl="1" indent="-140336" algn="just">
              <a:lnSpc>
                <a:spcPts val="1820"/>
              </a:lnSpc>
              <a:buFont typeface="Arial"/>
              <a:buChar char="•"/>
            </a:pPr>
            <a:r>
              <a:rPr lang="es-EC" sz="1300" dirty="0">
                <a:solidFill>
                  <a:srgbClr val="000000"/>
                </a:solidFill>
                <a:latin typeface="Open Sans"/>
              </a:rPr>
              <a:t>Conexión directa de la máquina a los esgrimistas, reemplazando a l máquina existente.</a:t>
            </a:r>
          </a:p>
        </p:txBody>
      </p:sp>
      <p:sp>
        <p:nvSpPr>
          <p:cNvPr id="49" name="TextBox 31">
            <a:extLst>
              <a:ext uri="{FF2B5EF4-FFF2-40B4-BE49-F238E27FC236}">
                <a16:creationId xmlns:a16="http://schemas.microsoft.com/office/drawing/2014/main" id="{38211EE3-C25E-7888-1961-D66B95CFB33A}"/>
              </a:ext>
            </a:extLst>
          </p:cNvPr>
          <p:cNvSpPr txBox="1"/>
          <p:nvPr/>
        </p:nvSpPr>
        <p:spPr>
          <a:xfrm>
            <a:off x="12411252" y="8144521"/>
            <a:ext cx="5543904" cy="1913890"/>
          </a:xfrm>
          <a:prstGeom prst="rect">
            <a:avLst/>
          </a:prstGeom>
        </p:spPr>
        <p:txBody>
          <a:bodyPr lIns="0" tIns="0" rIns="0" bIns="0" rtlCol="0" anchor="t">
            <a:spAutoFit/>
          </a:bodyPr>
          <a:lstStyle/>
          <a:p>
            <a:pPr marL="237492" lvl="1" indent="-118746" algn="just">
              <a:lnSpc>
                <a:spcPts val="1540"/>
              </a:lnSpc>
              <a:buFont typeface="Arial"/>
              <a:buChar char="•"/>
            </a:pPr>
            <a:r>
              <a:rPr lang="es-EC" sz="1100" dirty="0">
                <a:solidFill>
                  <a:srgbClr val="000000"/>
                </a:solidFill>
                <a:latin typeface="Open Sans"/>
              </a:rPr>
              <a:t>K. </a:t>
            </a:r>
            <a:r>
              <a:rPr lang="es-EC" sz="1100" dirty="0" err="1">
                <a:solidFill>
                  <a:srgbClr val="000000"/>
                </a:solidFill>
                <a:latin typeface="Open Sans"/>
              </a:rPr>
              <a:t>Apostolou</a:t>
            </a:r>
            <a:r>
              <a:rPr lang="es-EC" sz="1100" dirty="0">
                <a:solidFill>
                  <a:srgbClr val="000000"/>
                </a:solidFill>
                <a:latin typeface="Open Sans"/>
              </a:rPr>
              <a:t>, C. T. (2019). </a:t>
            </a:r>
            <a:r>
              <a:rPr lang="es-EC" sz="1100" dirty="0" err="1">
                <a:solidFill>
                  <a:srgbClr val="000000"/>
                </a:solidFill>
                <a:latin typeface="Open Sans"/>
              </a:rPr>
              <a:t>Sports</a:t>
            </a:r>
            <a:r>
              <a:rPr lang="es-EC" sz="1100" dirty="0">
                <a:solidFill>
                  <a:srgbClr val="000000"/>
                </a:solidFill>
                <a:latin typeface="Open Sans"/>
              </a:rPr>
              <a:t> </a:t>
            </a:r>
            <a:r>
              <a:rPr lang="es-EC" sz="1100" dirty="0" err="1">
                <a:solidFill>
                  <a:srgbClr val="000000"/>
                </a:solidFill>
                <a:latin typeface="Open Sans"/>
              </a:rPr>
              <a:t>Analytics</a:t>
            </a:r>
            <a:r>
              <a:rPr lang="es-EC" sz="1100" dirty="0">
                <a:solidFill>
                  <a:srgbClr val="000000"/>
                </a:solidFill>
                <a:latin typeface="Open Sans"/>
              </a:rPr>
              <a:t> </a:t>
            </a:r>
            <a:r>
              <a:rPr lang="es-EC" sz="1100" dirty="0" err="1">
                <a:solidFill>
                  <a:srgbClr val="000000"/>
                </a:solidFill>
                <a:latin typeface="Open Sans"/>
              </a:rPr>
              <a:t>algorithms</a:t>
            </a:r>
            <a:r>
              <a:rPr lang="es-EC" sz="1100" dirty="0">
                <a:solidFill>
                  <a:srgbClr val="000000"/>
                </a:solidFill>
                <a:latin typeface="Open Sans"/>
              </a:rPr>
              <a:t> </a:t>
            </a:r>
            <a:r>
              <a:rPr lang="es-EC" sz="1100" dirty="0" err="1">
                <a:solidFill>
                  <a:srgbClr val="000000"/>
                </a:solidFill>
                <a:latin typeface="Open Sans"/>
              </a:rPr>
              <a:t>for</a:t>
            </a:r>
            <a:r>
              <a:rPr lang="es-EC" sz="1100" dirty="0">
                <a:solidFill>
                  <a:srgbClr val="000000"/>
                </a:solidFill>
                <a:latin typeface="Open Sans"/>
              </a:rPr>
              <a:t> performance </a:t>
            </a:r>
            <a:r>
              <a:rPr lang="es-EC" sz="1100" dirty="0" err="1">
                <a:solidFill>
                  <a:srgbClr val="000000"/>
                </a:solidFill>
                <a:latin typeface="Open Sans"/>
              </a:rPr>
              <a:t>prediction</a:t>
            </a:r>
            <a:r>
              <a:rPr lang="es-EC" sz="1100" dirty="0">
                <a:solidFill>
                  <a:srgbClr val="000000"/>
                </a:solidFill>
                <a:latin typeface="Open Sans"/>
              </a:rPr>
              <a:t>. 2019 10th International </a:t>
            </a:r>
            <a:r>
              <a:rPr lang="es-EC" sz="1100" dirty="0" err="1">
                <a:solidFill>
                  <a:srgbClr val="000000"/>
                </a:solidFill>
                <a:latin typeface="Open Sans"/>
              </a:rPr>
              <a:t>Conference</a:t>
            </a:r>
            <a:r>
              <a:rPr lang="es-EC" sz="1100" dirty="0">
                <a:solidFill>
                  <a:srgbClr val="000000"/>
                </a:solidFill>
                <a:latin typeface="Open Sans"/>
              </a:rPr>
              <a:t> </a:t>
            </a:r>
            <a:r>
              <a:rPr lang="es-EC" sz="1100" dirty="0" err="1">
                <a:solidFill>
                  <a:srgbClr val="000000"/>
                </a:solidFill>
                <a:latin typeface="Open Sans"/>
              </a:rPr>
              <a:t>on</a:t>
            </a:r>
            <a:r>
              <a:rPr lang="es-EC" sz="1100" dirty="0">
                <a:solidFill>
                  <a:srgbClr val="000000"/>
                </a:solidFill>
                <a:latin typeface="Open Sans"/>
              </a:rPr>
              <a:t> </a:t>
            </a:r>
            <a:r>
              <a:rPr lang="es-EC" sz="1100" dirty="0" err="1">
                <a:solidFill>
                  <a:srgbClr val="000000"/>
                </a:solidFill>
                <a:latin typeface="Open Sans"/>
              </a:rPr>
              <a:t>Information</a:t>
            </a:r>
            <a:r>
              <a:rPr lang="es-EC" sz="1100" dirty="0">
                <a:solidFill>
                  <a:srgbClr val="000000"/>
                </a:solidFill>
                <a:latin typeface="Open Sans"/>
              </a:rPr>
              <a:t>, </a:t>
            </a:r>
            <a:r>
              <a:rPr lang="es-EC" sz="1100" dirty="0" err="1">
                <a:solidFill>
                  <a:srgbClr val="000000"/>
                </a:solidFill>
                <a:latin typeface="Open Sans"/>
              </a:rPr>
              <a:t>Intelligence</a:t>
            </a:r>
            <a:r>
              <a:rPr lang="es-EC" sz="1100" dirty="0">
                <a:solidFill>
                  <a:srgbClr val="000000"/>
                </a:solidFill>
                <a:latin typeface="Open Sans"/>
              </a:rPr>
              <a:t>, </a:t>
            </a:r>
            <a:r>
              <a:rPr lang="es-EC" sz="1100" dirty="0" err="1">
                <a:solidFill>
                  <a:srgbClr val="000000"/>
                </a:solidFill>
                <a:latin typeface="Open Sans"/>
              </a:rPr>
              <a:t>Systems</a:t>
            </a:r>
            <a:r>
              <a:rPr lang="es-EC" sz="1100" dirty="0">
                <a:solidFill>
                  <a:srgbClr val="000000"/>
                </a:solidFill>
                <a:latin typeface="Open Sans"/>
              </a:rPr>
              <a:t> and </a:t>
            </a:r>
            <a:r>
              <a:rPr lang="es-EC" sz="1100" dirty="0" err="1">
                <a:solidFill>
                  <a:srgbClr val="000000"/>
                </a:solidFill>
                <a:latin typeface="Open Sans"/>
              </a:rPr>
              <a:t>Applications</a:t>
            </a:r>
            <a:r>
              <a:rPr lang="es-EC" sz="1100" dirty="0">
                <a:solidFill>
                  <a:srgbClr val="000000"/>
                </a:solidFill>
                <a:latin typeface="Open Sans"/>
              </a:rPr>
              <a:t> (IISA) (págs. 1-4). Patras, </a:t>
            </a:r>
            <a:r>
              <a:rPr lang="es-EC" sz="1100" dirty="0" err="1">
                <a:solidFill>
                  <a:srgbClr val="000000"/>
                </a:solidFill>
                <a:latin typeface="Open Sans"/>
              </a:rPr>
              <a:t>Greece</a:t>
            </a:r>
            <a:r>
              <a:rPr lang="es-EC" sz="1100" dirty="0">
                <a:solidFill>
                  <a:srgbClr val="000000"/>
                </a:solidFill>
                <a:latin typeface="Open Sans"/>
              </a:rPr>
              <a:t>: IEEE. </a:t>
            </a:r>
          </a:p>
          <a:p>
            <a:pPr marL="237492" lvl="1" indent="-118746" algn="just">
              <a:lnSpc>
                <a:spcPts val="1540"/>
              </a:lnSpc>
              <a:buFont typeface="Arial"/>
              <a:buChar char="•"/>
            </a:pPr>
            <a:r>
              <a:rPr lang="es-EC" sz="1100" dirty="0">
                <a:solidFill>
                  <a:srgbClr val="000000"/>
                </a:solidFill>
                <a:latin typeface="Open Sans"/>
              </a:rPr>
              <a:t>Liu, Q. (2022). Aerobics </a:t>
            </a:r>
            <a:r>
              <a:rPr lang="es-EC" sz="1100" dirty="0" err="1">
                <a:solidFill>
                  <a:srgbClr val="000000"/>
                </a:solidFill>
                <a:latin typeface="Open Sans"/>
              </a:rPr>
              <a:t>posture</a:t>
            </a:r>
            <a:r>
              <a:rPr lang="es-EC" sz="1100" dirty="0">
                <a:solidFill>
                  <a:srgbClr val="000000"/>
                </a:solidFill>
                <a:latin typeface="Open Sans"/>
              </a:rPr>
              <a:t> </a:t>
            </a:r>
            <a:r>
              <a:rPr lang="es-EC" sz="1100" dirty="0" err="1">
                <a:solidFill>
                  <a:srgbClr val="000000"/>
                </a:solidFill>
                <a:latin typeface="Open Sans"/>
              </a:rPr>
              <a:t>recognition</a:t>
            </a:r>
            <a:r>
              <a:rPr lang="es-EC" sz="1100" dirty="0">
                <a:solidFill>
                  <a:srgbClr val="000000"/>
                </a:solidFill>
                <a:latin typeface="Open Sans"/>
              </a:rPr>
              <a:t> </a:t>
            </a:r>
            <a:r>
              <a:rPr lang="es-EC" sz="1100" dirty="0" err="1">
                <a:solidFill>
                  <a:srgbClr val="000000"/>
                </a:solidFill>
                <a:latin typeface="Open Sans"/>
              </a:rPr>
              <a:t>based</a:t>
            </a:r>
            <a:r>
              <a:rPr lang="es-EC" sz="1100" dirty="0">
                <a:solidFill>
                  <a:srgbClr val="000000"/>
                </a:solidFill>
                <a:latin typeface="Open Sans"/>
              </a:rPr>
              <a:t> </a:t>
            </a:r>
            <a:r>
              <a:rPr lang="es-EC" sz="1100" dirty="0" err="1">
                <a:solidFill>
                  <a:srgbClr val="000000"/>
                </a:solidFill>
                <a:latin typeface="Open Sans"/>
              </a:rPr>
              <a:t>on</a:t>
            </a:r>
            <a:r>
              <a:rPr lang="es-EC" sz="1100" dirty="0">
                <a:solidFill>
                  <a:srgbClr val="000000"/>
                </a:solidFill>
                <a:latin typeface="Open Sans"/>
              </a:rPr>
              <a:t> neural </a:t>
            </a:r>
            <a:r>
              <a:rPr lang="es-EC" sz="1100" dirty="0" err="1">
                <a:solidFill>
                  <a:srgbClr val="000000"/>
                </a:solidFill>
                <a:latin typeface="Open Sans"/>
              </a:rPr>
              <a:t>network</a:t>
            </a:r>
            <a:r>
              <a:rPr lang="es-EC" sz="1100" dirty="0">
                <a:solidFill>
                  <a:srgbClr val="000000"/>
                </a:solidFill>
                <a:latin typeface="Open Sans"/>
              </a:rPr>
              <a:t> and </a:t>
            </a:r>
            <a:r>
              <a:rPr lang="es-EC" sz="1100" dirty="0" err="1">
                <a:solidFill>
                  <a:srgbClr val="000000"/>
                </a:solidFill>
                <a:latin typeface="Open Sans"/>
              </a:rPr>
              <a:t>sensors</a:t>
            </a:r>
            <a:r>
              <a:rPr lang="es-EC" sz="1100" dirty="0">
                <a:solidFill>
                  <a:srgbClr val="000000"/>
                </a:solidFill>
                <a:latin typeface="Open Sans"/>
              </a:rPr>
              <a:t>. Neural Computing and </a:t>
            </a:r>
            <a:r>
              <a:rPr lang="es-EC" sz="1100" dirty="0" err="1">
                <a:solidFill>
                  <a:srgbClr val="000000"/>
                </a:solidFill>
                <a:latin typeface="Open Sans"/>
              </a:rPr>
              <a:t>Applications</a:t>
            </a:r>
            <a:r>
              <a:rPr lang="es-EC" sz="1100" dirty="0">
                <a:solidFill>
                  <a:srgbClr val="000000"/>
                </a:solidFill>
                <a:latin typeface="Open Sans"/>
              </a:rPr>
              <a:t>, 34(5), 3337–3348. </a:t>
            </a:r>
            <a:r>
              <a:rPr lang="es-EC" sz="1100" dirty="0" err="1">
                <a:solidFill>
                  <a:srgbClr val="000000"/>
                </a:solidFill>
                <a:latin typeface="Open Sans"/>
              </a:rPr>
              <a:t>doi:https</a:t>
            </a:r>
            <a:r>
              <a:rPr lang="es-EC" sz="1100" dirty="0">
                <a:solidFill>
                  <a:srgbClr val="000000"/>
                </a:solidFill>
                <a:latin typeface="Open Sans"/>
              </a:rPr>
              <a:t>://doi.org/10.1007/s00521-020-05632-w </a:t>
            </a:r>
          </a:p>
          <a:p>
            <a:pPr marL="237492" lvl="1" indent="-118746" algn="just">
              <a:lnSpc>
                <a:spcPts val="1540"/>
              </a:lnSpc>
              <a:buFont typeface="Arial"/>
              <a:buChar char="•"/>
            </a:pPr>
            <a:r>
              <a:rPr lang="es-EC" sz="1100" dirty="0">
                <a:solidFill>
                  <a:srgbClr val="000000"/>
                </a:solidFill>
                <a:latin typeface="Open Sans"/>
              </a:rPr>
              <a:t>Muñoz, B. (2021). Desarrollo y validación de un sistema sin marcadores para el análisis del movimiento humano. Obtenido de https://riunet.upv.es/handle/10251/173478 </a:t>
            </a:r>
          </a:p>
          <a:p>
            <a:pPr>
              <a:lnSpc>
                <a:spcPts val="1680"/>
              </a:lnSpc>
              <a:spcBef>
                <a:spcPct val="0"/>
              </a:spcBef>
            </a:pPr>
            <a:endParaRPr lang="en-US" sz="1100" dirty="0">
              <a:solidFill>
                <a:srgbClr val="000000"/>
              </a:solidFill>
              <a:latin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8157" y="1222479"/>
            <a:ext cx="5543904" cy="387307"/>
            <a:chOff x="0" y="0"/>
            <a:chExt cx="1460123" cy="102007"/>
          </a:xfrm>
        </p:grpSpPr>
        <p:sp>
          <p:nvSpPr>
            <p:cNvPr id="3" name="Freeform 3"/>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4" name="TextBox 4"/>
            <p:cNvSpPr txBox="1"/>
            <p:nvPr/>
          </p:nvSpPr>
          <p:spPr>
            <a:xfrm>
              <a:off x="514971" y="17247"/>
              <a:ext cx="430181" cy="64311"/>
            </a:xfrm>
            <a:prstGeom prst="rect">
              <a:avLst/>
            </a:prstGeom>
          </p:spPr>
          <p:txBody>
            <a:bodyPr lIns="50800" tIns="50800" rIns="50800" bIns="50800" rtlCol="0" anchor="ctr"/>
            <a:lstStyle/>
            <a:p>
              <a:pPr algn="ctr">
                <a:lnSpc>
                  <a:spcPts val="2100"/>
                </a:lnSpc>
                <a:spcBef>
                  <a:spcPct val="0"/>
                </a:spcBef>
              </a:pPr>
              <a:r>
                <a:rPr lang="en-US" sz="1500" b="1">
                  <a:solidFill>
                    <a:srgbClr val="000000"/>
                  </a:solidFill>
                  <a:latin typeface="Open Sans Extra Bold"/>
                </a:rPr>
                <a:t>PROBLEM</a:t>
              </a:r>
              <a:endParaRPr lang="en-US" sz="1500" b="1">
                <a:solidFill>
                  <a:srgbClr val="000000"/>
                </a:solidFill>
                <a:latin typeface="Open Sans Extra Bold"/>
                <a:ea typeface="Open Sans Extra Bold"/>
                <a:cs typeface="Open Sans Extra Bold"/>
              </a:endParaRPr>
            </a:p>
          </p:txBody>
        </p:sp>
      </p:grpSp>
      <p:grpSp>
        <p:nvGrpSpPr>
          <p:cNvPr id="5" name="Group 5"/>
          <p:cNvGrpSpPr/>
          <p:nvPr/>
        </p:nvGrpSpPr>
        <p:grpSpPr>
          <a:xfrm>
            <a:off x="6372048" y="1222479"/>
            <a:ext cx="5543904" cy="399829"/>
            <a:chOff x="0" y="0"/>
            <a:chExt cx="1460123" cy="105305"/>
          </a:xfrm>
        </p:grpSpPr>
        <p:sp>
          <p:nvSpPr>
            <p:cNvPr id="6" name="Freeform 6"/>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7" name="TextBox 7"/>
            <p:cNvSpPr txBox="1"/>
            <p:nvPr/>
          </p:nvSpPr>
          <p:spPr>
            <a:xfrm>
              <a:off x="243941" y="3298"/>
              <a:ext cx="971953" cy="102007"/>
            </a:xfrm>
            <a:prstGeom prst="rect">
              <a:avLst/>
            </a:prstGeom>
          </p:spPr>
          <p:txBody>
            <a:bodyPr lIns="50800" tIns="50800" rIns="50800" bIns="50800" rtlCol="0" anchor="ctr"/>
            <a:lstStyle/>
            <a:p>
              <a:pPr algn="ctr">
                <a:lnSpc>
                  <a:spcPts val="2100"/>
                </a:lnSpc>
                <a:spcBef>
                  <a:spcPct val="0"/>
                </a:spcBef>
              </a:pPr>
              <a:r>
                <a:rPr lang="en-US" sz="1500" b="1">
                  <a:solidFill>
                    <a:srgbClr val="000000"/>
                  </a:solidFill>
                  <a:latin typeface="Open Sans Extra Bold"/>
                </a:rPr>
                <a:t>IMPLEMENTATION AND RESULTS</a:t>
              </a:r>
              <a:endParaRPr lang="en-US" sz="1500" b="1">
                <a:solidFill>
                  <a:srgbClr val="000000"/>
                </a:solidFill>
                <a:latin typeface="Open Sans Extra Bold"/>
                <a:ea typeface="Open Sans Extra Bold"/>
                <a:cs typeface="Open Sans Extra Bold"/>
              </a:endParaRPr>
            </a:p>
          </p:txBody>
        </p:sp>
      </p:grpSp>
      <p:grpSp>
        <p:nvGrpSpPr>
          <p:cNvPr id="8" name="Group 8"/>
          <p:cNvGrpSpPr/>
          <p:nvPr/>
        </p:nvGrpSpPr>
        <p:grpSpPr>
          <a:xfrm>
            <a:off x="12405939" y="1222480"/>
            <a:ext cx="5543904" cy="387306"/>
            <a:chOff x="0" y="0"/>
            <a:chExt cx="1460123" cy="102007"/>
          </a:xfrm>
        </p:grpSpPr>
        <p:sp>
          <p:nvSpPr>
            <p:cNvPr id="9" name="Freeform 9"/>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10" name="TextBox 10"/>
            <p:cNvSpPr txBox="1"/>
            <p:nvPr/>
          </p:nvSpPr>
          <p:spPr>
            <a:xfrm>
              <a:off x="147301" y="4491"/>
              <a:ext cx="1233146" cy="88553"/>
            </a:xfrm>
            <a:prstGeom prst="rect">
              <a:avLst/>
            </a:prstGeom>
          </p:spPr>
          <p:txBody>
            <a:bodyPr lIns="50800" tIns="50800" rIns="50800" bIns="50800" rtlCol="0" anchor="ctr"/>
            <a:lstStyle/>
            <a:p>
              <a:pPr algn="ctr">
                <a:lnSpc>
                  <a:spcPts val="2100"/>
                </a:lnSpc>
                <a:spcBef>
                  <a:spcPct val="0"/>
                </a:spcBef>
              </a:pPr>
              <a:r>
                <a:rPr lang="en-US" sz="1500" b="1">
                  <a:latin typeface="Open Sans Extra Bold"/>
                  <a:ea typeface="Open Sans Extra Bold"/>
                  <a:cs typeface="Open Sans Extra Bold"/>
                </a:rPr>
                <a:t>CONCLUSIONS AND RECOMMENDATIONS</a:t>
              </a:r>
              <a:endParaRPr lang="en-US" b="1">
                <a:latin typeface="Open Sans Extra Bold"/>
                <a:ea typeface="Open Sans Extra Bold"/>
                <a:cs typeface="Open Sans Extra Bold"/>
              </a:endParaRPr>
            </a:p>
          </p:txBody>
        </p:sp>
      </p:grpSp>
      <p:grpSp>
        <p:nvGrpSpPr>
          <p:cNvPr id="11" name="Group 11"/>
          <p:cNvGrpSpPr/>
          <p:nvPr/>
        </p:nvGrpSpPr>
        <p:grpSpPr>
          <a:xfrm>
            <a:off x="338157" y="3656388"/>
            <a:ext cx="5543904" cy="387307"/>
            <a:chOff x="0" y="0"/>
            <a:chExt cx="1460123" cy="102007"/>
          </a:xfrm>
        </p:grpSpPr>
        <p:sp>
          <p:nvSpPr>
            <p:cNvPr id="12" name="Freeform 12"/>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13" name="TextBox 13"/>
            <p:cNvSpPr txBox="1"/>
            <p:nvPr/>
          </p:nvSpPr>
          <p:spPr>
            <a:xfrm>
              <a:off x="522200" y="12879"/>
              <a:ext cx="432736" cy="61187"/>
            </a:xfrm>
            <a:prstGeom prst="rect">
              <a:avLst/>
            </a:prstGeom>
          </p:spPr>
          <p:txBody>
            <a:bodyPr lIns="50800" tIns="50800" rIns="50800" bIns="50800" rtlCol="0" anchor="ctr"/>
            <a:lstStyle/>
            <a:p>
              <a:pPr algn="ctr">
                <a:lnSpc>
                  <a:spcPts val="2100"/>
                </a:lnSpc>
                <a:spcBef>
                  <a:spcPct val="0"/>
                </a:spcBef>
              </a:pPr>
              <a:r>
                <a:rPr lang="en-US" sz="1500" b="1">
                  <a:solidFill>
                    <a:srgbClr val="000000"/>
                  </a:solidFill>
                  <a:latin typeface="Open Sans Extra Bold"/>
                </a:rPr>
                <a:t>OBJECTIVES</a:t>
              </a:r>
              <a:endParaRPr lang="en-US" sz="1500" b="1">
                <a:solidFill>
                  <a:srgbClr val="000000"/>
                </a:solidFill>
                <a:latin typeface="Open Sans Extra Bold"/>
                <a:ea typeface="Open Sans Extra Bold"/>
                <a:cs typeface="Open Sans Extra Bold"/>
              </a:endParaRPr>
            </a:p>
          </p:txBody>
        </p:sp>
      </p:grpSp>
      <p:grpSp>
        <p:nvGrpSpPr>
          <p:cNvPr id="14" name="Group 14"/>
          <p:cNvGrpSpPr/>
          <p:nvPr/>
        </p:nvGrpSpPr>
        <p:grpSpPr>
          <a:xfrm>
            <a:off x="338157" y="5858524"/>
            <a:ext cx="5543904" cy="387307"/>
            <a:chOff x="0" y="0"/>
            <a:chExt cx="1460123" cy="102007"/>
          </a:xfrm>
        </p:grpSpPr>
        <p:sp>
          <p:nvSpPr>
            <p:cNvPr id="15" name="Freeform 15"/>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txBody>
            <a:bodyPr lIns="91440" tIns="45720" rIns="91440" bIns="45720" anchor="t"/>
            <a:lstStyle/>
            <a:p>
              <a:endParaRPr lang="en-US" b="1">
                <a:latin typeface="Open Sans Extra Bold"/>
                <a:ea typeface="Open Sans Extra Bold"/>
                <a:cs typeface="Open Sans Extra Bold"/>
              </a:endParaRPr>
            </a:p>
          </p:txBody>
        </p:sp>
        <p:sp>
          <p:nvSpPr>
            <p:cNvPr id="16" name="TextBox 16"/>
            <p:cNvSpPr txBox="1"/>
            <p:nvPr/>
          </p:nvSpPr>
          <p:spPr>
            <a:xfrm>
              <a:off x="332168" y="20005"/>
              <a:ext cx="812800" cy="61997"/>
            </a:xfrm>
            <a:prstGeom prst="rect">
              <a:avLst/>
            </a:prstGeom>
          </p:spPr>
          <p:txBody>
            <a:bodyPr lIns="50800" tIns="50800" rIns="50800" bIns="50800" rtlCol="0" anchor="ctr"/>
            <a:lstStyle/>
            <a:p>
              <a:pPr algn="ctr">
                <a:lnSpc>
                  <a:spcPts val="2100"/>
                </a:lnSpc>
                <a:spcBef>
                  <a:spcPct val="0"/>
                </a:spcBef>
              </a:pPr>
              <a:r>
                <a:rPr lang="en-US" sz="1500" b="1">
                  <a:solidFill>
                    <a:srgbClr val="000000"/>
                  </a:solidFill>
                  <a:latin typeface="Open Sans Extra Bold"/>
                </a:rPr>
                <a:t>SOLUTION DESIGN</a:t>
              </a:r>
              <a:endParaRPr lang="en-US" sz="1500" b="1">
                <a:solidFill>
                  <a:srgbClr val="000000"/>
                </a:solidFill>
                <a:latin typeface="Open Sans Extra Bold"/>
                <a:ea typeface="Open Sans Extra Bold"/>
                <a:cs typeface="Open Sans Extra Bold"/>
              </a:endParaRPr>
            </a:p>
          </p:txBody>
        </p:sp>
      </p:grpSp>
      <p:grpSp>
        <p:nvGrpSpPr>
          <p:cNvPr id="17" name="Group 17"/>
          <p:cNvGrpSpPr/>
          <p:nvPr/>
        </p:nvGrpSpPr>
        <p:grpSpPr>
          <a:xfrm>
            <a:off x="12411252" y="7708236"/>
            <a:ext cx="5543904" cy="387307"/>
            <a:chOff x="0" y="0"/>
            <a:chExt cx="1460123" cy="102007"/>
          </a:xfrm>
        </p:grpSpPr>
        <p:sp>
          <p:nvSpPr>
            <p:cNvPr id="18" name="Freeform 18"/>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19" name="TextBox 19"/>
            <p:cNvSpPr txBox="1"/>
            <p:nvPr/>
          </p:nvSpPr>
          <p:spPr>
            <a:xfrm>
              <a:off x="335042" y="20537"/>
              <a:ext cx="812800" cy="63385"/>
            </a:xfrm>
            <a:prstGeom prst="rect">
              <a:avLst/>
            </a:prstGeom>
          </p:spPr>
          <p:txBody>
            <a:bodyPr lIns="50800" tIns="50800" rIns="50800" bIns="50800" rtlCol="0" anchor="ctr"/>
            <a:lstStyle/>
            <a:p>
              <a:pPr algn="ctr">
                <a:lnSpc>
                  <a:spcPts val="2100"/>
                </a:lnSpc>
                <a:spcBef>
                  <a:spcPct val="0"/>
                </a:spcBef>
              </a:pPr>
              <a:r>
                <a:rPr lang="en-US" sz="1500" b="1">
                  <a:solidFill>
                    <a:srgbClr val="000000"/>
                  </a:solidFill>
                  <a:latin typeface="Open Sans Extra Bold"/>
                </a:rPr>
                <a:t>REFERENCES</a:t>
              </a:r>
              <a:endParaRPr lang="en-US" sz="1500" b="1">
                <a:solidFill>
                  <a:srgbClr val="000000"/>
                </a:solidFill>
                <a:latin typeface="Open Sans Extra Bold"/>
                <a:ea typeface="Open Sans Extra Bold"/>
                <a:cs typeface="Open Sans Extra Bold"/>
              </a:endParaRPr>
            </a:p>
          </p:txBody>
        </p:sp>
      </p:grpSp>
      <p:sp>
        <p:nvSpPr>
          <p:cNvPr id="20" name="TextBox 20"/>
          <p:cNvSpPr txBox="1"/>
          <p:nvPr/>
        </p:nvSpPr>
        <p:spPr>
          <a:xfrm>
            <a:off x="6372048" y="1698683"/>
            <a:ext cx="5543904" cy="447943"/>
          </a:xfrm>
          <a:prstGeom prst="rect">
            <a:avLst/>
          </a:prstGeom>
        </p:spPr>
        <p:txBody>
          <a:bodyPr lIns="0" tIns="0" rIns="0" bIns="0" rtlCol="0" anchor="t">
            <a:spAutoFit/>
          </a:bodyPr>
          <a:lstStyle/>
          <a:p>
            <a:pPr marL="280670" lvl="1" indent="-140335" algn="just">
              <a:lnSpc>
                <a:spcPts val="1820"/>
              </a:lnSpc>
              <a:buFont typeface="Arial"/>
              <a:buChar char="•"/>
            </a:pPr>
            <a:r>
              <a:rPr lang="es-EC" sz="1300" dirty="0" err="1">
                <a:latin typeface="Open Sans"/>
                <a:ea typeface="Open Sans"/>
                <a:cs typeface="Open Sans"/>
              </a:rPr>
              <a:t>The</a:t>
            </a:r>
            <a:r>
              <a:rPr lang="es-EC" sz="1300" dirty="0">
                <a:latin typeface="Open Sans"/>
                <a:ea typeface="Open Sans"/>
                <a:cs typeface="Open Sans"/>
              </a:rPr>
              <a:t> web </a:t>
            </a:r>
            <a:r>
              <a:rPr lang="es-EC" sz="1300" dirty="0" err="1">
                <a:latin typeface="Open Sans"/>
                <a:ea typeface="Open Sans"/>
                <a:cs typeface="Open Sans"/>
              </a:rPr>
              <a:t>application</a:t>
            </a:r>
            <a:r>
              <a:rPr lang="es-EC" sz="1300" dirty="0">
                <a:latin typeface="Open Sans"/>
                <a:ea typeface="Open Sans"/>
                <a:cs typeface="Open Sans"/>
              </a:rPr>
              <a:t> </a:t>
            </a:r>
            <a:r>
              <a:rPr lang="es-EC" sz="1300" dirty="0" err="1">
                <a:latin typeface="Open Sans"/>
                <a:ea typeface="Open Sans"/>
                <a:cs typeface="Open Sans"/>
              </a:rPr>
              <a:t>developed</a:t>
            </a:r>
            <a:r>
              <a:rPr lang="es-EC" sz="1300" dirty="0">
                <a:latin typeface="Open Sans"/>
                <a:ea typeface="Open Sans"/>
                <a:cs typeface="Open Sans"/>
              </a:rPr>
              <a:t> </a:t>
            </a:r>
            <a:r>
              <a:rPr lang="es-EC" sz="1300" dirty="0" err="1">
                <a:latin typeface="Open Sans"/>
                <a:ea typeface="Open Sans"/>
                <a:cs typeface="Open Sans"/>
              </a:rPr>
              <a:t>with</a:t>
            </a:r>
            <a:r>
              <a:rPr lang="es-EC" sz="1300" dirty="0">
                <a:latin typeface="Open Sans"/>
                <a:ea typeface="Open Sans"/>
                <a:cs typeface="Open Sans"/>
              </a:rPr>
              <a:t> </a:t>
            </a:r>
            <a:r>
              <a:rPr lang="es-EC" sz="1300" dirty="0" err="1">
                <a:latin typeface="Open Sans"/>
                <a:ea typeface="Open Sans"/>
                <a:cs typeface="Open Sans"/>
              </a:rPr>
              <a:t>NodeJS</a:t>
            </a:r>
            <a:r>
              <a:rPr lang="es-EC" sz="1300" dirty="0">
                <a:latin typeface="Open Sans"/>
                <a:ea typeface="Open Sans"/>
                <a:cs typeface="Open Sans"/>
              </a:rPr>
              <a:t> </a:t>
            </a:r>
            <a:r>
              <a:rPr lang="es-EC" sz="1300" dirty="0" err="1">
                <a:latin typeface="Open Sans"/>
                <a:ea typeface="Open Sans"/>
                <a:cs typeface="Open Sans"/>
              </a:rPr>
              <a:t>allows</a:t>
            </a:r>
            <a:r>
              <a:rPr lang="es-EC" sz="1300" dirty="0">
                <a:latin typeface="Open Sans"/>
                <a:ea typeface="Open Sans"/>
                <a:cs typeface="Open Sans"/>
              </a:rPr>
              <a:t> </a:t>
            </a:r>
            <a:r>
              <a:rPr lang="es-EC" sz="1300" dirty="0" err="1">
                <a:latin typeface="Open Sans"/>
                <a:ea typeface="Open Sans"/>
                <a:cs typeface="Open Sans"/>
              </a:rPr>
              <a:t>coaches</a:t>
            </a:r>
            <a:r>
              <a:rPr lang="es-EC" sz="1300" dirty="0">
                <a:latin typeface="Open Sans"/>
                <a:ea typeface="Open Sans"/>
                <a:cs typeface="Open Sans"/>
              </a:rPr>
              <a:t> and </a:t>
            </a:r>
            <a:r>
              <a:rPr lang="es-EC" sz="1300" dirty="0" err="1">
                <a:latin typeface="Open Sans"/>
                <a:ea typeface="Open Sans"/>
                <a:cs typeface="Open Sans"/>
              </a:rPr>
              <a:t>fencers</a:t>
            </a:r>
            <a:r>
              <a:rPr lang="es-EC" sz="1300" dirty="0">
                <a:latin typeface="Open Sans"/>
                <a:ea typeface="Open Sans"/>
                <a:cs typeface="Open Sans"/>
              </a:rPr>
              <a:t> </a:t>
            </a:r>
            <a:r>
              <a:rPr lang="es-EC" sz="1300" dirty="0" err="1">
                <a:latin typeface="Open Sans"/>
                <a:ea typeface="Open Sans"/>
                <a:cs typeface="Open Sans"/>
              </a:rPr>
              <a:t>to</a:t>
            </a:r>
            <a:r>
              <a:rPr lang="es-EC" sz="1300" dirty="0">
                <a:latin typeface="Open Sans"/>
                <a:ea typeface="Open Sans"/>
                <a:cs typeface="Open Sans"/>
              </a:rPr>
              <a:t> </a:t>
            </a:r>
            <a:r>
              <a:rPr lang="es-EC" sz="1300" dirty="0" err="1">
                <a:latin typeface="Open Sans"/>
                <a:ea typeface="Open Sans"/>
                <a:cs typeface="Open Sans"/>
              </a:rPr>
              <a:t>view</a:t>
            </a:r>
            <a:r>
              <a:rPr lang="es-EC" sz="1300" dirty="0">
                <a:latin typeface="Open Sans"/>
                <a:ea typeface="Open Sans"/>
                <a:cs typeface="Open Sans"/>
              </a:rPr>
              <a:t> </a:t>
            </a:r>
            <a:r>
              <a:rPr lang="es-EC" sz="1300" dirty="0" err="1">
                <a:latin typeface="Open Sans"/>
                <a:ea typeface="Open Sans"/>
                <a:cs typeface="Open Sans"/>
              </a:rPr>
              <a:t>established</a:t>
            </a:r>
            <a:r>
              <a:rPr lang="es-EC" sz="1300" dirty="0">
                <a:latin typeface="Open Sans"/>
                <a:ea typeface="Open Sans"/>
                <a:cs typeface="Open Sans"/>
              </a:rPr>
              <a:t> training </a:t>
            </a:r>
            <a:r>
              <a:rPr lang="es-EC" sz="1300" dirty="0" err="1">
                <a:latin typeface="Open Sans"/>
                <a:ea typeface="Open Sans"/>
                <a:cs typeface="Open Sans"/>
              </a:rPr>
              <a:t>schedules</a:t>
            </a:r>
            <a:r>
              <a:rPr lang="es-EC" sz="1300" dirty="0">
                <a:latin typeface="Open Sans"/>
                <a:ea typeface="Open Sans"/>
                <a:cs typeface="Open Sans"/>
              </a:rPr>
              <a:t>.</a:t>
            </a:r>
            <a:endParaRPr lang="en-US" dirty="0"/>
          </a:p>
        </p:txBody>
      </p:sp>
      <p:grpSp>
        <p:nvGrpSpPr>
          <p:cNvPr id="21" name="Group 21"/>
          <p:cNvGrpSpPr/>
          <p:nvPr/>
        </p:nvGrpSpPr>
        <p:grpSpPr>
          <a:xfrm>
            <a:off x="15818270" y="435845"/>
            <a:ext cx="2393895" cy="419239"/>
            <a:chOff x="0" y="0"/>
            <a:chExt cx="3191860" cy="558985"/>
          </a:xfrm>
        </p:grpSpPr>
        <p:sp>
          <p:nvSpPr>
            <p:cNvPr id="22" name="Freeform 22"/>
            <p:cNvSpPr/>
            <p:nvPr/>
          </p:nvSpPr>
          <p:spPr>
            <a:xfrm>
              <a:off x="1988621" y="0"/>
              <a:ext cx="1203239" cy="558985"/>
            </a:xfrm>
            <a:custGeom>
              <a:avLst/>
              <a:gdLst/>
              <a:ahLst/>
              <a:cxnLst/>
              <a:rect l="l" t="t" r="r" b="b"/>
              <a:pathLst>
                <a:path w="1203239" h="558985">
                  <a:moveTo>
                    <a:pt x="0" y="0"/>
                  </a:moveTo>
                  <a:lnTo>
                    <a:pt x="1203239" y="0"/>
                  </a:lnTo>
                  <a:lnTo>
                    <a:pt x="1203239" y="558985"/>
                  </a:lnTo>
                  <a:lnTo>
                    <a:pt x="0" y="558985"/>
                  </a:lnTo>
                  <a:lnTo>
                    <a:pt x="0" y="0"/>
                  </a:lnTo>
                  <a:close/>
                </a:path>
              </a:pathLst>
            </a:custGeom>
            <a:blipFill>
              <a:blip r:embed="rId2"/>
              <a:stretch>
                <a:fillRect l="-10370" t="-73400" r="-10244" b="-86229"/>
              </a:stretch>
            </a:blipFill>
          </p:spPr>
        </p:sp>
        <p:sp>
          <p:nvSpPr>
            <p:cNvPr id="23" name="TextBox 23"/>
            <p:cNvSpPr txBox="1"/>
            <p:nvPr/>
          </p:nvSpPr>
          <p:spPr>
            <a:xfrm>
              <a:off x="0" y="97551"/>
              <a:ext cx="1585912" cy="461434"/>
            </a:xfrm>
            <a:prstGeom prst="rect">
              <a:avLst/>
            </a:prstGeom>
          </p:spPr>
          <p:txBody>
            <a:bodyPr lIns="0" tIns="0" rIns="0" bIns="0" rtlCol="0" anchor="t">
              <a:spAutoFit/>
            </a:bodyPr>
            <a:lstStyle/>
            <a:p>
              <a:pPr algn="ctr">
                <a:lnSpc>
                  <a:spcPts val="1235"/>
                </a:lnSpc>
              </a:pPr>
              <a:r>
                <a:rPr lang="en-US" sz="1300" spc="-53">
                  <a:solidFill>
                    <a:srgbClr val="98012F"/>
                  </a:solidFill>
                  <a:latin typeface="Arial Bold"/>
                </a:rPr>
                <a:t>INGENIERÍA DE </a:t>
              </a:r>
            </a:p>
            <a:p>
              <a:pPr algn="ctr">
                <a:lnSpc>
                  <a:spcPts val="1235"/>
                </a:lnSpc>
              </a:pPr>
              <a:r>
                <a:rPr lang="en-US" sz="1300" spc="-53">
                  <a:solidFill>
                    <a:srgbClr val="98012F"/>
                  </a:solidFill>
                  <a:latin typeface="Arial Bold"/>
                </a:rPr>
                <a:t>SOFTWARE</a:t>
              </a:r>
            </a:p>
          </p:txBody>
        </p:sp>
        <p:sp>
          <p:nvSpPr>
            <p:cNvPr id="24" name="AutoShape 24"/>
            <p:cNvSpPr/>
            <p:nvPr/>
          </p:nvSpPr>
          <p:spPr>
            <a:xfrm>
              <a:off x="1825017" y="85376"/>
              <a:ext cx="0" cy="466401"/>
            </a:xfrm>
            <a:prstGeom prst="line">
              <a:avLst/>
            </a:prstGeom>
            <a:ln w="25400" cap="flat">
              <a:solidFill>
                <a:srgbClr val="98012F"/>
              </a:solidFill>
              <a:prstDash val="solid"/>
              <a:headEnd type="none" w="sm" len="sm"/>
              <a:tailEnd type="none" w="sm" len="sm"/>
            </a:ln>
          </p:spPr>
        </p:sp>
      </p:grpSp>
      <p:sp>
        <p:nvSpPr>
          <p:cNvPr id="25" name="Freeform 25"/>
          <p:cNvSpPr/>
          <p:nvPr/>
        </p:nvSpPr>
        <p:spPr>
          <a:xfrm>
            <a:off x="370454" y="7955886"/>
            <a:ext cx="5682568" cy="1853011"/>
          </a:xfrm>
          <a:custGeom>
            <a:avLst/>
            <a:gdLst/>
            <a:ahLst/>
            <a:cxnLst/>
            <a:rect l="l" t="t" r="r" b="b"/>
            <a:pathLst>
              <a:path w="5682568" h="1853011">
                <a:moveTo>
                  <a:pt x="0" y="0"/>
                </a:moveTo>
                <a:lnTo>
                  <a:pt x="5682568" y="0"/>
                </a:lnTo>
                <a:lnTo>
                  <a:pt x="5682568" y="1853011"/>
                </a:lnTo>
                <a:lnTo>
                  <a:pt x="0" y="1853011"/>
                </a:lnTo>
                <a:lnTo>
                  <a:pt x="0" y="0"/>
                </a:lnTo>
                <a:close/>
              </a:path>
            </a:pathLst>
          </a:custGeom>
          <a:blipFill>
            <a:blip r:embed="rId3"/>
            <a:stretch>
              <a:fillRect/>
            </a:stretch>
          </a:blipFill>
        </p:spPr>
      </p:sp>
      <p:grpSp>
        <p:nvGrpSpPr>
          <p:cNvPr id="26" name="Group 26"/>
          <p:cNvGrpSpPr/>
          <p:nvPr/>
        </p:nvGrpSpPr>
        <p:grpSpPr>
          <a:xfrm>
            <a:off x="12454464" y="5093984"/>
            <a:ext cx="5543904" cy="387307"/>
            <a:chOff x="0" y="0"/>
            <a:chExt cx="1460123" cy="102007"/>
          </a:xfrm>
        </p:grpSpPr>
        <p:sp>
          <p:nvSpPr>
            <p:cNvPr id="27" name="Freeform 27"/>
            <p:cNvSpPr/>
            <p:nvPr/>
          </p:nvSpPr>
          <p:spPr>
            <a:xfrm>
              <a:off x="0" y="0"/>
              <a:ext cx="1460123" cy="102007"/>
            </a:xfrm>
            <a:custGeom>
              <a:avLst/>
              <a:gdLst/>
              <a:ahLst/>
              <a:cxnLst/>
              <a:rect l="l" t="t" r="r" b="b"/>
              <a:pathLst>
                <a:path w="1460123" h="102007">
                  <a:moveTo>
                    <a:pt x="19551" y="0"/>
                  </a:moveTo>
                  <a:lnTo>
                    <a:pt x="1440572" y="0"/>
                  </a:lnTo>
                  <a:cubicBezTo>
                    <a:pt x="1445757" y="0"/>
                    <a:pt x="1450730" y="2060"/>
                    <a:pt x="1454397" y="5726"/>
                  </a:cubicBezTo>
                  <a:cubicBezTo>
                    <a:pt x="1458063" y="9393"/>
                    <a:pt x="1460123" y="14365"/>
                    <a:pt x="1460123" y="19551"/>
                  </a:cubicBezTo>
                  <a:lnTo>
                    <a:pt x="1460123" y="82456"/>
                  </a:lnTo>
                  <a:cubicBezTo>
                    <a:pt x="1460123" y="87641"/>
                    <a:pt x="1458063" y="92614"/>
                    <a:pt x="1454397" y="96280"/>
                  </a:cubicBezTo>
                  <a:cubicBezTo>
                    <a:pt x="1450730" y="99947"/>
                    <a:pt x="1445757" y="102007"/>
                    <a:pt x="1440572" y="102007"/>
                  </a:cubicBezTo>
                  <a:lnTo>
                    <a:pt x="19551" y="102007"/>
                  </a:lnTo>
                  <a:cubicBezTo>
                    <a:pt x="14365" y="102007"/>
                    <a:pt x="9393" y="99947"/>
                    <a:pt x="5726" y="96280"/>
                  </a:cubicBezTo>
                  <a:cubicBezTo>
                    <a:pt x="2060" y="92614"/>
                    <a:pt x="0" y="87641"/>
                    <a:pt x="0" y="82456"/>
                  </a:cubicBezTo>
                  <a:lnTo>
                    <a:pt x="0" y="19551"/>
                  </a:lnTo>
                  <a:cubicBezTo>
                    <a:pt x="0" y="14365"/>
                    <a:pt x="2060" y="9393"/>
                    <a:pt x="5726" y="5726"/>
                  </a:cubicBezTo>
                  <a:cubicBezTo>
                    <a:pt x="9393" y="2060"/>
                    <a:pt x="14365" y="0"/>
                    <a:pt x="19551" y="0"/>
                  </a:cubicBezTo>
                  <a:close/>
                </a:path>
              </a:pathLst>
            </a:custGeom>
            <a:solidFill>
              <a:srgbClr val="FFE6E6"/>
            </a:solidFill>
          </p:spPr>
        </p:sp>
        <p:sp>
          <p:nvSpPr>
            <p:cNvPr id="28" name="TextBox 28"/>
            <p:cNvSpPr txBox="1"/>
            <p:nvPr/>
          </p:nvSpPr>
          <p:spPr>
            <a:xfrm>
              <a:off x="310881" y="30223"/>
              <a:ext cx="812800" cy="41616"/>
            </a:xfrm>
            <a:prstGeom prst="rect">
              <a:avLst/>
            </a:prstGeom>
          </p:spPr>
          <p:txBody>
            <a:bodyPr lIns="50800" tIns="50800" rIns="50800" bIns="50800" rtlCol="0" anchor="ctr"/>
            <a:lstStyle/>
            <a:p>
              <a:pPr algn="ctr">
                <a:lnSpc>
                  <a:spcPts val="2100"/>
                </a:lnSpc>
                <a:spcBef>
                  <a:spcPct val="0"/>
                </a:spcBef>
              </a:pPr>
              <a:r>
                <a:rPr lang="en-US" sz="1500" b="1">
                  <a:solidFill>
                    <a:srgbClr val="000000"/>
                  </a:solidFill>
                  <a:latin typeface="Open Sans Extra Bold"/>
                </a:rPr>
                <a:t>FUTURE WORK</a:t>
              </a:r>
              <a:endParaRPr lang="en-US" b="1">
                <a:latin typeface="Open Sans Extra Bold"/>
                <a:ea typeface="Open Sans Extra Bold"/>
                <a:cs typeface="Calibri"/>
              </a:endParaRPr>
            </a:p>
          </p:txBody>
        </p:sp>
      </p:grpSp>
      <p:sp>
        <p:nvSpPr>
          <p:cNvPr id="29" name="Freeform 29"/>
          <p:cNvSpPr/>
          <p:nvPr/>
        </p:nvSpPr>
        <p:spPr>
          <a:xfrm rot="59999">
            <a:off x="8939402" y="6702615"/>
            <a:ext cx="2990422" cy="1667009"/>
          </a:xfrm>
          <a:custGeom>
            <a:avLst/>
            <a:gdLst/>
            <a:ahLst/>
            <a:cxnLst/>
            <a:rect l="l" t="t" r="r" b="b"/>
            <a:pathLst>
              <a:path w="2990422" h="1667009">
                <a:moveTo>
                  <a:pt x="0" y="51706"/>
                </a:moveTo>
                <a:lnTo>
                  <a:pt x="2962227" y="0"/>
                </a:lnTo>
                <a:lnTo>
                  <a:pt x="2990422" y="1615304"/>
                </a:lnTo>
                <a:lnTo>
                  <a:pt x="28195" y="1667010"/>
                </a:lnTo>
                <a:lnTo>
                  <a:pt x="0" y="51706"/>
                </a:lnTo>
                <a:close/>
              </a:path>
            </a:pathLst>
          </a:custGeom>
          <a:blipFill>
            <a:blip r:embed="rId4"/>
            <a:stretch>
              <a:fillRect l="-79764" t="-27005" r="-98315" b="-110561"/>
            </a:stretch>
          </a:blipFill>
        </p:spPr>
      </p:sp>
      <p:sp>
        <p:nvSpPr>
          <p:cNvPr id="30" name="TextBox 30"/>
          <p:cNvSpPr txBox="1"/>
          <p:nvPr/>
        </p:nvSpPr>
        <p:spPr>
          <a:xfrm>
            <a:off x="338157" y="314812"/>
            <a:ext cx="9296854" cy="670312"/>
          </a:xfrm>
          <a:prstGeom prst="rect">
            <a:avLst/>
          </a:prstGeom>
        </p:spPr>
        <p:txBody>
          <a:bodyPr lIns="0" tIns="0" rIns="0" bIns="0" rtlCol="0" anchor="t">
            <a:spAutoFit/>
          </a:bodyPr>
          <a:lstStyle/>
          <a:p>
            <a:pPr>
              <a:lnSpc>
                <a:spcPts val="2660"/>
              </a:lnSpc>
              <a:spcBef>
                <a:spcPct val="0"/>
              </a:spcBef>
            </a:pPr>
            <a:r>
              <a:rPr lang="en-US" sz="1900" dirty="0">
                <a:latin typeface="Open Sans Light Bold"/>
                <a:ea typeface="Open Sans Light Bold"/>
                <a:cs typeface="Open Sans Light Bold"/>
              </a:rPr>
              <a:t>Web application for information management and training performance using artificial intelligence for "Academia de </a:t>
            </a:r>
            <a:r>
              <a:rPr lang="en-US" sz="1900" dirty="0" err="1">
                <a:latin typeface="Open Sans Light Bold"/>
                <a:ea typeface="Open Sans Light Bold"/>
                <a:cs typeface="Open Sans Light Bold"/>
              </a:rPr>
              <a:t>Esgrima</a:t>
            </a:r>
            <a:r>
              <a:rPr lang="en-US" sz="1900" dirty="0">
                <a:latin typeface="Open Sans Light Bold"/>
                <a:ea typeface="Open Sans Light Bold"/>
                <a:cs typeface="Open Sans Light Bold"/>
              </a:rPr>
              <a:t> Ciudad de Quito"</a:t>
            </a:r>
            <a:endParaRPr lang="en-US" dirty="0">
              <a:latin typeface="Open Sans Light Bold"/>
              <a:ea typeface="Open Sans Light Bold"/>
              <a:cs typeface="Open Sans Light Bold"/>
            </a:endParaRPr>
          </a:p>
        </p:txBody>
      </p:sp>
      <p:sp>
        <p:nvSpPr>
          <p:cNvPr id="32" name="TextBox 32"/>
          <p:cNvSpPr txBox="1"/>
          <p:nvPr/>
        </p:nvSpPr>
        <p:spPr>
          <a:xfrm>
            <a:off x="9795768" y="290952"/>
            <a:ext cx="1468416" cy="680450"/>
          </a:xfrm>
          <a:prstGeom prst="rect">
            <a:avLst/>
          </a:prstGeom>
        </p:spPr>
        <p:txBody>
          <a:bodyPr lIns="0" tIns="0" rIns="0" bIns="0" rtlCol="0" anchor="t">
            <a:spAutoFit/>
          </a:bodyPr>
          <a:lstStyle/>
          <a:p>
            <a:pPr algn="ctr">
              <a:lnSpc>
                <a:spcPts val="1869"/>
              </a:lnSpc>
            </a:pPr>
            <a:r>
              <a:rPr lang="en-US" sz="1335">
                <a:solidFill>
                  <a:srgbClr val="000000"/>
                </a:solidFill>
                <a:latin typeface="Open Sans Bold"/>
              </a:rPr>
              <a:t>Diego Hiriart</a:t>
            </a:r>
          </a:p>
          <a:p>
            <a:pPr algn="ctr">
              <a:lnSpc>
                <a:spcPts val="1869"/>
              </a:lnSpc>
            </a:pPr>
            <a:r>
              <a:rPr lang="en-US" sz="1335">
                <a:solidFill>
                  <a:srgbClr val="000000"/>
                </a:solidFill>
                <a:latin typeface="Open Sans"/>
              </a:rPr>
              <a:t>diego.hiriart</a:t>
            </a:r>
          </a:p>
          <a:p>
            <a:pPr algn="ctr">
              <a:lnSpc>
                <a:spcPts val="1869"/>
              </a:lnSpc>
            </a:pPr>
            <a:r>
              <a:rPr lang="en-US" sz="1335">
                <a:solidFill>
                  <a:srgbClr val="000000"/>
                </a:solidFill>
                <a:latin typeface="Open Sans"/>
              </a:rPr>
              <a:t>@udla.edu.ec</a:t>
            </a:r>
          </a:p>
        </p:txBody>
      </p:sp>
      <p:sp>
        <p:nvSpPr>
          <p:cNvPr id="33" name="TextBox 33"/>
          <p:cNvSpPr txBox="1"/>
          <p:nvPr/>
        </p:nvSpPr>
        <p:spPr>
          <a:xfrm>
            <a:off x="11574487" y="290952"/>
            <a:ext cx="1759953" cy="680450"/>
          </a:xfrm>
          <a:prstGeom prst="rect">
            <a:avLst/>
          </a:prstGeom>
        </p:spPr>
        <p:txBody>
          <a:bodyPr lIns="0" tIns="0" rIns="0" bIns="0" rtlCol="0" anchor="t">
            <a:spAutoFit/>
          </a:bodyPr>
          <a:lstStyle/>
          <a:p>
            <a:pPr algn="ctr">
              <a:lnSpc>
                <a:spcPts val="1869"/>
              </a:lnSpc>
            </a:pPr>
            <a:r>
              <a:rPr lang="en-US" sz="1335">
                <a:solidFill>
                  <a:srgbClr val="000000"/>
                </a:solidFill>
                <a:latin typeface="Open Sans Bold"/>
              </a:rPr>
              <a:t>Luis Corales</a:t>
            </a:r>
          </a:p>
          <a:p>
            <a:pPr algn="ctr">
              <a:lnSpc>
                <a:spcPts val="1869"/>
              </a:lnSpc>
            </a:pPr>
            <a:r>
              <a:rPr lang="en-US" sz="1335">
                <a:solidFill>
                  <a:srgbClr val="000000"/>
                </a:solidFill>
                <a:latin typeface="Open Sans"/>
              </a:rPr>
              <a:t>luis.corales.martinez</a:t>
            </a:r>
          </a:p>
          <a:p>
            <a:pPr algn="ctr">
              <a:lnSpc>
                <a:spcPts val="1869"/>
              </a:lnSpc>
            </a:pPr>
            <a:r>
              <a:rPr lang="en-US" sz="1335">
                <a:solidFill>
                  <a:srgbClr val="000000"/>
                </a:solidFill>
                <a:latin typeface="Open Sans"/>
              </a:rPr>
              <a:t>@udla.edu.ec</a:t>
            </a:r>
          </a:p>
        </p:txBody>
      </p:sp>
      <p:sp>
        <p:nvSpPr>
          <p:cNvPr id="34" name="TextBox 34"/>
          <p:cNvSpPr txBox="1"/>
          <p:nvPr/>
        </p:nvSpPr>
        <p:spPr>
          <a:xfrm>
            <a:off x="13644744" y="290952"/>
            <a:ext cx="1758958" cy="680450"/>
          </a:xfrm>
          <a:prstGeom prst="rect">
            <a:avLst/>
          </a:prstGeom>
        </p:spPr>
        <p:txBody>
          <a:bodyPr lIns="0" tIns="0" rIns="0" bIns="0" rtlCol="0" anchor="t">
            <a:spAutoFit/>
          </a:bodyPr>
          <a:lstStyle/>
          <a:p>
            <a:pPr algn="ctr">
              <a:lnSpc>
                <a:spcPts val="1869"/>
              </a:lnSpc>
            </a:pPr>
            <a:r>
              <a:rPr lang="en-US" sz="1335">
                <a:solidFill>
                  <a:srgbClr val="000000"/>
                </a:solidFill>
                <a:latin typeface="Open Sans Bold"/>
              </a:rPr>
              <a:t>Christian Samaniego</a:t>
            </a:r>
          </a:p>
          <a:p>
            <a:pPr algn="ctr">
              <a:lnSpc>
                <a:spcPts val="1869"/>
              </a:lnSpc>
            </a:pPr>
            <a:r>
              <a:rPr lang="en-US" sz="1335">
                <a:solidFill>
                  <a:srgbClr val="000000"/>
                </a:solidFill>
                <a:latin typeface="Open Sans"/>
              </a:rPr>
              <a:t>christian.samaniego</a:t>
            </a:r>
          </a:p>
          <a:p>
            <a:pPr algn="ctr">
              <a:lnSpc>
                <a:spcPts val="1869"/>
              </a:lnSpc>
            </a:pPr>
            <a:r>
              <a:rPr lang="en-US" sz="1335">
                <a:solidFill>
                  <a:srgbClr val="000000"/>
                </a:solidFill>
                <a:latin typeface="Open Sans"/>
              </a:rPr>
              <a:t>@udla.edu.ec</a:t>
            </a:r>
          </a:p>
        </p:txBody>
      </p:sp>
      <p:sp>
        <p:nvSpPr>
          <p:cNvPr id="38" name="Freeform 38"/>
          <p:cNvSpPr/>
          <p:nvPr/>
        </p:nvSpPr>
        <p:spPr>
          <a:xfrm>
            <a:off x="6794755" y="6518443"/>
            <a:ext cx="2040506" cy="2035353"/>
          </a:xfrm>
          <a:custGeom>
            <a:avLst/>
            <a:gdLst/>
            <a:ahLst/>
            <a:cxnLst/>
            <a:rect l="l" t="t" r="r" b="b"/>
            <a:pathLst>
              <a:path w="2040506" h="2035353">
                <a:moveTo>
                  <a:pt x="0" y="0"/>
                </a:moveTo>
                <a:lnTo>
                  <a:pt x="2040506" y="0"/>
                </a:lnTo>
                <a:lnTo>
                  <a:pt x="2040506" y="2035354"/>
                </a:lnTo>
                <a:lnTo>
                  <a:pt x="0" y="2035354"/>
                </a:lnTo>
                <a:lnTo>
                  <a:pt x="0" y="0"/>
                </a:lnTo>
                <a:close/>
              </a:path>
            </a:pathLst>
          </a:custGeom>
          <a:blipFill>
            <a:blip r:embed="rId5"/>
            <a:stretch>
              <a:fillRect l="-61408" t="-18454" r="-191193" b="-66116"/>
            </a:stretch>
          </a:blipFill>
        </p:spPr>
      </p:sp>
      <p:sp>
        <p:nvSpPr>
          <p:cNvPr id="40" name="Freeform 40"/>
          <p:cNvSpPr/>
          <p:nvPr/>
        </p:nvSpPr>
        <p:spPr>
          <a:xfrm>
            <a:off x="6460185" y="2585401"/>
            <a:ext cx="5455767" cy="2482864"/>
          </a:xfrm>
          <a:custGeom>
            <a:avLst/>
            <a:gdLst/>
            <a:ahLst/>
            <a:cxnLst/>
            <a:rect l="l" t="t" r="r" b="b"/>
            <a:pathLst>
              <a:path w="5455767" h="2482864">
                <a:moveTo>
                  <a:pt x="0" y="0"/>
                </a:moveTo>
                <a:lnTo>
                  <a:pt x="5455767" y="0"/>
                </a:lnTo>
                <a:lnTo>
                  <a:pt x="5455767" y="2482864"/>
                </a:lnTo>
                <a:lnTo>
                  <a:pt x="0" y="2482864"/>
                </a:lnTo>
                <a:lnTo>
                  <a:pt x="0" y="0"/>
                </a:lnTo>
                <a:close/>
              </a:path>
            </a:pathLst>
          </a:custGeom>
          <a:blipFill>
            <a:blip r:embed="rId6"/>
            <a:stretch>
              <a:fillRect l="-2356" t="-13847" r="-1584" b="-1234"/>
            </a:stretch>
          </a:blipFill>
        </p:spPr>
      </p:sp>
      <p:sp>
        <p:nvSpPr>
          <p:cNvPr id="41" name="TextBox 41"/>
          <p:cNvSpPr txBox="1"/>
          <p:nvPr/>
        </p:nvSpPr>
        <p:spPr>
          <a:xfrm>
            <a:off x="6372048" y="5390235"/>
            <a:ext cx="5543904" cy="675249"/>
          </a:xfrm>
          <a:prstGeom prst="rect">
            <a:avLst/>
          </a:prstGeom>
        </p:spPr>
        <p:txBody>
          <a:bodyPr lIns="0" tIns="0" rIns="0" bIns="0" rtlCol="0" anchor="t">
            <a:spAutoFit/>
          </a:bodyPr>
          <a:lstStyle/>
          <a:p>
            <a:pPr marL="280670" lvl="1" indent="-140335" algn="just">
              <a:lnSpc>
                <a:spcPts val="1820"/>
              </a:lnSpc>
              <a:buFont typeface="Arial"/>
              <a:buChar char="•"/>
            </a:pPr>
            <a:r>
              <a:rPr lang="en-US" sz="1300">
                <a:latin typeface="Open Sans"/>
                <a:ea typeface="+mn-lt"/>
                <a:cs typeface="+mn-lt"/>
              </a:rPr>
              <a:t>The artificial intelligence module developed with TensorFlow.js and integrated into the web application allows fencers to have visual assistance during their training sessions.</a:t>
            </a:r>
            <a:endParaRPr lang="en-US" sz="1300">
              <a:latin typeface="Open Sans"/>
              <a:ea typeface="Open Sans"/>
              <a:cs typeface="Open Sans"/>
            </a:endParaRPr>
          </a:p>
        </p:txBody>
      </p:sp>
      <p:sp>
        <p:nvSpPr>
          <p:cNvPr id="42" name="TextBox 42"/>
          <p:cNvSpPr txBox="1"/>
          <p:nvPr/>
        </p:nvSpPr>
        <p:spPr>
          <a:xfrm>
            <a:off x="6373375" y="9038494"/>
            <a:ext cx="5543904" cy="444609"/>
          </a:xfrm>
          <a:prstGeom prst="rect">
            <a:avLst/>
          </a:prstGeom>
        </p:spPr>
        <p:txBody>
          <a:bodyPr wrap="square" lIns="0" tIns="0" rIns="0" bIns="0" rtlCol="0" anchor="t">
            <a:spAutoFit/>
          </a:bodyPr>
          <a:lstStyle/>
          <a:p>
            <a:pPr marL="280670" lvl="1" indent="-140335" algn="just">
              <a:lnSpc>
                <a:spcPts val="1820"/>
              </a:lnSpc>
              <a:buFont typeface="Arial"/>
              <a:buChar char="•"/>
            </a:pPr>
            <a:r>
              <a:rPr lang="en-US" sz="1300">
                <a:latin typeface="Open Sans"/>
                <a:ea typeface="+mn-lt"/>
                <a:cs typeface="+mn-lt"/>
              </a:rPr>
              <a:t>The scoring machine created with Arduinos and an ESP32 allows keeping track of points, periods, time, and penalty cards in a match.</a:t>
            </a:r>
          </a:p>
        </p:txBody>
      </p:sp>
      <p:sp>
        <p:nvSpPr>
          <p:cNvPr id="44" name="TextBox 35">
            <a:extLst>
              <a:ext uri="{FF2B5EF4-FFF2-40B4-BE49-F238E27FC236}">
                <a16:creationId xmlns:a16="http://schemas.microsoft.com/office/drawing/2014/main" id="{8AD6A967-E0CF-422F-2D85-3D23B884DEE0}"/>
              </a:ext>
            </a:extLst>
          </p:cNvPr>
          <p:cNvSpPr txBox="1"/>
          <p:nvPr/>
        </p:nvSpPr>
        <p:spPr>
          <a:xfrm>
            <a:off x="370454" y="1698683"/>
            <a:ext cx="5543904" cy="1371273"/>
          </a:xfrm>
          <a:prstGeom prst="rect">
            <a:avLst/>
          </a:prstGeom>
        </p:spPr>
        <p:txBody>
          <a:bodyPr lIns="0" tIns="0" rIns="0" bIns="0" rtlCol="0" anchor="t">
            <a:spAutoFit/>
          </a:bodyPr>
          <a:lstStyle/>
          <a:p>
            <a:pPr algn="just">
              <a:lnSpc>
                <a:spcPts val="1820"/>
              </a:lnSpc>
            </a:pPr>
            <a:r>
              <a:rPr lang="en-US" sz="1300" dirty="0">
                <a:latin typeface="Open Sans"/>
                <a:ea typeface="+mn-lt"/>
                <a:cs typeface="+mn-lt"/>
              </a:rPr>
              <a:t>The Academy manages athlete planning and performance data manually. On the other hand, the limited number of available coaches doesn't always allow fencers to receive timely feedback when training individually, as they don't always have a way to record their practices or be supervised. Furthermore, there isn't a reliable way to record scores, time, and penalties during matches, except for the referee's memory.</a:t>
            </a:r>
            <a:endParaRPr lang="en-US" dirty="0">
              <a:latin typeface="Open Sans"/>
              <a:ea typeface="+mn-lt"/>
              <a:cs typeface="+mn-lt"/>
            </a:endParaRPr>
          </a:p>
        </p:txBody>
      </p:sp>
      <p:sp>
        <p:nvSpPr>
          <p:cNvPr id="47" name="TextBox 39">
            <a:extLst>
              <a:ext uri="{FF2B5EF4-FFF2-40B4-BE49-F238E27FC236}">
                <a16:creationId xmlns:a16="http://schemas.microsoft.com/office/drawing/2014/main" id="{E221B262-11AF-0FF4-53B9-8D7CA91F64EF}"/>
              </a:ext>
            </a:extLst>
          </p:cNvPr>
          <p:cNvSpPr txBox="1"/>
          <p:nvPr/>
        </p:nvSpPr>
        <p:spPr>
          <a:xfrm>
            <a:off x="12454464" y="1698683"/>
            <a:ext cx="5543904" cy="2986138"/>
          </a:xfrm>
          <a:prstGeom prst="rect">
            <a:avLst/>
          </a:prstGeom>
        </p:spPr>
        <p:txBody>
          <a:bodyPr lIns="0" tIns="0" rIns="0" bIns="0" rtlCol="0" anchor="t">
            <a:spAutoFit/>
          </a:bodyPr>
          <a:lstStyle/>
          <a:p>
            <a:pPr marL="280670" lvl="1" indent="-140335" algn="just">
              <a:lnSpc>
                <a:spcPts val="1820"/>
              </a:lnSpc>
              <a:buFont typeface="Arial"/>
              <a:buChar char="•"/>
            </a:pPr>
            <a:r>
              <a:rPr lang="en-US" sz="1300">
                <a:latin typeface="Open Sans"/>
                <a:ea typeface="Open Sans"/>
                <a:cs typeface="Open Sans"/>
              </a:rPr>
              <a:t>The implementation of computer applications for the digitization of processes and data is an achievable goal when the correct analysis of requirements and design of the solution is implemented.</a:t>
            </a:r>
            <a:endParaRPr lang="en-US">
              <a:latin typeface="Calibri"/>
              <a:ea typeface="Open Sans"/>
              <a:cs typeface="Calibri"/>
            </a:endParaRPr>
          </a:p>
          <a:p>
            <a:pPr marL="280670" lvl="1" indent="-140335" algn="just">
              <a:lnSpc>
                <a:spcPts val="1820"/>
              </a:lnSpc>
              <a:buFont typeface="Arial"/>
              <a:buChar char="•"/>
            </a:pPr>
            <a:r>
              <a:rPr lang="en-US" sz="1300">
                <a:latin typeface="Open Sans"/>
                <a:ea typeface="Open Sans"/>
                <a:cs typeface="Open Sans"/>
              </a:rPr>
              <a:t>Artificial intelligence turned out to be a tool that provides better training opportunities for fencers. In addition, the coaches can maintain supervision over their performance even outside the Academy.</a:t>
            </a:r>
          </a:p>
          <a:p>
            <a:pPr marL="280670" lvl="1" indent="-140335" algn="just">
              <a:lnSpc>
                <a:spcPts val="1820"/>
              </a:lnSpc>
              <a:buFont typeface="Arial"/>
              <a:buChar char="•"/>
            </a:pPr>
            <a:r>
              <a:rPr lang="en-US" sz="1300">
                <a:latin typeface="Open Sans"/>
                <a:ea typeface="Open Sans"/>
                <a:cs typeface="Open Sans"/>
              </a:rPr>
              <a:t>The use of electronics has proven to be a functional alternative to official fencing hardware. It's ideal for clubs that need a reliable way to manage scores and time in matches. </a:t>
            </a:r>
            <a:endParaRPr lang="en-US" sz="1300">
              <a:solidFill>
                <a:srgbClr val="000000"/>
              </a:solidFill>
              <a:latin typeface="Open Sans"/>
              <a:ea typeface="Open Sans"/>
              <a:cs typeface="Open Sans"/>
            </a:endParaRPr>
          </a:p>
          <a:p>
            <a:pPr marL="280670" lvl="1" indent="-140335" algn="just">
              <a:lnSpc>
                <a:spcPts val="1820"/>
              </a:lnSpc>
              <a:spcBef>
                <a:spcPct val="0"/>
              </a:spcBef>
              <a:buFont typeface="Arial"/>
              <a:buChar char="•"/>
            </a:pPr>
            <a:r>
              <a:rPr lang="en-US" sz="1300">
                <a:latin typeface="Open Sans"/>
                <a:ea typeface="Open Sans"/>
                <a:cs typeface="Open Sans"/>
              </a:rPr>
              <a:t>Obtaining representative data to train an artificial intelligence model is essential. It is possible to assist this process using techniques such as feature engineering or data augmentation.</a:t>
            </a:r>
          </a:p>
        </p:txBody>
      </p:sp>
      <p:sp>
        <p:nvSpPr>
          <p:cNvPr id="49" name="TextBox 31">
            <a:extLst>
              <a:ext uri="{FF2B5EF4-FFF2-40B4-BE49-F238E27FC236}">
                <a16:creationId xmlns:a16="http://schemas.microsoft.com/office/drawing/2014/main" id="{38211EE3-C25E-7888-1961-D66B95CFB33A}"/>
              </a:ext>
            </a:extLst>
          </p:cNvPr>
          <p:cNvSpPr txBox="1"/>
          <p:nvPr/>
        </p:nvSpPr>
        <p:spPr>
          <a:xfrm>
            <a:off x="12411252" y="8144521"/>
            <a:ext cx="5543904" cy="1913890"/>
          </a:xfrm>
          <a:prstGeom prst="rect">
            <a:avLst/>
          </a:prstGeom>
        </p:spPr>
        <p:txBody>
          <a:bodyPr lIns="0" tIns="0" rIns="0" bIns="0" rtlCol="0" anchor="t">
            <a:spAutoFit/>
          </a:bodyPr>
          <a:lstStyle/>
          <a:p>
            <a:pPr marL="237492" lvl="1" indent="-118746" algn="just">
              <a:lnSpc>
                <a:spcPts val="1540"/>
              </a:lnSpc>
              <a:buFont typeface="Arial"/>
              <a:buChar char="•"/>
            </a:pPr>
            <a:r>
              <a:rPr lang="es-EC" sz="1100" dirty="0">
                <a:solidFill>
                  <a:srgbClr val="000000"/>
                </a:solidFill>
                <a:latin typeface="Open Sans"/>
              </a:rPr>
              <a:t>K. </a:t>
            </a:r>
            <a:r>
              <a:rPr lang="es-EC" sz="1100" dirty="0" err="1">
                <a:solidFill>
                  <a:srgbClr val="000000"/>
                </a:solidFill>
                <a:latin typeface="Open Sans"/>
              </a:rPr>
              <a:t>Apostolou</a:t>
            </a:r>
            <a:r>
              <a:rPr lang="es-EC" sz="1100" dirty="0">
                <a:solidFill>
                  <a:srgbClr val="000000"/>
                </a:solidFill>
                <a:latin typeface="Open Sans"/>
              </a:rPr>
              <a:t>, C. T. (2019). </a:t>
            </a:r>
            <a:r>
              <a:rPr lang="es-EC" sz="1100" dirty="0" err="1">
                <a:solidFill>
                  <a:srgbClr val="000000"/>
                </a:solidFill>
                <a:latin typeface="Open Sans"/>
              </a:rPr>
              <a:t>Sports</a:t>
            </a:r>
            <a:r>
              <a:rPr lang="es-EC" sz="1100" dirty="0">
                <a:solidFill>
                  <a:srgbClr val="000000"/>
                </a:solidFill>
                <a:latin typeface="Open Sans"/>
              </a:rPr>
              <a:t> </a:t>
            </a:r>
            <a:r>
              <a:rPr lang="es-EC" sz="1100" dirty="0" err="1">
                <a:solidFill>
                  <a:srgbClr val="000000"/>
                </a:solidFill>
                <a:latin typeface="Open Sans"/>
              </a:rPr>
              <a:t>Analytics</a:t>
            </a:r>
            <a:r>
              <a:rPr lang="es-EC" sz="1100" dirty="0">
                <a:solidFill>
                  <a:srgbClr val="000000"/>
                </a:solidFill>
                <a:latin typeface="Open Sans"/>
              </a:rPr>
              <a:t> </a:t>
            </a:r>
            <a:r>
              <a:rPr lang="es-EC" sz="1100" dirty="0" err="1">
                <a:solidFill>
                  <a:srgbClr val="000000"/>
                </a:solidFill>
                <a:latin typeface="Open Sans"/>
              </a:rPr>
              <a:t>algorithms</a:t>
            </a:r>
            <a:r>
              <a:rPr lang="es-EC" sz="1100" dirty="0">
                <a:solidFill>
                  <a:srgbClr val="000000"/>
                </a:solidFill>
                <a:latin typeface="Open Sans"/>
              </a:rPr>
              <a:t> </a:t>
            </a:r>
            <a:r>
              <a:rPr lang="es-EC" sz="1100" dirty="0" err="1">
                <a:solidFill>
                  <a:srgbClr val="000000"/>
                </a:solidFill>
                <a:latin typeface="Open Sans"/>
              </a:rPr>
              <a:t>for</a:t>
            </a:r>
            <a:r>
              <a:rPr lang="es-EC" sz="1100" dirty="0">
                <a:solidFill>
                  <a:srgbClr val="000000"/>
                </a:solidFill>
                <a:latin typeface="Open Sans"/>
              </a:rPr>
              <a:t> performance </a:t>
            </a:r>
            <a:r>
              <a:rPr lang="es-EC" sz="1100" dirty="0" err="1">
                <a:solidFill>
                  <a:srgbClr val="000000"/>
                </a:solidFill>
                <a:latin typeface="Open Sans"/>
              </a:rPr>
              <a:t>prediction</a:t>
            </a:r>
            <a:r>
              <a:rPr lang="es-EC" sz="1100" dirty="0">
                <a:solidFill>
                  <a:srgbClr val="000000"/>
                </a:solidFill>
                <a:latin typeface="Open Sans"/>
              </a:rPr>
              <a:t>. 2019 10th International </a:t>
            </a:r>
            <a:r>
              <a:rPr lang="es-EC" sz="1100" dirty="0" err="1">
                <a:solidFill>
                  <a:srgbClr val="000000"/>
                </a:solidFill>
                <a:latin typeface="Open Sans"/>
              </a:rPr>
              <a:t>Conference</a:t>
            </a:r>
            <a:r>
              <a:rPr lang="es-EC" sz="1100" dirty="0">
                <a:solidFill>
                  <a:srgbClr val="000000"/>
                </a:solidFill>
                <a:latin typeface="Open Sans"/>
              </a:rPr>
              <a:t> </a:t>
            </a:r>
            <a:r>
              <a:rPr lang="es-EC" sz="1100" dirty="0" err="1">
                <a:solidFill>
                  <a:srgbClr val="000000"/>
                </a:solidFill>
                <a:latin typeface="Open Sans"/>
              </a:rPr>
              <a:t>on</a:t>
            </a:r>
            <a:r>
              <a:rPr lang="es-EC" sz="1100" dirty="0">
                <a:solidFill>
                  <a:srgbClr val="000000"/>
                </a:solidFill>
                <a:latin typeface="Open Sans"/>
              </a:rPr>
              <a:t> </a:t>
            </a:r>
            <a:r>
              <a:rPr lang="es-EC" sz="1100" dirty="0" err="1">
                <a:solidFill>
                  <a:srgbClr val="000000"/>
                </a:solidFill>
                <a:latin typeface="Open Sans"/>
              </a:rPr>
              <a:t>Information</a:t>
            </a:r>
            <a:r>
              <a:rPr lang="es-EC" sz="1100" dirty="0">
                <a:solidFill>
                  <a:srgbClr val="000000"/>
                </a:solidFill>
                <a:latin typeface="Open Sans"/>
              </a:rPr>
              <a:t>, </a:t>
            </a:r>
            <a:r>
              <a:rPr lang="es-EC" sz="1100" dirty="0" err="1">
                <a:solidFill>
                  <a:srgbClr val="000000"/>
                </a:solidFill>
                <a:latin typeface="Open Sans"/>
              </a:rPr>
              <a:t>Intelligence</a:t>
            </a:r>
            <a:r>
              <a:rPr lang="es-EC" sz="1100" dirty="0">
                <a:solidFill>
                  <a:srgbClr val="000000"/>
                </a:solidFill>
                <a:latin typeface="Open Sans"/>
              </a:rPr>
              <a:t>, </a:t>
            </a:r>
            <a:r>
              <a:rPr lang="es-EC" sz="1100" dirty="0" err="1">
                <a:solidFill>
                  <a:srgbClr val="000000"/>
                </a:solidFill>
                <a:latin typeface="Open Sans"/>
              </a:rPr>
              <a:t>Systems</a:t>
            </a:r>
            <a:r>
              <a:rPr lang="es-EC" sz="1100" dirty="0">
                <a:solidFill>
                  <a:srgbClr val="000000"/>
                </a:solidFill>
                <a:latin typeface="Open Sans"/>
              </a:rPr>
              <a:t> and </a:t>
            </a:r>
            <a:r>
              <a:rPr lang="es-EC" sz="1100" dirty="0" err="1">
                <a:solidFill>
                  <a:srgbClr val="000000"/>
                </a:solidFill>
                <a:latin typeface="Open Sans"/>
              </a:rPr>
              <a:t>Applications</a:t>
            </a:r>
            <a:r>
              <a:rPr lang="es-EC" sz="1100" dirty="0">
                <a:solidFill>
                  <a:srgbClr val="000000"/>
                </a:solidFill>
                <a:latin typeface="Open Sans"/>
              </a:rPr>
              <a:t> (IISA) (págs. 1-4). Patras, </a:t>
            </a:r>
            <a:r>
              <a:rPr lang="es-EC" sz="1100" dirty="0" err="1">
                <a:solidFill>
                  <a:srgbClr val="000000"/>
                </a:solidFill>
                <a:latin typeface="Open Sans"/>
              </a:rPr>
              <a:t>Greece</a:t>
            </a:r>
            <a:r>
              <a:rPr lang="es-EC" sz="1100" dirty="0">
                <a:solidFill>
                  <a:srgbClr val="000000"/>
                </a:solidFill>
                <a:latin typeface="Open Sans"/>
              </a:rPr>
              <a:t>: IEEE. </a:t>
            </a:r>
          </a:p>
          <a:p>
            <a:pPr marL="237492" lvl="1" indent="-118746" algn="just">
              <a:lnSpc>
                <a:spcPts val="1540"/>
              </a:lnSpc>
              <a:buFont typeface="Arial"/>
              <a:buChar char="•"/>
            </a:pPr>
            <a:r>
              <a:rPr lang="es-EC" sz="1100" dirty="0">
                <a:solidFill>
                  <a:srgbClr val="000000"/>
                </a:solidFill>
                <a:latin typeface="Open Sans"/>
              </a:rPr>
              <a:t>Liu, Q. (2022). Aerobics </a:t>
            </a:r>
            <a:r>
              <a:rPr lang="es-EC" sz="1100" dirty="0" err="1">
                <a:solidFill>
                  <a:srgbClr val="000000"/>
                </a:solidFill>
                <a:latin typeface="Open Sans"/>
              </a:rPr>
              <a:t>posture</a:t>
            </a:r>
            <a:r>
              <a:rPr lang="es-EC" sz="1100" dirty="0">
                <a:solidFill>
                  <a:srgbClr val="000000"/>
                </a:solidFill>
                <a:latin typeface="Open Sans"/>
              </a:rPr>
              <a:t> </a:t>
            </a:r>
            <a:r>
              <a:rPr lang="es-EC" sz="1100" dirty="0" err="1">
                <a:solidFill>
                  <a:srgbClr val="000000"/>
                </a:solidFill>
                <a:latin typeface="Open Sans"/>
              </a:rPr>
              <a:t>recognition</a:t>
            </a:r>
            <a:r>
              <a:rPr lang="es-EC" sz="1100" dirty="0">
                <a:solidFill>
                  <a:srgbClr val="000000"/>
                </a:solidFill>
                <a:latin typeface="Open Sans"/>
              </a:rPr>
              <a:t> </a:t>
            </a:r>
            <a:r>
              <a:rPr lang="es-EC" sz="1100" dirty="0" err="1">
                <a:solidFill>
                  <a:srgbClr val="000000"/>
                </a:solidFill>
                <a:latin typeface="Open Sans"/>
              </a:rPr>
              <a:t>based</a:t>
            </a:r>
            <a:r>
              <a:rPr lang="es-EC" sz="1100" dirty="0">
                <a:solidFill>
                  <a:srgbClr val="000000"/>
                </a:solidFill>
                <a:latin typeface="Open Sans"/>
              </a:rPr>
              <a:t> </a:t>
            </a:r>
            <a:r>
              <a:rPr lang="es-EC" sz="1100" dirty="0" err="1">
                <a:solidFill>
                  <a:srgbClr val="000000"/>
                </a:solidFill>
                <a:latin typeface="Open Sans"/>
              </a:rPr>
              <a:t>on</a:t>
            </a:r>
            <a:r>
              <a:rPr lang="es-EC" sz="1100" dirty="0">
                <a:solidFill>
                  <a:srgbClr val="000000"/>
                </a:solidFill>
                <a:latin typeface="Open Sans"/>
              </a:rPr>
              <a:t> neural </a:t>
            </a:r>
            <a:r>
              <a:rPr lang="es-EC" sz="1100" dirty="0" err="1">
                <a:solidFill>
                  <a:srgbClr val="000000"/>
                </a:solidFill>
                <a:latin typeface="Open Sans"/>
              </a:rPr>
              <a:t>network</a:t>
            </a:r>
            <a:r>
              <a:rPr lang="es-EC" sz="1100" dirty="0">
                <a:solidFill>
                  <a:srgbClr val="000000"/>
                </a:solidFill>
                <a:latin typeface="Open Sans"/>
              </a:rPr>
              <a:t> and </a:t>
            </a:r>
            <a:r>
              <a:rPr lang="es-EC" sz="1100" dirty="0" err="1">
                <a:solidFill>
                  <a:srgbClr val="000000"/>
                </a:solidFill>
                <a:latin typeface="Open Sans"/>
              </a:rPr>
              <a:t>sensors</a:t>
            </a:r>
            <a:r>
              <a:rPr lang="es-EC" sz="1100" dirty="0">
                <a:solidFill>
                  <a:srgbClr val="000000"/>
                </a:solidFill>
                <a:latin typeface="Open Sans"/>
              </a:rPr>
              <a:t>. Neural Computing and </a:t>
            </a:r>
            <a:r>
              <a:rPr lang="es-EC" sz="1100" dirty="0" err="1">
                <a:solidFill>
                  <a:srgbClr val="000000"/>
                </a:solidFill>
                <a:latin typeface="Open Sans"/>
              </a:rPr>
              <a:t>Applications</a:t>
            </a:r>
            <a:r>
              <a:rPr lang="es-EC" sz="1100" dirty="0">
                <a:solidFill>
                  <a:srgbClr val="000000"/>
                </a:solidFill>
                <a:latin typeface="Open Sans"/>
              </a:rPr>
              <a:t>, 34(5), 3337–3348. </a:t>
            </a:r>
            <a:r>
              <a:rPr lang="es-EC" sz="1100" dirty="0" err="1">
                <a:solidFill>
                  <a:srgbClr val="000000"/>
                </a:solidFill>
                <a:latin typeface="Open Sans"/>
              </a:rPr>
              <a:t>doi:https</a:t>
            </a:r>
            <a:r>
              <a:rPr lang="es-EC" sz="1100" dirty="0">
                <a:solidFill>
                  <a:srgbClr val="000000"/>
                </a:solidFill>
                <a:latin typeface="Open Sans"/>
              </a:rPr>
              <a:t>://doi.org/10.1007/s00521-020-05632-w </a:t>
            </a:r>
          </a:p>
          <a:p>
            <a:pPr marL="237492" lvl="1" indent="-118746" algn="just">
              <a:lnSpc>
                <a:spcPts val="1540"/>
              </a:lnSpc>
              <a:buFont typeface="Arial"/>
              <a:buChar char="•"/>
            </a:pPr>
            <a:r>
              <a:rPr lang="es-EC" sz="1100" dirty="0">
                <a:solidFill>
                  <a:srgbClr val="000000"/>
                </a:solidFill>
                <a:latin typeface="Open Sans"/>
              </a:rPr>
              <a:t>Muñoz, B. (2021). Desarrollo y validación de un sistema sin marcadores para el análisis del movimiento humano. Obtenido de https://riunet.upv.es/handle/10251/173478 </a:t>
            </a:r>
          </a:p>
          <a:p>
            <a:pPr>
              <a:lnSpc>
                <a:spcPts val="1680"/>
              </a:lnSpc>
              <a:spcBef>
                <a:spcPct val="0"/>
              </a:spcBef>
            </a:pPr>
            <a:endParaRPr lang="en-US" sz="1100" dirty="0">
              <a:solidFill>
                <a:srgbClr val="000000"/>
              </a:solidFill>
              <a:latin typeface="Open Sans"/>
            </a:endParaRPr>
          </a:p>
        </p:txBody>
      </p:sp>
      <p:sp>
        <p:nvSpPr>
          <p:cNvPr id="31" name="TextBox 30">
            <a:extLst>
              <a:ext uri="{FF2B5EF4-FFF2-40B4-BE49-F238E27FC236}">
                <a16:creationId xmlns:a16="http://schemas.microsoft.com/office/drawing/2014/main" id="{F18C7593-CE97-AFE3-9B32-691FEE2A7D54}"/>
              </a:ext>
            </a:extLst>
          </p:cNvPr>
          <p:cNvSpPr txBox="1"/>
          <p:nvPr/>
        </p:nvSpPr>
        <p:spPr>
          <a:xfrm>
            <a:off x="335666" y="4263824"/>
            <a:ext cx="555006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300" dirty="0">
                <a:latin typeface="Open Sans"/>
                <a:ea typeface="Open Sans"/>
                <a:cs typeface="Open Sans"/>
              </a:rPr>
              <a:t>Develop a web application for managing personal training plans with data input and retrieval for performance and matches.​</a:t>
            </a:r>
          </a:p>
          <a:p>
            <a:pPr marL="285750" indent="-285750" algn="just">
              <a:buFont typeface="Arial"/>
              <a:buChar char="•"/>
            </a:pPr>
            <a:r>
              <a:rPr lang="en-US" sz="1300" dirty="0">
                <a:latin typeface="Open Sans"/>
                <a:ea typeface="Open Sans"/>
                <a:cs typeface="Open Sans"/>
              </a:rPr>
              <a:t>Integrate a computer vision module into the web application to provide feedback for individual fencing exercises.​</a:t>
            </a:r>
          </a:p>
          <a:p>
            <a:pPr marL="285750" indent="-285750" algn="just">
              <a:buFont typeface="Arial"/>
              <a:buChar char="•"/>
            </a:pPr>
            <a:r>
              <a:rPr lang="en-US" sz="1300" dirty="0">
                <a:latin typeface="Open Sans"/>
                <a:ea typeface="Open Sans"/>
                <a:cs typeface="Open Sans"/>
              </a:rPr>
              <a:t>Assemble and program an electronic device to keep track of points in fencing matches.​</a:t>
            </a:r>
          </a:p>
        </p:txBody>
      </p:sp>
      <p:sp>
        <p:nvSpPr>
          <p:cNvPr id="35" name="TextBox 34">
            <a:extLst>
              <a:ext uri="{FF2B5EF4-FFF2-40B4-BE49-F238E27FC236}">
                <a16:creationId xmlns:a16="http://schemas.microsoft.com/office/drawing/2014/main" id="{BCC0E681-A4BC-30D1-E72E-81E154F72FF1}"/>
              </a:ext>
            </a:extLst>
          </p:cNvPr>
          <p:cNvSpPr txBox="1"/>
          <p:nvPr/>
        </p:nvSpPr>
        <p:spPr>
          <a:xfrm>
            <a:off x="364602" y="6405140"/>
            <a:ext cx="553559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300" dirty="0">
                <a:latin typeface="Open Sans"/>
                <a:ea typeface="Open Sans"/>
                <a:cs typeface="Open Sans"/>
              </a:rPr>
              <a:t>Layered architecture web application for managing training plans, student data, and training performance.</a:t>
            </a:r>
            <a:endParaRPr lang="en-US" dirty="0"/>
          </a:p>
          <a:p>
            <a:pPr marL="285750" indent="-285750" algn="just">
              <a:buFont typeface="Arial"/>
              <a:buChar char="•"/>
            </a:pPr>
            <a:r>
              <a:rPr lang="en-US" sz="1300" dirty="0">
                <a:latin typeface="Open Sans"/>
                <a:ea typeface="Open Sans"/>
                <a:cs typeface="Open Sans"/>
              </a:rPr>
              <a:t>Integrated artificial intelligence in the web app for detecting potential errors during individual training.</a:t>
            </a:r>
          </a:p>
          <a:p>
            <a:pPr marL="285750" indent="-285750" algn="just">
              <a:buFont typeface="Arial"/>
              <a:buChar char="•"/>
            </a:pPr>
            <a:r>
              <a:rPr lang="en-US" sz="1300" dirty="0">
                <a:latin typeface="Open Sans"/>
                <a:ea typeface="Open Sans"/>
                <a:cs typeface="Open Sans"/>
              </a:rPr>
              <a:t>Scoring machine, timer, and penalties to assist the referee in managing data during matches.</a:t>
            </a:r>
          </a:p>
        </p:txBody>
      </p:sp>
      <p:sp>
        <p:nvSpPr>
          <p:cNvPr id="36" name="TextBox 35">
            <a:extLst>
              <a:ext uri="{FF2B5EF4-FFF2-40B4-BE49-F238E27FC236}">
                <a16:creationId xmlns:a16="http://schemas.microsoft.com/office/drawing/2014/main" id="{DA5B470B-3FB2-9342-D0D8-3C799F0B2381}"/>
              </a:ext>
            </a:extLst>
          </p:cNvPr>
          <p:cNvSpPr txBox="1"/>
          <p:nvPr/>
        </p:nvSpPr>
        <p:spPr>
          <a:xfrm>
            <a:off x="12460147" y="5696192"/>
            <a:ext cx="5521123"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300">
                <a:latin typeface="Open Sans"/>
                <a:ea typeface="Open Sans"/>
                <a:cs typeface="Open Sans"/>
              </a:rPr>
              <a:t>Functionalities for tournament combats registration in the web application.</a:t>
            </a:r>
            <a:endParaRPr lang="en-US"/>
          </a:p>
          <a:p>
            <a:pPr marL="285750" indent="-285750" algn="just">
              <a:buFont typeface="Arial"/>
              <a:buChar char="•"/>
            </a:pPr>
            <a:r>
              <a:rPr lang="en-US" sz="1300">
                <a:latin typeface="Open Sans"/>
                <a:ea typeface="Open Sans"/>
                <a:cs typeface="Open Sans"/>
              </a:rPr>
              <a:t>Comparative study of performance between motion capture and artificial intelligence for pose detection.</a:t>
            </a:r>
          </a:p>
          <a:p>
            <a:pPr marL="285750" indent="-285750" algn="just">
              <a:buFont typeface="Arial"/>
              <a:buChar char="•"/>
            </a:pPr>
            <a:r>
              <a:rPr lang="en-US" sz="1300">
                <a:latin typeface="Open Sans"/>
                <a:ea typeface="Open Sans"/>
                <a:cs typeface="Open Sans"/>
              </a:rPr>
              <a:t>Miniaturization of scoring machine and timer components.</a:t>
            </a:r>
          </a:p>
          <a:p>
            <a:pPr marL="285750" indent="-285750" algn="just">
              <a:buFont typeface="Arial"/>
              <a:buChar char="•"/>
            </a:pPr>
            <a:r>
              <a:rPr lang="en-US" sz="1300">
                <a:latin typeface="Open Sans"/>
                <a:ea typeface="Open Sans"/>
                <a:cs typeface="Open Sans"/>
              </a:rPr>
              <a:t>Direct connection of the machine to fencers, replacing the existing machine.</a:t>
            </a:r>
          </a:p>
        </p:txBody>
      </p:sp>
    </p:spTree>
    <p:extLst>
      <p:ext uri="{BB962C8B-B14F-4D97-AF65-F5344CB8AC3E}">
        <p14:creationId xmlns:p14="http://schemas.microsoft.com/office/powerpoint/2010/main" val="392973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07B7EB9064FA4898B578FABE8FD918" ma:contentTypeVersion="16" ma:contentTypeDescription="Create a new document." ma:contentTypeScope="" ma:versionID="56d91f5f361719270891a2c0e8fd174b">
  <xsd:schema xmlns:xsd="http://www.w3.org/2001/XMLSchema" xmlns:xs="http://www.w3.org/2001/XMLSchema" xmlns:p="http://schemas.microsoft.com/office/2006/metadata/properties" xmlns:ns3="8b5aa52d-55c6-460f-b140-7d1036289c34" xmlns:ns4="a7a475fa-823d-4b6d-a5c9-7ed2d4452183" targetNamespace="http://schemas.microsoft.com/office/2006/metadata/properties" ma:root="true" ma:fieldsID="0e5a20e0752b682dcd58fb649d4a297c" ns3:_="" ns4:_="">
    <xsd:import namespace="8b5aa52d-55c6-460f-b140-7d1036289c34"/>
    <xsd:import namespace="a7a475fa-823d-4b6d-a5c9-7ed2d445218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5aa52d-55c6-460f-b140-7d1036289c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a475fa-823d-4b6d-a5c9-7ed2d445218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b5aa52d-55c6-460f-b140-7d1036289c34" xsi:nil="true"/>
  </documentManagement>
</p:properties>
</file>

<file path=customXml/itemProps1.xml><?xml version="1.0" encoding="utf-8"?>
<ds:datastoreItem xmlns:ds="http://schemas.openxmlformats.org/officeDocument/2006/customXml" ds:itemID="{666F48AA-8586-4E12-920B-DA3B22B3FA08}">
  <ds:schemaRefs>
    <ds:schemaRef ds:uri="http://schemas.microsoft.com/sharepoint/v3/contenttype/forms"/>
  </ds:schemaRefs>
</ds:datastoreItem>
</file>

<file path=customXml/itemProps2.xml><?xml version="1.0" encoding="utf-8"?>
<ds:datastoreItem xmlns:ds="http://schemas.openxmlformats.org/officeDocument/2006/customXml" ds:itemID="{7A60C7D7-3641-4861-B6BD-1A0204BA632F}">
  <ds:schemaRefs>
    <ds:schemaRef ds:uri="8b5aa52d-55c6-460f-b140-7d1036289c34"/>
    <ds:schemaRef ds:uri="a7a475fa-823d-4b6d-a5c9-7ed2d44521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5AFEFE9-3A29-47EC-AC6E-C31CA0CC50BA}">
  <ds:schemaRefs>
    <ds:schemaRef ds:uri="http://purl.org/dc/elements/1.1/"/>
    <ds:schemaRef ds:uri="http://schemas.microsoft.com/office/2006/documentManagement/types"/>
    <ds:schemaRef ds:uri="8b5aa52d-55c6-460f-b140-7d1036289c34"/>
    <ds:schemaRef ds:uri="http://purl.org/dc/term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a7a475fa-823d-4b6d-a5c9-7ed2d445218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32</TotalTime>
  <Words>1232</Words>
  <Application>Microsoft Office PowerPoint</Application>
  <PresentationFormat>Custom</PresentationFormat>
  <Paragraphs>80</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 Bold</vt:lpstr>
      <vt:lpstr>Open Sans Bold</vt:lpstr>
      <vt:lpstr>Calibri</vt:lpstr>
      <vt:lpstr>Open Sans</vt:lpstr>
      <vt:lpstr>Open Sans Extra Bold</vt:lpstr>
      <vt:lpstr>Arial</vt:lpstr>
      <vt:lpstr>Open Sans Light Bold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Capstone_Hiriart Corales Samaniego </dc:title>
  <cp:lastModifiedBy>(Estudiante) Diego Hiriart Leon</cp:lastModifiedBy>
  <cp:revision>3</cp:revision>
  <dcterms:created xsi:type="dcterms:W3CDTF">2006-08-16T00:00:00Z</dcterms:created>
  <dcterms:modified xsi:type="dcterms:W3CDTF">2023-07-18T03:49:36Z</dcterms:modified>
  <dc:identifier>DAFkorm3XsQ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0x0101005607B7EB9064FA4898B578FABE8FD918</vt:lpwstr>
  </property>
</Properties>
</file>