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8" d="100"/>
          <a:sy n="28" d="100"/>
        </p:scale>
        <p:origin x="1032" y="14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30/7/2023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30/7/2023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30/7/2023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30/7/2023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30/7/2023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30/7/2023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30/7/2023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30/7/2023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30/7/2023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30/7/2023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30/7/2023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30/7/2023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jpeg"/><Relationship Id="rId1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 Type="http://schemas.openxmlformats.org/officeDocument/2006/relationships/image" Target="../media/image4.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3.jpe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dirty="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0709136"/>
            <a:ext cx="4704018" cy="448583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La aplicación web implementada permite a los entrenadores gestionar datos de entrenamiento, los deportistas cuentan con herramientas para asistir su formación y recibir retroalimentación sobre su desempeño.</a:t>
            </a:r>
            <a:endParaRPr lang="es-ES" sz="3200" dirty="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499599"/>
            <a:ext cx="13860000" cy="1477328"/>
          </a:xfrm>
          <a:prstGeom prst="rect">
            <a:avLst/>
          </a:prstGeom>
          <a:noFill/>
        </p:spPr>
        <p:txBody>
          <a:bodyPr wrap="square" lIns="0" tIns="0" rIns="0" bIns="0" rtlCol="0" anchor="t" anchorCtr="0">
            <a:spAutoFit/>
          </a:bodyPr>
          <a:lstStyle/>
          <a:p>
            <a:pPr algn="just"/>
            <a:r>
              <a:rPr lang="es-EC" sz="3200" dirty="0">
                <a:solidFill>
                  <a:srgbClr val="000000"/>
                </a:solidFill>
                <a:latin typeface="Calibri"/>
                <a:cs typeface="Calibri"/>
              </a:rPr>
              <a:t>Desarrollar una aplicación web, con un módulo de inteligencia artificial que detecte posibles errores, y una máquina de puntaje con temporizador, para apoyar la gestión de datos de entrenamiento en la Academia de Esgrima Ciudad de Quito</a:t>
            </a:r>
            <a:r>
              <a:rPr lang="es-ES" sz="3200" dirty="0">
                <a:solidFill>
                  <a:srgbClr val="000000"/>
                </a:solidFill>
                <a:latin typeface="Calibri"/>
                <a:cs typeface="Calibri"/>
              </a:rPr>
              <a:t>.</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dirty="0">
                <a:solidFill>
                  <a:srgbClr val="000000"/>
                </a:solidFill>
                <a:latin typeface="Calibri"/>
                <a:cs typeface="Calibri"/>
              </a:rPr>
              <a:t>La implementación de sistemas informáticos para la digitalización de procesos y datos es un objetivo alcanzable con el correcto análisis.</a:t>
            </a:r>
          </a:p>
          <a:p>
            <a:pPr marL="457200" indent="-457200" algn="just">
              <a:buFont typeface="Arial" panose="020B0604020202020204" pitchFamily="34" charset="0"/>
              <a:buChar char="•"/>
            </a:pPr>
            <a:r>
              <a:rPr lang="es-EC" sz="3200" dirty="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La máquina desarrollada ha probado ser una alternativa funcional al hardware oficial. Es ideal como herramienta para asistir en combates. </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Obtener datos representativos para entrenar un modelo de inteligencia artificial es esencial. El uso de técnicas como </a:t>
            </a:r>
            <a:r>
              <a:rPr lang="es-EC" sz="3200" i="1" dirty="0">
                <a:solidFill>
                  <a:srgbClr val="000000"/>
                </a:solidFill>
                <a:latin typeface="Calibri"/>
                <a:cs typeface="Calibri"/>
              </a:rPr>
              <a:t>data </a:t>
            </a:r>
            <a:r>
              <a:rPr lang="es-EC" sz="3200" i="1" dirty="0" err="1">
                <a:solidFill>
                  <a:srgbClr val="000000"/>
                </a:solidFill>
                <a:latin typeface="Calibri"/>
                <a:cs typeface="Calibri"/>
              </a:rPr>
              <a:t>augmentation</a:t>
            </a:r>
            <a:r>
              <a:rPr lang="es-EC" sz="3200" dirty="0">
                <a:solidFill>
                  <a:srgbClr val="000000"/>
                </a:solidFill>
                <a:latin typeface="Calibri"/>
                <a:cs typeface="Calibri"/>
              </a:rPr>
              <a:t> resultó beneficioso para entrenar el modelo.</a:t>
            </a:r>
            <a:endParaRPr lang="es-EC" sz="3200" dirty="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dirty="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dirty="0">
              <a:solidFill>
                <a:srgbClr val="000000"/>
              </a:solidFill>
              <a:latin typeface="Calibri"/>
              <a:cs typeface="Calibri"/>
            </a:endParaRPr>
          </a:p>
          <a:p>
            <a:pPr algn="just"/>
            <a:r>
              <a:rPr lang="es-ES" sz="3200" dirty="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dirty="0">
                <a:solidFill>
                  <a:srgbClr val="000000"/>
                </a:solidFill>
                <a:latin typeface="Calibri"/>
                <a:cs typeface="Calibri"/>
              </a:rPr>
              <a:t>K. </a:t>
            </a:r>
            <a:r>
              <a:rPr lang="es-ES" sz="3200" dirty="0" err="1">
                <a:solidFill>
                  <a:srgbClr val="000000"/>
                </a:solidFill>
                <a:latin typeface="Calibri"/>
                <a:cs typeface="Calibri"/>
              </a:rPr>
              <a:t>Apostolou</a:t>
            </a:r>
            <a:r>
              <a:rPr lang="es-ES" sz="3200" dirty="0">
                <a:solidFill>
                  <a:srgbClr val="000000"/>
                </a:solidFill>
                <a:latin typeface="Calibri"/>
                <a:cs typeface="Calibri"/>
              </a:rPr>
              <a:t>, C. T. (2019). </a:t>
            </a:r>
            <a:r>
              <a:rPr lang="es-ES" sz="3200" dirty="0" err="1">
                <a:solidFill>
                  <a:srgbClr val="000000"/>
                </a:solidFill>
                <a:latin typeface="Calibri"/>
                <a:cs typeface="Calibri"/>
              </a:rPr>
              <a:t>Sports</a:t>
            </a:r>
            <a:r>
              <a:rPr lang="es-ES" sz="3200" dirty="0">
                <a:solidFill>
                  <a:srgbClr val="000000"/>
                </a:solidFill>
                <a:latin typeface="Calibri"/>
                <a:cs typeface="Calibri"/>
              </a:rPr>
              <a:t> </a:t>
            </a:r>
            <a:r>
              <a:rPr lang="es-ES" sz="3200" dirty="0" err="1">
                <a:solidFill>
                  <a:srgbClr val="000000"/>
                </a:solidFill>
                <a:latin typeface="Calibri"/>
                <a:cs typeface="Calibri"/>
              </a:rPr>
              <a:t>Analytics</a:t>
            </a:r>
            <a:r>
              <a:rPr lang="es-ES" sz="3200" dirty="0">
                <a:solidFill>
                  <a:srgbClr val="000000"/>
                </a:solidFill>
                <a:latin typeface="Calibri"/>
                <a:cs typeface="Calibri"/>
              </a:rPr>
              <a:t> </a:t>
            </a:r>
            <a:r>
              <a:rPr lang="es-ES" sz="3200" dirty="0" err="1">
                <a:solidFill>
                  <a:srgbClr val="000000"/>
                </a:solidFill>
                <a:latin typeface="Calibri"/>
                <a:cs typeface="Calibri"/>
              </a:rPr>
              <a:t>algorithms</a:t>
            </a:r>
            <a:r>
              <a:rPr lang="es-ES" sz="3200" dirty="0">
                <a:solidFill>
                  <a:srgbClr val="000000"/>
                </a:solidFill>
                <a:latin typeface="Calibri"/>
                <a:cs typeface="Calibri"/>
              </a:rPr>
              <a:t> </a:t>
            </a:r>
            <a:r>
              <a:rPr lang="es-ES" sz="3200" dirty="0" err="1">
                <a:solidFill>
                  <a:srgbClr val="000000"/>
                </a:solidFill>
                <a:latin typeface="Calibri"/>
                <a:cs typeface="Calibri"/>
              </a:rPr>
              <a:t>for</a:t>
            </a:r>
            <a:r>
              <a:rPr lang="es-ES" sz="3200" dirty="0">
                <a:solidFill>
                  <a:srgbClr val="000000"/>
                </a:solidFill>
                <a:latin typeface="Calibri"/>
                <a:cs typeface="Calibri"/>
              </a:rPr>
              <a:t> performance </a:t>
            </a:r>
            <a:r>
              <a:rPr lang="es-ES" sz="3200" dirty="0" err="1">
                <a:solidFill>
                  <a:srgbClr val="000000"/>
                </a:solidFill>
                <a:latin typeface="Calibri"/>
                <a:cs typeface="Calibri"/>
              </a:rPr>
              <a:t>prediction</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Liu, Q. (2022). Aerobics </a:t>
            </a:r>
            <a:r>
              <a:rPr lang="es-ES" sz="3200" dirty="0" err="1">
                <a:solidFill>
                  <a:srgbClr val="000000"/>
                </a:solidFill>
                <a:latin typeface="Calibri"/>
                <a:cs typeface="Calibri"/>
              </a:rPr>
              <a:t>posture</a:t>
            </a:r>
            <a:r>
              <a:rPr lang="es-ES" sz="3200" dirty="0">
                <a:solidFill>
                  <a:srgbClr val="000000"/>
                </a:solidFill>
                <a:latin typeface="Calibri"/>
                <a:cs typeface="Calibri"/>
              </a:rPr>
              <a:t> </a:t>
            </a:r>
            <a:r>
              <a:rPr lang="es-ES" sz="3200" dirty="0" err="1">
                <a:solidFill>
                  <a:srgbClr val="000000"/>
                </a:solidFill>
                <a:latin typeface="Calibri"/>
                <a:cs typeface="Calibri"/>
              </a:rPr>
              <a:t>recognition</a:t>
            </a:r>
            <a:r>
              <a:rPr lang="es-ES" sz="3200" dirty="0">
                <a:solidFill>
                  <a:srgbClr val="000000"/>
                </a:solidFill>
                <a:latin typeface="Calibri"/>
                <a:cs typeface="Calibri"/>
              </a:rPr>
              <a:t> </a:t>
            </a:r>
            <a:r>
              <a:rPr lang="es-ES" sz="3200" dirty="0" err="1">
                <a:solidFill>
                  <a:srgbClr val="000000"/>
                </a:solidFill>
                <a:latin typeface="Calibri"/>
                <a:cs typeface="Calibri"/>
              </a:rPr>
              <a:t>based</a:t>
            </a:r>
            <a:r>
              <a:rPr lang="es-ES" sz="3200" dirty="0">
                <a:solidFill>
                  <a:srgbClr val="000000"/>
                </a:solidFill>
                <a:latin typeface="Calibri"/>
                <a:cs typeface="Calibri"/>
              </a:rPr>
              <a:t> </a:t>
            </a:r>
            <a:r>
              <a:rPr lang="es-ES" sz="3200" dirty="0" err="1">
                <a:solidFill>
                  <a:srgbClr val="000000"/>
                </a:solidFill>
                <a:latin typeface="Calibri"/>
                <a:cs typeface="Calibri"/>
              </a:rPr>
              <a:t>on</a:t>
            </a:r>
            <a:r>
              <a:rPr lang="es-ES" sz="3200" dirty="0">
                <a:solidFill>
                  <a:srgbClr val="000000"/>
                </a:solidFill>
                <a:latin typeface="Calibri"/>
                <a:cs typeface="Calibri"/>
              </a:rPr>
              <a:t> neural </a:t>
            </a:r>
            <a:r>
              <a:rPr lang="es-ES" sz="3200" dirty="0" err="1">
                <a:solidFill>
                  <a:srgbClr val="000000"/>
                </a:solidFill>
                <a:latin typeface="Calibri"/>
                <a:cs typeface="Calibri"/>
              </a:rPr>
              <a:t>network</a:t>
            </a:r>
            <a:r>
              <a:rPr lang="es-ES" sz="3200" dirty="0">
                <a:solidFill>
                  <a:srgbClr val="000000"/>
                </a:solidFill>
                <a:latin typeface="Calibri"/>
                <a:cs typeface="Calibri"/>
              </a:rPr>
              <a:t> and </a:t>
            </a:r>
            <a:r>
              <a:rPr lang="es-ES" sz="3200" dirty="0" err="1">
                <a:solidFill>
                  <a:srgbClr val="000000"/>
                </a:solidFill>
                <a:latin typeface="Calibri"/>
                <a:cs typeface="Calibri"/>
              </a:rPr>
              <a:t>sensors</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dirty="0" err="1">
                <a:cs typeface="Calibri"/>
              </a:rPr>
              <a:t>TensorFlow</a:t>
            </a:r>
            <a:r>
              <a:rPr lang="es-ES" sz="3200" dirty="0">
                <a:cs typeface="Calibri"/>
              </a:rPr>
              <a:t>. (2023). Data </a:t>
            </a:r>
            <a:r>
              <a:rPr lang="es-ES" sz="3200" dirty="0" err="1">
                <a:cs typeface="Calibri"/>
              </a:rPr>
              <a:t>augmentation</a:t>
            </a:r>
            <a:r>
              <a:rPr lang="es-ES" sz="3200" dirty="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294139"/>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5418737" y="19485348"/>
            <a:ext cx="5749981" cy="4505894"/>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3475553" y="16667409"/>
            <a:ext cx="757963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cs typeface="Calibri"/>
              </a:rPr>
              <a:t>E</a:t>
            </a:r>
            <a:r>
              <a:rPr lang="es-EC" sz="3200" dirty="0">
                <a:cs typeface="Calibri"/>
              </a:rPr>
              <a:t>l módulo de inteligencia artificial integrado a la aplicación web permite a los esgrimistas tener retroalimentación pronta de su desempeño al entrenar independientemente.</a:t>
            </a:r>
            <a:endParaRPr lang="es-ES" sz="3200" dirty="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Máquina de puntaje, temporizador y penalizaciones que asista al árbitro en la gestión de datos durante combates. Debe adherirse a las reglamentaciones de esgrima aplicables para máquinas de  puntajes.</a:t>
            </a:r>
            <a:endParaRPr lang="en-US" dirty="0"/>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Inteligencia artificial integrada a la app web, para detección de potenciales errores al entrenar individualmente. Se entrenó con datos de esgrimistas reales y técnicas de data </a:t>
            </a:r>
            <a:r>
              <a:rPr lang="es-ES" sz="3200" dirty="0" err="1">
                <a:latin typeface="Calibri"/>
                <a:cs typeface="Calibri"/>
              </a:rPr>
              <a:t>augmentation</a:t>
            </a:r>
            <a:r>
              <a:rPr lang="es-ES" sz="3200" dirty="0">
                <a:latin typeface="Calibri"/>
                <a:cs typeface="Calibri"/>
              </a:rPr>
              <a:t>.</a:t>
            </a:r>
            <a:endParaRPr lang="es-ES" sz="3200" dirty="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08719" y="15263348"/>
            <a:ext cx="5767022" cy="624068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916656"/>
            <a:ext cx="7579633"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Se creó una máquina de  puntaje, temporizador, y penalizaciones para asistir en la gestión de estos datos durante combates de entrenamiento</a:t>
            </a:r>
            <a:endParaRPr lang="es-EC" dirty="0"/>
          </a:p>
        </p:txBody>
      </p:sp>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27141" y="5373315"/>
            <a:ext cx="9888343" cy="3608139"/>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a:solidFill>
                <a:prstClr val="white"/>
              </a:solidFill>
              <a:latin typeface="Calibri" panose="020F0502020204030204"/>
              <a:cs typeface="Calibri"/>
            </a:endParaRPr>
          </a:p>
        </p:txBody>
      </p:sp>
      <p:pic>
        <p:nvPicPr>
          <p:cNvPr id="5" name="Picture 4" descr="A diagram of a diagram&#10;&#10;Description automatically generated">
            <a:extLst>
              <a:ext uri="{FF2B5EF4-FFF2-40B4-BE49-F238E27FC236}">
                <a16:creationId xmlns:a16="http://schemas.microsoft.com/office/drawing/2014/main" id="{2C619126-BABF-E9CB-A843-A70B73C19C1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77538" y="20277078"/>
            <a:ext cx="11438733" cy="3915409"/>
          </a:xfrm>
          <a:prstGeom prst="rect">
            <a:avLst/>
          </a:prstGeom>
        </p:spPr>
      </p:pic>
      <p:pic>
        <p:nvPicPr>
          <p:cNvPr id="24" name="Picture 23" descr="A diagram of a software server&#10;&#10;Description automatically generated">
            <a:extLst>
              <a:ext uri="{FF2B5EF4-FFF2-40B4-BE49-F238E27FC236}">
                <a16:creationId xmlns:a16="http://schemas.microsoft.com/office/drawing/2014/main" id="{497550DE-0C1D-5D42-D66A-0CC68AA112C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2278" y="13274289"/>
            <a:ext cx="7730222" cy="4865899"/>
          </a:xfrm>
          <a:prstGeom prst="rect">
            <a:avLst/>
          </a:prstGeom>
        </p:spPr>
      </p:pic>
      <p:sp>
        <p:nvSpPr>
          <p:cNvPr id="2" name="Freeform 40">
            <a:extLst>
              <a:ext uri="{FF2B5EF4-FFF2-40B4-BE49-F238E27FC236}">
                <a16:creationId xmlns:a16="http://schemas.microsoft.com/office/drawing/2014/main" id="{8060DC75-CD06-E1CC-2E06-676AB53D16CC}"/>
              </a:ext>
            </a:extLst>
          </p:cNvPr>
          <p:cNvSpPr>
            <a:spLocks noChangeAspect="1"/>
          </p:cNvSpPr>
          <p:nvPr/>
        </p:nvSpPr>
        <p:spPr>
          <a:xfrm>
            <a:off x="22230756" y="10916086"/>
            <a:ext cx="9081043" cy="4271578"/>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dirty="0">
                <a:solidFill>
                  <a:schemeClr val="bg1"/>
                </a:solidFill>
                <a:ea typeface="+mn-lt"/>
                <a:cs typeface="+mn-lt"/>
              </a:rPr>
              <a:t>Web system for data and performance of trainings using artificial intelligence for </a:t>
            </a:r>
            <a:r>
              <a:rPr lang="en-US" sz="5000" b="1" i="1" dirty="0">
                <a:solidFill>
                  <a:schemeClr val="bg1"/>
                </a:solidFill>
                <a:ea typeface="+mn-lt"/>
                <a:cs typeface="+mn-lt"/>
              </a:rPr>
              <a:t>Academia de </a:t>
            </a:r>
            <a:r>
              <a:rPr lang="en-US" sz="5000" b="1" i="1" dirty="0" err="1">
                <a:solidFill>
                  <a:schemeClr val="bg1"/>
                </a:solidFill>
                <a:ea typeface="+mn-lt"/>
                <a:cs typeface="+mn-lt"/>
              </a:rPr>
              <a:t>Esgrima</a:t>
            </a:r>
            <a:r>
              <a:rPr lang="en-US" sz="5000" b="1" i="1" dirty="0">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dirty="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dirty="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477328"/>
          </a:xfrm>
          <a:prstGeom prst="rect">
            <a:avLst/>
          </a:prstGeom>
          <a:noFill/>
        </p:spPr>
        <p:txBody>
          <a:bodyPr wrap="square" lIns="0" tIns="0" rIns="0" bIns="0" rtlCol="0" anchor="t" anchorCtr="0">
            <a:spAutoFit/>
          </a:bodyPr>
          <a:lstStyle/>
          <a:p>
            <a:pPr algn="just"/>
            <a:r>
              <a:rPr lang="en-US" sz="3200" dirty="0">
                <a:ea typeface="+mn-lt"/>
                <a:cs typeface="+mn-lt"/>
              </a:rPr>
              <a:t>Develop a web application, with an artificial intelligence module that detects possible errors, and a scoring machine with a timer, in order to support the </a:t>
            </a:r>
            <a:r>
              <a:rPr lang="en-US" sz="3200">
                <a:ea typeface="+mn-lt"/>
                <a:cs typeface="+mn-lt"/>
              </a:rPr>
              <a:t>management of training </a:t>
            </a:r>
            <a:r>
              <a:rPr lang="en-US" sz="3200" dirty="0">
                <a:ea typeface="+mn-lt"/>
                <a:cs typeface="+mn-lt"/>
              </a:rPr>
              <a:t>data for </a:t>
            </a:r>
            <a:r>
              <a:rPr lang="en-US" sz="3200" i="1" dirty="0">
                <a:ea typeface="+mn-lt"/>
                <a:cs typeface="+mn-lt"/>
              </a:rPr>
              <a:t>Academia de </a:t>
            </a:r>
            <a:r>
              <a:rPr lang="en-US" sz="3200" i="1" dirty="0" err="1">
                <a:ea typeface="+mn-lt"/>
                <a:cs typeface="+mn-lt"/>
              </a:rPr>
              <a:t>Esgrima</a:t>
            </a:r>
            <a:r>
              <a:rPr lang="en-US" sz="3200" i="1" dirty="0">
                <a:ea typeface="+mn-lt"/>
                <a:cs typeface="+mn-lt"/>
              </a:rPr>
              <a:t> Ciudad de Quito</a:t>
            </a:r>
            <a:r>
              <a:rPr lang="en-US" sz="3200" dirty="0">
                <a:ea typeface="+mn-lt"/>
                <a:cs typeface="+mn-lt"/>
              </a:rPr>
              <a:t>.</a:t>
            </a:r>
            <a:endParaRPr lang="en-US" sz="3200" dirty="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505154"/>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Artificial intelligence integrated into the web app, to detect potential errors when training individually. It was trained with data from real fencers and data augmentation techniques.</a:t>
            </a:r>
            <a:endParaRPr lang="en-US" dirty="0"/>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Machine for score keeping, with timer and penalties management which assist the referee in data management during fencing bouts. Must adhere to applicable fencing regulations for scoring machines. </a:t>
            </a:r>
            <a:endParaRPr lang="en-US" sz="3200" dirty="0">
              <a:ea typeface="Calibri"/>
              <a:cs typeface="Calibri"/>
            </a:endParaRPr>
          </a:p>
        </p:txBody>
      </p:sp>
      <p:sp>
        <p:nvSpPr>
          <p:cNvPr id="49" name="CuadroTexto 16">
            <a:extLst>
              <a:ext uri="{FF2B5EF4-FFF2-40B4-BE49-F238E27FC236}">
                <a16:creationId xmlns:a16="http://schemas.microsoft.com/office/drawing/2014/main" id="{D8C205EF-1267-4F77-8C94-7EC76A93D370}"/>
              </a:ext>
            </a:extLst>
          </p:cNvPr>
          <p:cNvSpPr txBox="1"/>
          <p:nvPr/>
        </p:nvSpPr>
        <p:spPr>
          <a:xfrm>
            <a:off x="17308719" y="10784943"/>
            <a:ext cx="4291600" cy="399339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implemented web application allows coaches to manage training data, athletes have tools to assist their training and receive feedback on their performance. </a:t>
            </a:r>
            <a:endParaRPr lang="en-US" dirty="0"/>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1">
            <a:extLst>
              <a:ext uri="{28A0092B-C50C-407E-A947-70E740481C1C}">
                <a14:useLocalDpi xmlns:a14="http://schemas.microsoft.com/office/drawing/2010/main" val="0"/>
              </a:ext>
            </a:extLst>
          </a:blip>
          <a:srcRect l="9937" t="6903" r="9921" b="9262"/>
          <a:stretch/>
        </p:blipFill>
        <p:spPr>
          <a:xfrm>
            <a:off x="25012439" y="19277795"/>
            <a:ext cx="6059730" cy="4748625"/>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3793601" y="16463743"/>
            <a:ext cx="723551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artificial intelligence module integrated into the web application allows fencers to have prompt feedback on their performance when training independently. </a:t>
            </a:r>
            <a:endParaRPr lang="en-US" dirty="0"/>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485004" y="15275310"/>
            <a:ext cx="5313295" cy="5749689"/>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485004" y="21452628"/>
            <a:ext cx="6569687"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Created a machine to track scores, time, and penalties was created to assist in managing this data during matches.</a:t>
            </a:r>
            <a:endParaRPr lang="en-US" dirty="0"/>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dirty="0">
                <a:ea typeface="+mn-lt"/>
                <a:cs typeface="+mn-lt"/>
              </a:rPr>
              <a:t>The implementation of computer systems for the digitization of processes and data is an achievable objective with the proper analysis.</a:t>
            </a:r>
          </a:p>
          <a:p>
            <a:pPr marL="457200" indent="-457200" algn="just">
              <a:buFont typeface="Arial" panose="020B0604020202020204" pitchFamily="34" charset="0"/>
              <a:buChar char="•"/>
            </a:pPr>
            <a:r>
              <a:rPr lang="en-US" sz="3200" dirty="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dirty="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dirty="0">
                <a:ea typeface="+mn-lt"/>
                <a:cs typeface="+mn-lt"/>
              </a:rPr>
              <a:t>Obtaining representative data to train an artificial intelligence model is essential. The use of data augmentation techniques were beneficial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dirty="0">
                <a:ea typeface="+mn-lt"/>
                <a:cs typeface="+mn-lt"/>
              </a:rPr>
              <a:t>Since fencers' personal data is handled in the web application, it must be safeguarded. The existing policies of the Academy for access permissions must be followed.</a:t>
            </a:r>
            <a:endParaRPr lang="en-US" dirty="0">
              <a:ea typeface="+mn-lt"/>
              <a:cs typeface="+mn-lt"/>
            </a:endParaRPr>
          </a:p>
          <a:p>
            <a:pPr algn="just"/>
            <a:endParaRPr lang="en-US" sz="3200" dirty="0">
              <a:solidFill>
                <a:srgbClr val="000000"/>
              </a:solidFill>
              <a:latin typeface="Calibri"/>
              <a:cs typeface="Calibri"/>
            </a:endParaRPr>
          </a:p>
          <a:p>
            <a:pPr algn="just"/>
            <a:r>
              <a:rPr lang="en-US" sz="3200" dirty="0">
                <a:ea typeface="+mn-lt"/>
                <a:cs typeface="+mn-lt"/>
              </a:rPr>
              <a:t>It is important that the machine complies with all applicable rules of the sport. Otherwise, it could be preventing the normal practice of the sport and the adequate training of the fencers.</a:t>
            </a:r>
            <a:endParaRPr lang="en-US" sz="3200" dirty="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dirty="0">
                <a:solidFill>
                  <a:srgbClr val="000000"/>
                </a:solidFill>
                <a:latin typeface="Calibri"/>
                <a:cs typeface="Calibri"/>
              </a:rPr>
              <a:t>K. </a:t>
            </a:r>
            <a:r>
              <a:rPr lang="en-US" sz="3200" dirty="0" err="1">
                <a:solidFill>
                  <a:srgbClr val="000000"/>
                </a:solidFill>
                <a:latin typeface="Calibri"/>
                <a:cs typeface="Calibri"/>
              </a:rPr>
              <a:t>Apostolou</a:t>
            </a:r>
            <a:r>
              <a:rPr lang="en-US" sz="3200" dirty="0">
                <a:solidFill>
                  <a:srgbClr val="000000"/>
                </a:solidFill>
                <a:latin typeface="Calibri"/>
                <a:cs typeface="Calibri"/>
              </a:rPr>
              <a:t>, C. T. (2019). Sports Analytics algorithms for performance prediction.</a:t>
            </a:r>
          </a:p>
          <a:p>
            <a:pPr marL="457200" indent="-266700">
              <a:buFont typeface="Arial"/>
              <a:buChar char="•"/>
            </a:pPr>
            <a:r>
              <a:rPr lang="en-US" sz="3200" dirty="0">
                <a:solidFill>
                  <a:srgbClr val="000000"/>
                </a:solidFill>
                <a:latin typeface="Calibri"/>
                <a:cs typeface="Calibri"/>
              </a:rPr>
              <a:t>Liu, Q. (2022). Aerobics posture recognition based on neural network and sensors.</a:t>
            </a:r>
          </a:p>
          <a:p>
            <a:pPr marL="457200" indent="-266700">
              <a:buFont typeface="Arial"/>
              <a:buChar char="•"/>
            </a:pPr>
            <a:r>
              <a:rPr lang="en-US" sz="3200" dirty="0">
                <a:solidFill>
                  <a:srgbClr val="000000"/>
                </a:solidFill>
                <a:latin typeface="Calibri"/>
                <a:cs typeface="Calibri"/>
              </a:rPr>
              <a:t>Muñoz, B. (2021). Desarrollo y </a:t>
            </a:r>
            <a:r>
              <a:rPr lang="en-US" sz="3200" dirty="0" err="1">
                <a:solidFill>
                  <a:srgbClr val="000000"/>
                </a:solidFill>
                <a:latin typeface="Calibri"/>
                <a:cs typeface="Calibri"/>
              </a:rPr>
              <a:t>validación</a:t>
            </a:r>
            <a:r>
              <a:rPr lang="en-US" sz="3200" dirty="0">
                <a:solidFill>
                  <a:srgbClr val="000000"/>
                </a:solidFill>
                <a:latin typeface="Calibri"/>
                <a:cs typeface="Calibri"/>
              </a:rPr>
              <a:t> de un </a:t>
            </a:r>
            <a:r>
              <a:rPr lang="en-US" sz="3200" dirty="0" err="1">
                <a:solidFill>
                  <a:srgbClr val="000000"/>
                </a:solidFill>
                <a:latin typeface="Calibri"/>
                <a:cs typeface="Calibri"/>
              </a:rPr>
              <a:t>sistema</a:t>
            </a:r>
            <a:r>
              <a:rPr lang="en-US" sz="3200" dirty="0">
                <a:solidFill>
                  <a:srgbClr val="000000"/>
                </a:solidFill>
                <a:latin typeface="Calibri"/>
                <a:cs typeface="Calibri"/>
              </a:rPr>
              <a:t> sin </a:t>
            </a:r>
            <a:r>
              <a:rPr lang="en-US" sz="3200" dirty="0" err="1">
                <a:solidFill>
                  <a:srgbClr val="000000"/>
                </a:solidFill>
                <a:latin typeface="Calibri"/>
                <a:cs typeface="Calibri"/>
              </a:rPr>
              <a:t>marcadores</a:t>
            </a:r>
            <a:r>
              <a:rPr lang="en-US" sz="3200" dirty="0">
                <a:solidFill>
                  <a:srgbClr val="000000"/>
                </a:solidFill>
                <a:latin typeface="Calibri"/>
                <a:cs typeface="Calibri"/>
              </a:rPr>
              <a:t> para </a:t>
            </a:r>
            <a:r>
              <a:rPr lang="en-US" sz="3200" dirty="0" err="1">
                <a:solidFill>
                  <a:srgbClr val="000000"/>
                </a:solidFill>
                <a:latin typeface="Calibri"/>
                <a:cs typeface="Calibri"/>
              </a:rPr>
              <a:t>el</a:t>
            </a:r>
            <a:r>
              <a:rPr lang="en-US" sz="3200" dirty="0">
                <a:solidFill>
                  <a:srgbClr val="000000"/>
                </a:solidFill>
                <a:latin typeface="Calibri"/>
                <a:cs typeface="Calibri"/>
              </a:rPr>
              <a:t> </a:t>
            </a:r>
            <a:r>
              <a:rPr lang="en-US" sz="3200" dirty="0" err="1">
                <a:solidFill>
                  <a:srgbClr val="000000"/>
                </a:solidFill>
                <a:latin typeface="Calibri"/>
                <a:cs typeface="Calibri"/>
              </a:rPr>
              <a:t>análisis</a:t>
            </a:r>
            <a:r>
              <a:rPr lang="en-US" sz="3200" dirty="0">
                <a:solidFill>
                  <a:srgbClr val="000000"/>
                </a:solidFill>
                <a:latin typeface="Calibri"/>
                <a:cs typeface="Calibri"/>
              </a:rPr>
              <a:t> del </a:t>
            </a:r>
            <a:r>
              <a:rPr lang="en-US" sz="3200" dirty="0" err="1">
                <a:solidFill>
                  <a:srgbClr val="000000"/>
                </a:solidFill>
                <a:latin typeface="Calibri"/>
                <a:cs typeface="Calibri"/>
              </a:rPr>
              <a:t>movimiento</a:t>
            </a:r>
            <a:r>
              <a:rPr lang="en-US" sz="3200" dirty="0">
                <a:solidFill>
                  <a:srgbClr val="000000"/>
                </a:solidFill>
                <a:latin typeface="Calibri"/>
                <a:cs typeface="Calibri"/>
              </a:rPr>
              <a:t> </a:t>
            </a:r>
            <a:r>
              <a:rPr lang="en-US" sz="3200" dirty="0" err="1">
                <a:solidFill>
                  <a:srgbClr val="000000"/>
                </a:solidFill>
                <a:latin typeface="Calibri"/>
                <a:cs typeface="Calibri"/>
              </a:rPr>
              <a:t>humano</a:t>
            </a:r>
            <a:r>
              <a:rPr lang="en-US" sz="3200" dirty="0">
                <a:solidFill>
                  <a:srgbClr val="000000"/>
                </a:solidFill>
                <a:latin typeface="Calibri"/>
                <a:cs typeface="Calibri"/>
              </a:rPr>
              <a:t>.</a:t>
            </a:r>
          </a:p>
          <a:p>
            <a:pPr marL="457200" indent="-266700">
              <a:buFont typeface="Arial"/>
              <a:buChar char="•"/>
            </a:pPr>
            <a:r>
              <a:rPr lang="en-US" sz="3200" dirty="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pic>
        <p:nvPicPr>
          <p:cNvPr id="22" name="Picture 21" descr="A diagram of a presentation&#10;&#10;Description automatically generated">
            <a:extLst>
              <a:ext uri="{FF2B5EF4-FFF2-40B4-BE49-F238E27FC236}">
                <a16:creationId xmlns:a16="http://schemas.microsoft.com/office/drawing/2014/main" id="{EECAF04C-8FE3-6530-E6B3-10825D93083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7893" y="20220069"/>
            <a:ext cx="11314112" cy="3972418"/>
          </a:xfrm>
          <a:prstGeom prst="rect">
            <a:avLst/>
          </a:prstGeom>
        </p:spPr>
      </p:pic>
      <p:pic>
        <p:nvPicPr>
          <p:cNvPr id="25" name="Picture 24" descr="A diagram of a machine&#10;&#10;Description automatically generated">
            <a:extLst>
              <a:ext uri="{FF2B5EF4-FFF2-40B4-BE49-F238E27FC236}">
                <a16:creationId xmlns:a16="http://schemas.microsoft.com/office/drawing/2014/main" id="{99B1399C-D6FB-5F0B-5C67-4F4BBF0448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949417" y="5580868"/>
            <a:ext cx="9714510" cy="3527989"/>
          </a:xfrm>
          <a:prstGeom prst="rect">
            <a:avLst/>
          </a:prstGeom>
        </p:spPr>
      </p:pic>
      <p:pic>
        <p:nvPicPr>
          <p:cNvPr id="30" name="Picture 29" descr="A diagram of a software server&#10;&#10;Description automatically generated">
            <a:extLst>
              <a:ext uri="{FF2B5EF4-FFF2-40B4-BE49-F238E27FC236}">
                <a16:creationId xmlns:a16="http://schemas.microsoft.com/office/drawing/2014/main" id="{A770FEB6-BF52-EE1A-ACDD-5298E47E9AD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3494" y="13338734"/>
            <a:ext cx="7405156" cy="4661281"/>
          </a:xfrm>
          <a:prstGeom prst="rect">
            <a:avLst/>
          </a:prstGeom>
        </p:spPr>
      </p:pic>
      <p:sp>
        <p:nvSpPr>
          <p:cNvPr id="31" name="TextBox 30">
            <a:extLst>
              <a:ext uri="{FF2B5EF4-FFF2-40B4-BE49-F238E27FC236}">
                <a16:creationId xmlns:a16="http://schemas.microsoft.com/office/drawing/2014/main" id="{9FA5E27D-F5D9-4166-E49A-0B6AD416D1C2}"/>
              </a:ext>
            </a:extLst>
          </p:cNvPr>
          <p:cNvSpPr txBox="1"/>
          <p:nvPr/>
        </p:nvSpPr>
        <p:spPr>
          <a:xfrm>
            <a:off x="18627176" y="15176250"/>
            <a:ext cx="3028950" cy="523220"/>
          </a:xfrm>
          <a:prstGeom prst="rect">
            <a:avLst/>
          </a:prstGeom>
          <a:solidFill>
            <a:schemeClr val="bg1"/>
          </a:solidFill>
        </p:spPr>
        <p:txBody>
          <a:bodyPr wrap="square" rtlCol="0">
            <a:spAutoFit/>
          </a:bodyPr>
          <a:lstStyle/>
          <a:p>
            <a:pPr algn="ctr"/>
            <a:r>
              <a:rPr lang="en-US" sz="2800" b="1" dirty="0">
                <a:latin typeface="Inter"/>
              </a:rPr>
              <a:t>Mistake made</a:t>
            </a:r>
            <a:endParaRPr lang="en-US" sz="2800" dirty="0"/>
          </a:p>
        </p:txBody>
      </p:sp>
      <p:sp>
        <p:nvSpPr>
          <p:cNvPr id="19" name="Freeform 40">
            <a:extLst>
              <a:ext uri="{FF2B5EF4-FFF2-40B4-BE49-F238E27FC236}">
                <a16:creationId xmlns:a16="http://schemas.microsoft.com/office/drawing/2014/main" id="{3A5D591C-7674-077A-3385-7E0AAAC6E817}"/>
              </a:ext>
            </a:extLst>
          </p:cNvPr>
          <p:cNvSpPr>
            <a:spLocks noChangeAspect="1"/>
          </p:cNvSpPr>
          <p:nvPr/>
        </p:nvSpPr>
        <p:spPr>
          <a:xfrm>
            <a:off x="22113034" y="11174048"/>
            <a:ext cx="8979919" cy="4224011"/>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EFAD2A-D7B7-489C-B42D-5915B3A4998D}">
  <ds:schemaRefs>
    <ds:schemaRef ds:uri="http://schemas.microsoft.com/sharepoint/v3/contenttype/forms"/>
  </ds:schemaRefs>
</ds:datastoreItem>
</file>

<file path=customXml/itemProps2.xml><?xml version="1.0" encoding="utf-8"?>
<ds:datastoreItem xmlns:ds="http://schemas.openxmlformats.org/officeDocument/2006/customXml" ds:itemID="{4CC2EA12-2FBF-44D3-A23A-46F0D23AD439}">
  <ds:schemaRefs>
    <ds:schemaRef ds:uri="8b5aa52d-55c6-460f-b140-7d1036289c34"/>
    <ds:schemaRef ds:uri="http://www.w3.org/XML/1998/namespace"/>
    <ds:schemaRef ds:uri="a7a475fa-823d-4b6d-a5c9-7ed2d4452183"/>
    <ds:schemaRef ds:uri="http://schemas.openxmlformats.org/package/2006/metadata/core-properties"/>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48</TotalTime>
  <Words>1106</Words>
  <Application>Microsoft Office PowerPoint</Application>
  <PresentationFormat>Custom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Arial,Sans-Serif</vt:lpstr>
      <vt:lpstr>Calibri</vt:lpstr>
      <vt:lpstr>Calibri Light</vt:lpstr>
      <vt:lpstr>Inter</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4</cp:revision>
  <dcterms:created xsi:type="dcterms:W3CDTF">2021-06-06T00:14:11Z</dcterms:created>
  <dcterms:modified xsi:type="dcterms:W3CDTF">2023-07-30T22:24:57Z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