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vy Locsin" initials="JL" lastIdx="1" clrIdx="0">
    <p:extLst>
      <p:ext uri="{19B8F6BF-5375-455C-9EA6-DF929625EA0E}">
        <p15:presenceInfo xmlns:p15="http://schemas.microsoft.com/office/powerpoint/2012/main" userId="22f6af62290fc0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498A-494F-4CB8-B236-C127B7276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D9FC5-8B76-4D28-9576-999959A7E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E5860-3E58-4790-963C-7A49D3E5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07A-4FE0-4CA4-A349-2EEB6180C1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2B2B6-5CF0-4B9E-AE5B-8BB9CA2C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2C6ED-AF42-4A21-8691-95DF39BE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E08-3035-407E-800E-F282E7A5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A9FD-6C25-49B8-80F4-981A9131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61E8B-D131-4D44-B72A-865CFD182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45707-F603-4722-8AB4-91C4EEC9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07A-4FE0-4CA4-A349-2EEB6180C1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D8DB3-C090-40FD-9967-57CBBF36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69231-BFB1-4C5D-BB5F-227A08C2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E08-3035-407E-800E-F282E7A5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7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1DE93-D73B-456A-A4FD-827532EAA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DF97B-0901-4EE8-BC59-68EDE8C39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D04D9-3AF2-4317-97F5-5FEB6CAE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07A-4FE0-4CA4-A349-2EEB6180C1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00DCF-B8A7-4B02-8C87-C0A5FE45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8AEB3-9E99-4E75-9613-8C07852B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E08-3035-407E-800E-F282E7A5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6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3C08-A8EB-44E3-9074-5D80E90D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BE0E-258B-479E-B285-23BC3729A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BA50F-0C30-42C9-A164-0D0ED4EB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07A-4FE0-4CA4-A349-2EEB6180C1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21A65-F340-4917-885C-97E4BDD5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9C9DF-27D4-41AF-905B-5D8A2C7A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E08-3035-407E-800E-F282E7A5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D3E1-1E3E-4DBE-8492-F29BFDEE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5FC2F-9FC7-4D16-8E84-EC4621259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CA93-7877-4ED5-ABDF-5F9E85F4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07A-4FE0-4CA4-A349-2EEB6180C1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92B91-8144-40F3-A04E-AE1B3473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776A6-A62C-443B-9B06-351D4F44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E08-3035-407E-800E-F282E7A5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8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496A-BAEE-49DA-929B-B40E22EC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D21AC-ED54-449F-9C9F-A0539942F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4D5E3-88DB-4C0E-B556-A822A0C65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3EEE1-78C6-459F-8C96-DBF88C61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07A-4FE0-4CA4-A349-2EEB6180C1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99D72-6FBB-4388-91FE-9BBF012D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AAAC9-3E7D-42BC-8324-457724A9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E08-3035-407E-800E-F282E7A5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1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C52B-2BDF-45CD-B61E-72F7089F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CF138-14B2-47EC-8CC9-9D5DD7D20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5C7E-0446-49E8-9016-633B3D4EF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00B5D-7BB3-4CEC-A91E-2235373B3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832C8-D0E6-4665-BED3-843A22695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34701-EA1F-4885-AB51-D643FA0F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07A-4FE0-4CA4-A349-2EEB6180C1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577B8-C8E0-4F28-80C7-C653CCC0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C166B-1AB7-4D86-B818-8406EB14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E08-3035-407E-800E-F282E7A5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1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FE35-C339-4C17-8F8C-2CFF8513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4788A-EC8E-4426-965C-D2011153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07A-4FE0-4CA4-A349-2EEB6180C1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2910F-75A1-40ED-BDB6-AE145F83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0DDEA-F510-48C7-B371-E43871CB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E08-3035-407E-800E-F282E7A5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2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BCB611-1576-432E-83AB-08046786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07A-4FE0-4CA4-A349-2EEB6180C1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21ED6-3CAC-40D0-840D-E19D3584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D7666-C1A4-49A3-B4DC-19980731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E08-3035-407E-800E-F282E7A5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CC5E-67A1-442E-B7DE-0A925024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3C77-FF55-4E8D-A4BC-6008B910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250B4-3C38-4AD6-9F11-F7F579D5F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D9D98-9BA7-4E09-9B6F-7AB272E0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07A-4FE0-4CA4-A349-2EEB6180C1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30BF6-4D68-4E5B-9436-48B02E2B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97DD2-8FCE-4849-814D-F3EFA5DB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E08-3035-407E-800E-F282E7A5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3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C487-781B-45DE-9CD1-DF61453E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50D6B-5722-4612-BBB5-8D6B572E2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4C325-316C-4F3B-8EF8-4FA8AC6B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40D0A-A1E2-4153-8373-F1973238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07A-4FE0-4CA4-A349-2EEB6180C1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4A443-EB49-420E-A599-6C8D4E47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99DEB-45B9-423F-A696-633389AB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FE08-3035-407E-800E-F282E7A5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7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DEBFA-3D81-455B-8197-C5C2B939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F575D-BAA1-480F-A67E-C646E13ED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88615-21E8-413E-A160-326809B99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307A-4FE0-4CA4-A349-2EEB6180C1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A5E20-3898-4D4A-9AE5-CE8D9E487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3356D-0CFF-4EB3-A944-05A87B5F7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FFE08-3035-407E-800E-F282E7A5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4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DB0C13-5960-4987-92E4-5D0A1FE4E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951881"/>
              </p:ext>
            </p:extLst>
          </p:nvPr>
        </p:nvGraphicFramePr>
        <p:xfrm>
          <a:off x="729575" y="833120"/>
          <a:ext cx="254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BE4305-E10C-46A7-91C3-7CD9B1844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140057"/>
              </p:ext>
            </p:extLst>
          </p:nvPr>
        </p:nvGraphicFramePr>
        <p:xfrm>
          <a:off x="729575" y="3762227"/>
          <a:ext cx="2540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7461E62-B264-481C-96ED-1E35CA2FA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756991"/>
              </p:ext>
            </p:extLst>
          </p:nvPr>
        </p:nvGraphicFramePr>
        <p:xfrm>
          <a:off x="8504630" y="2235563"/>
          <a:ext cx="2540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E3AB0C-3A0D-4BA8-A42A-E76ABA22D59D}"/>
              </a:ext>
            </a:extLst>
          </p:cNvPr>
          <p:cNvSpPr txBox="1"/>
          <p:nvPr/>
        </p:nvSpPr>
        <p:spPr>
          <a:xfrm>
            <a:off x="3928894" y="1218105"/>
            <a:ext cx="4567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df3 &lt;- </a:t>
            </a:r>
            <a:r>
              <a:rPr lang="en-US" sz="2400" dirty="0" err="1"/>
              <a:t>left_join</a:t>
            </a:r>
            <a:r>
              <a:rPr lang="en-US" sz="2400" dirty="0"/>
              <a:t>(df1,df2, by=“A”)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018340-7DA3-49E1-8023-20D9CD615290}"/>
              </a:ext>
            </a:extLst>
          </p:cNvPr>
          <p:cNvCxnSpPr>
            <a:cxnSpLocks/>
          </p:cNvCxnSpPr>
          <p:nvPr/>
        </p:nvCxnSpPr>
        <p:spPr>
          <a:xfrm>
            <a:off x="3269575" y="1910601"/>
            <a:ext cx="2090365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3410DE-2C8B-48BB-A22E-5C7957255E41}"/>
              </a:ext>
            </a:extLst>
          </p:cNvPr>
          <p:cNvCxnSpPr>
            <a:cxnSpLocks/>
          </p:cNvCxnSpPr>
          <p:nvPr/>
        </p:nvCxnSpPr>
        <p:spPr>
          <a:xfrm>
            <a:off x="3269575" y="4837168"/>
            <a:ext cx="2090365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3772AD-5F00-41D4-B255-6831788BDCD2}"/>
              </a:ext>
            </a:extLst>
          </p:cNvPr>
          <p:cNvCxnSpPr>
            <a:cxnSpLocks/>
          </p:cNvCxnSpPr>
          <p:nvPr/>
        </p:nvCxnSpPr>
        <p:spPr>
          <a:xfrm>
            <a:off x="5359940" y="1910601"/>
            <a:ext cx="0" cy="292656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5987EA-64AA-4FB4-BFB6-5C5B3E60736E}"/>
              </a:ext>
            </a:extLst>
          </p:cNvPr>
          <p:cNvCxnSpPr>
            <a:cxnSpLocks/>
          </p:cNvCxnSpPr>
          <p:nvPr/>
        </p:nvCxnSpPr>
        <p:spPr>
          <a:xfrm>
            <a:off x="5359940" y="3429000"/>
            <a:ext cx="3144690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AD57E7-2BEF-4EC3-9492-F03BA2683806}"/>
              </a:ext>
            </a:extLst>
          </p:cNvPr>
          <p:cNvSpPr txBox="1"/>
          <p:nvPr/>
        </p:nvSpPr>
        <p:spPr>
          <a:xfrm>
            <a:off x="70256" y="1712343"/>
            <a:ext cx="7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337881-8FC2-47E7-ACD9-9A1C8E6FCADD}"/>
              </a:ext>
            </a:extLst>
          </p:cNvPr>
          <p:cNvSpPr txBox="1"/>
          <p:nvPr/>
        </p:nvSpPr>
        <p:spPr>
          <a:xfrm>
            <a:off x="70255" y="4569833"/>
            <a:ext cx="7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773429-0091-4AC8-B0FF-860342561B8B}"/>
              </a:ext>
            </a:extLst>
          </p:cNvPr>
          <p:cNvSpPr txBox="1"/>
          <p:nvPr/>
        </p:nvSpPr>
        <p:spPr>
          <a:xfrm>
            <a:off x="9495215" y="1712343"/>
            <a:ext cx="7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df3</a:t>
            </a:r>
          </a:p>
        </p:txBody>
      </p:sp>
    </p:spTree>
    <p:extLst>
      <p:ext uri="{BB962C8B-B14F-4D97-AF65-F5344CB8AC3E}">
        <p14:creationId xmlns:p14="http://schemas.microsoft.com/office/powerpoint/2010/main" val="166195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57CDAF-4424-40DD-AF39-6C96743C2D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056734"/>
              </p:ext>
            </p:extLst>
          </p:nvPr>
        </p:nvGraphicFramePr>
        <p:xfrm>
          <a:off x="457200" y="2445879"/>
          <a:ext cx="4191000" cy="2989722"/>
        </p:xfrm>
        <a:graphic>
          <a:graphicData uri="http://schemas.openxmlformats.org/drawingml/2006/table">
            <a:tbl>
              <a:tblPr/>
              <a:tblGrid>
                <a:gridCol w="1172772">
                  <a:extLst>
                    <a:ext uri="{9D8B030D-6E8A-4147-A177-3AD203B41FA5}">
                      <a16:colId xmlns:a16="http://schemas.microsoft.com/office/drawing/2014/main" val="2081115107"/>
                    </a:ext>
                  </a:extLst>
                </a:gridCol>
                <a:gridCol w="1456128">
                  <a:extLst>
                    <a:ext uri="{9D8B030D-6E8A-4147-A177-3AD203B41FA5}">
                      <a16:colId xmlns:a16="http://schemas.microsoft.com/office/drawing/2014/main" val="874522442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886961183"/>
                    </a:ext>
                  </a:extLst>
                </a:gridCol>
              </a:tblGrid>
              <a:tr h="95319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effectLst/>
                        </a:rPr>
                        <a:t>Sample type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effectLst/>
                        </a:rPr>
                        <a:t>Species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effectLst/>
                        </a:rPr>
                        <a:t>Photosynthesis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63770"/>
                  </a:ext>
                </a:extLst>
              </a:tr>
              <a:tr h="10182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1DroughtControl1</a:t>
                      </a:r>
                      <a:endParaRPr lang="en-US" sz="1800" b="1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>
                          <a:effectLst/>
                        </a:rPr>
                        <a:t>Control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effectLst/>
                        </a:rPr>
                        <a:t>1.0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974048"/>
                  </a:ext>
                </a:extLst>
              </a:tr>
              <a:tr h="10182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1DroughtControl1</a:t>
                      </a:r>
                      <a:endParaRPr lang="en-US" sz="1800" b="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effectLst/>
                        </a:rPr>
                        <a:t>Indigenous Pathogen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effectLst/>
                        </a:rPr>
                        <a:t>0.5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7045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9C56F88-DE7A-41C0-AF61-EAAE7835E7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4594695"/>
              </p:ext>
            </p:extLst>
          </p:nvPr>
        </p:nvGraphicFramePr>
        <p:xfrm>
          <a:off x="6934200" y="2445879"/>
          <a:ext cx="4368798" cy="2989722"/>
        </p:xfrm>
        <a:graphic>
          <a:graphicData uri="http://schemas.openxmlformats.org/drawingml/2006/table">
            <a:tbl>
              <a:tblPr/>
              <a:tblGrid>
                <a:gridCol w="838739">
                  <a:extLst>
                    <a:ext uri="{9D8B030D-6E8A-4147-A177-3AD203B41FA5}">
                      <a16:colId xmlns:a16="http://schemas.microsoft.com/office/drawing/2014/main" val="2081115107"/>
                    </a:ext>
                  </a:extLst>
                </a:gridCol>
                <a:gridCol w="1294861">
                  <a:extLst>
                    <a:ext uri="{9D8B030D-6E8A-4147-A177-3AD203B41FA5}">
                      <a16:colId xmlns:a16="http://schemas.microsoft.com/office/drawing/2014/main" val="874522442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886961183"/>
                    </a:ext>
                  </a:extLst>
                </a:gridCol>
                <a:gridCol w="1257298">
                  <a:extLst>
                    <a:ext uri="{9D8B030D-6E8A-4147-A177-3AD203B41FA5}">
                      <a16:colId xmlns:a16="http://schemas.microsoft.com/office/drawing/2014/main" val="253721893"/>
                    </a:ext>
                  </a:extLst>
                </a:gridCol>
              </a:tblGrid>
              <a:tr h="95319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effectLst/>
                        </a:rPr>
                        <a:t>Sample type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effectLst/>
                        </a:rPr>
                        <a:t>Species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effectLst/>
                        </a:rPr>
                        <a:t>Photosynthesis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effectLst/>
                        </a:rPr>
                        <a:t>Photosynthesis_ppb</a:t>
                      </a:r>
                      <a:endParaRPr lang="en-US" sz="1800" b="0" dirty="0">
                        <a:effectLst/>
                      </a:endParaRPr>
                    </a:p>
                    <a:p>
                      <a:pPr algn="r" fontAlgn="ctr"/>
                      <a:endParaRPr lang="en-US" sz="1800" b="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63770"/>
                  </a:ext>
                </a:extLst>
              </a:tr>
              <a:tr h="10182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1DroughtControl1</a:t>
                      </a:r>
                      <a:endParaRPr lang="en-US" sz="1800" b="1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>
                          <a:effectLst/>
                        </a:rPr>
                        <a:t>Control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effectLst/>
                        </a:rPr>
                        <a:t>1.0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effectLst/>
                        </a:rPr>
                        <a:t>1000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974048"/>
                  </a:ext>
                </a:extLst>
              </a:tr>
              <a:tr h="10182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1DroughtControl1</a:t>
                      </a:r>
                      <a:endParaRPr lang="en-US" sz="1800" b="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effectLst/>
                        </a:rPr>
                        <a:t>Indigenous Pathogen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effectLst/>
                        </a:rPr>
                        <a:t>0.5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dirty="0">
                          <a:effectLst/>
                        </a:rPr>
                        <a:t>500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704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8AAB10D-0BC1-4977-B63C-085D61D010D2}"/>
              </a:ext>
            </a:extLst>
          </p:cNvPr>
          <p:cNvSpPr txBox="1"/>
          <p:nvPr/>
        </p:nvSpPr>
        <p:spPr>
          <a:xfrm>
            <a:off x="1627266" y="989631"/>
            <a:ext cx="924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mutate(</a:t>
            </a:r>
            <a:r>
              <a:rPr lang="en-US" sz="3200" dirty="0" err="1"/>
              <a:t>Photosynthesis_ppb</a:t>
            </a:r>
            <a:r>
              <a:rPr lang="en-US" sz="3200" dirty="0"/>
              <a:t> = Photosynthesis * 1000)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40C6D-360F-4619-8C48-719E059EC66F}"/>
              </a:ext>
            </a:extLst>
          </p:cNvPr>
          <p:cNvSpPr txBox="1"/>
          <p:nvPr/>
        </p:nvSpPr>
        <p:spPr>
          <a:xfrm>
            <a:off x="4876802" y="2623942"/>
            <a:ext cx="170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 1000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D23C4F-0E9F-44AF-8F92-72E02BBE8140}"/>
              </a:ext>
            </a:extLst>
          </p:cNvPr>
          <p:cNvSpPr/>
          <p:nvPr/>
        </p:nvSpPr>
        <p:spPr>
          <a:xfrm>
            <a:off x="4279900" y="2140767"/>
            <a:ext cx="5880100" cy="610223"/>
          </a:xfrm>
          <a:custGeom>
            <a:avLst/>
            <a:gdLst>
              <a:gd name="connsiteX0" fmla="*/ 0 w 5880100"/>
              <a:gd name="connsiteY0" fmla="*/ 610223 h 610223"/>
              <a:gd name="connsiteX1" fmla="*/ 1524000 w 5880100"/>
              <a:gd name="connsiteY1" fmla="*/ 623 h 610223"/>
              <a:gd name="connsiteX2" fmla="*/ 5880100 w 5880100"/>
              <a:gd name="connsiteY2" fmla="*/ 495923 h 610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0100" h="610223">
                <a:moveTo>
                  <a:pt x="0" y="610223"/>
                </a:moveTo>
                <a:cubicBezTo>
                  <a:pt x="271992" y="314948"/>
                  <a:pt x="543984" y="19673"/>
                  <a:pt x="1524000" y="623"/>
                </a:cubicBezTo>
                <a:cubicBezTo>
                  <a:pt x="2504016" y="-18427"/>
                  <a:pt x="5132917" y="404906"/>
                  <a:pt x="5880100" y="49592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D94891-3201-4D14-8EE4-D0E8944816CF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10007600" y="2491051"/>
            <a:ext cx="152400" cy="1456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09AC44-41DE-4B11-ADB8-A6A77E6B9472}"/>
              </a:ext>
            </a:extLst>
          </p:cNvPr>
          <p:cNvCxnSpPr>
            <a:cxnSpLocks/>
          </p:cNvCxnSpPr>
          <p:nvPr/>
        </p:nvCxnSpPr>
        <p:spPr>
          <a:xfrm flipV="1">
            <a:off x="10007600" y="2623942"/>
            <a:ext cx="152400" cy="1075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99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7DCC29-ECF1-4881-9216-9E4B73E68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720366"/>
              </p:ext>
            </p:extLst>
          </p:nvPr>
        </p:nvGraphicFramePr>
        <p:xfrm>
          <a:off x="720387" y="2661920"/>
          <a:ext cx="254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809507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E71F50-A218-4081-98F1-F6F29E3A35AB}"/>
              </a:ext>
            </a:extLst>
          </p:cNvPr>
          <p:cNvSpPr txBox="1"/>
          <p:nvPr/>
        </p:nvSpPr>
        <p:spPr>
          <a:xfrm>
            <a:off x="3859043" y="649160"/>
            <a:ext cx="3902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 %&gt;%</a:t>
            </a:r>
          </a:p>
          <a:p>
            <a:r>
              <a:rPr lang="en-US" dirty="0"/>
              <a:t>   </a:t>
            </a:r>
            <a:r>
              <a:rPr lang="en-US" dirty="0" err="1"/>
              <a:t>group_by</a:t>
            </a:r>
            <a:r>
              <a:rPr lang="en-US" dirty="0"/>
              <a:t>(A) %&gt;%</a:t>
            </a:r>
          </a:p>
          <a:p>
            <a:r>
              <a:rPr lang="en-US" dirty="0"/>
              <a:t>   summarize(average=mean(B))</a:t>
            </a:r>
          </a:p>
          <a:p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2285F17-0398-4060-A466-B9A274BC6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40907"/>
              </p:ext>
            </p:extLst>
          </p:nvPr>
        </p:nvGraphicFramePr>
        <p:xfrm>
          <a:off x="4457700" y="1975029"/>
          <a:ext cx="254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809507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5A0F8D3-A860-49E8-9E5E-770ED81EE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04514"/>
              </p:ext>
            </p:extLst>
          </p:nvPr>
        </p:nvGraphicFramePr>
        <p:xfrm>
          <a:off x="4457700" y="3959860"/>
          <a:ext cx="254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809507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FCD20A5-31D6-4C64-A090-1F10510A8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335584"/>
              </p:ext>
            </p:extLst>
          </p:nvPr>
        </p:nvGraphicFramePr>
        <p:xfrm>
          <a:off x="8299450" y="2855507"/>
          <a:ext cx="2298700" cy="114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35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average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155906-F1F0-413B-AE20-3985FB43E6B0}"/>
              </a:ext>
            </a:extLst>
          </p:cNvPr>
          <p:cNvCxnSpPr>
            <a:endCxn id="6" idx="1"/>
          </p:cNvCxnSpPr>
          <p:nvPr/>
        </p:nvCxnSpPr>
        <p:spPr>
          <a:xfrm flipV="1">
            <a:off x="3260387" y="2531289"/>
            <a:ext cx="1197313" cy="105773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3E3123-C47E-41C0-915C-0B5277DE20F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260387" y="3589020"/>
            <a:ext cx="1197313" cy="9271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C0CDD9-7910-48C4-A224-B6F105689990}"/>
              </a:ext>
            </a:extLst>
          </p:cNvPr>
          <p:cNvCxnSpPr/>
          <p:nvPr/>
        </p:nvCxnSpPr>
        <p:spPr>
          <a:xfrm flipV="1">
            <a:off x="6997700" y="3523704"/>
            <a:ext cx="1197313" cy="105773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9FF61C-0412-4CD2-8958-45343F747265}"/>
              </a:ext>
            </a:extLst>
          </p:cNvPr>
          <p:cNvCxnSpPr>
            <a:cxnSpLocks/>
          </p:cNvCxnSpPr>
          <p:nvPr/>
        </p:nvCxnSpPr>
        <p:spPr>
          <a:xfrm>
            <a:off x="6997700" y="2498637"/>
            <a:ext cx="1197313" cy="9271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71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3AEAAF-2FD5-4D50-8E48-BEB83C789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31109"/>
              </p:ext>
            </p:extLst>
          </p:nvPr>
        </p:nvGraphicFramePr>
        <p:xfrm>
          <a:off x="720386" y="2866742"/>
          <a:ext cx="27213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014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952498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8015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2CB40B-63E4-43DB-828F-AB57076A1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67385"/>
              </p:ext>
            </p:extLst>
          </p:nvPr>
        </p:nvGraphicFramePr>
        <p:xfrm>
          <a:off x="4860584" y="2863284"/>
          <a:ext cx="595062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16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535535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1225159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  <a:gridCol w="1225159">
                  <a:extLst>
                    <a:ext uri="{9D8B030D-6E8A-4147-A177-3AD203B41FA5}">
                      <a16:colId xmlns:a16="http://schemas.microsoft.com/office/drawing/2014/main" val="2574277468"/>
                    </a:ext>
                  </a:extLst>
                </a:gridCol>
                <a:gridCol w="1225159">
                  <a:extLst>
                    <a:ext uri="{9D8B030D-6E8A-4147-A177-3AD203B41FA5}">
                      <a16:colId xmlns:a16="http://schemas.microsoft.com/office/drawing/2014/main" val="3672356760"/>
                    </a:ext>
                  </a:extLst>
                </a:gridCol>
              </a:tblGrid>
              <a:tr h="356411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0599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74C5C8-DC35-4E39-B1E6-9842739F003F}"/>
              </a:ext>
            </a:extLst>
          </p:cNvPr>
          <p:cNvSpPr txBox="1"/>
          <p:nvPr/>
        </p:nvSpPr>
        <p:spPr>
          <a:xfrm>
            <a:off x="916066" y="439335"/>
            <a:ext cx="10742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pivot_wider</a:t>
            </a:r>
            <a:r>
              <a:rPr lang="en-US" sz="3200" dirty="0"/>
              <a:t>(</a:t>
            </a:r>
            <a:r>
              <a:rPr lang="en-US" sz="3200" dirty="0" err="1"/>
              <a:t>names_from</a:t>
            </a:r>
            <a:r>
              <a:rPr lang="en-US" sz="3200" dirty="0"/>
              <a:t>=“Parameter, </a:t>
            </a:r>
            <a:r>
              <a:rPr lang="en-US" sz="3200" dirty="0" err="1"/>
              <a:t>values_from</a:t>
            </a:r>
            <a:r>
              <a:rPr lang="en-US" sz="3200" dirty="0"/>
              <a:t>=“Values)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3D6A0E-3AF4-4096-AC13-6FF45BCF5DC9}"/>
              </a:ext>
            </a:extLst>
          </p:cNvPr>
          <p:cNvSpPr/>
          <p:nvPr/>
        </p:nvSpPr>
        <p:spPr>
          <a:xfrm>
            <a:off x="1320800" y="3301434"/>
            <a:ext cx="330200" cy="1419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458F74A-1B8C-4EA1-8E44-B1FDF9632A95}"/>
              </a:ext>
            </a:extLst>
          </p:cNvPr>
          <p:cNvSpPr/>
          <p:nvPr/>
        </p:nvSpPr>
        <p:spPr>
          <a:xfrm>
            <a:off x="1689100" y="2301020"/>
            <a:ext cx="6261100" cy="1724880"/>
          </a:xfrm>
          <a:custGeom>
            <a:avLst/>
            <a:gdLst>
              <a:gd name="connsiteX0" fmla="*/ 0 w 6261100"/>
              <a:gd name="connsiteY0" fmla="*/ 1724880 h 1724880"/>
              <a:gd name="connsiteX1" fmla="*/ 1003300 w 6261100"/>
              <a:gd name="connsiteY1" fmla="*/ 175480 h 1724880"/>
              <a:gd name="connsiteX2" fmla="*/ 5156200 w 6261100"/>
              <a:gd name="connsiteY2" fmla="*/ 73880 h 1724880"/>
              <a:gd name="connsiteX3" fmla="*/ 6261100 w 6261100"/>
              <a:gd name="connsiteY3" fmla="*/ 518380 h 172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100" h="1724880">
                <a:moveTo>
                  <a:pt x="0" y="1724880"/>
                </a:moveTo>
                <a:cubicBezTo>
                  <a:pt x="71966" y="1087763"/>
                  <a:pt x="143933" y="450647"/>
                  <a:pt x="1003300" y="175480"/>
                </a:cubicBezTo>
                <a:cubicBezTo>
                  <a:pt x="1862667" y="-99687"/>
                  <a:pt x="4279900" y="16730"/>
                  <a:pt x="5156200" y="73880"/>
                </a:cubicBezTo>
                <a:cubicBezTo>
                  <a:pt x="6032500" y="131030"/>
                  <a:pt x="6081183" y="382913"/>
                  <a:pt x="6261100" y="51838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A69718-1B7A-4F01-9B05-3A7F520592C5}"/>
              </a:ext>
            </a:extLst>
          </p:cNvPr>
          <p:cNvSpPr/>
          <p:nvPr/>
        </p:nvSpPr>
        <p:spPr>
          <a:xfrm>
            <a:off x="5575300" y="2875418"/>
            <a:ext cx="5235912" cy="368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365A02-8900-4E73-820C-B7F96CF79B39}"/>
              </a:ext>
            </a:extLst>
          </p:cNvPr>
          <p:cNvSpPr txBox="1"/>
          <p:nvPr/>
        </p:nvSpPr>
        <p:spPr>
          <a:xfrm>
            <a:off x="1969333" y="1631923"/>
            <a:ext cx="5700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Converts Parameter values to column names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26525B-DD9B-4478-BE62-23EBE2246745}"/>
              </a:ext>
            </a:extLst>
          </p:cNvPr>
          <p:cNvSpPr/>
          <p:nvPr/>
        </p:nvSpPr>
        <p:spPr>
          <a:xfrm>
            <a:off x="2454614" y="3256769"/>
            <a:ext cx="491786" cy="1969307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5202CF-7103-4B43-8C48-1F337EC7D5A2}"/>
              </a:ext>
            </a:extLst>
          </p:cNvPr>
          <p:cNvSpPr/>
          <p:nvPr/>
        </p:nvSpPr>
        <p:spPr>
          <a:xfrm>
            <a:off x="5575300" y="3256769"/>
            <a:ext cx="5235912" cy="1835013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D6BA29-EE08-4F14-83AC-A7744C73DF9B}"/>
              </a:ext>
            </a:extLst>
          </p:cNvPr>
          <p:cNvSpPr/>
          <p:nvPr/>
        </p:nvSpPr>
        <p:spPr>
          <a:xfrm>
            <a:off x="2781300" y="5143500"/>
            <a:ext cx="3746500" cy="1035765"/>
          </a:xfrm>
          <a:custGeom>
            <a:avLst/>
            <a:gdLst>
              <a:gd name="connsiteX0" fmla="*/ 0 w 3746500"/>
              <a:gd name="connsiteY0" fmla="*/ 139700 h 1035765"/>
              <a:gd name="connsiteX1" fmla="*/ 965200 w 3746500"/>
              <a:gd name="connsiteY1" fmla="*/ 838200 h 1035765"/>
              <a:gd name="connsiteX2" fmla="*/ 2273300 w 3746500"/>
              <a:gd name="connsiteY2" fmla="*/ 977900 h 1035765"/>
              <a:gd name="connsiteX3" fmla="*/ 3746500 w 3746500"/>
              <a:gd name="connsiteY3" fmla="*/ 0 h 103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6500" h="1035765">
                <a:moveTo>
                  <a:pt x="0" y="139700"/>
                </a:moveTo>
                <a:cubicBezTo>
                  <a:pt x="293158" y="419100"/>
                  <a:pt x="586317" y="698500"/>
                  <a:pt x="965200" y="838200"/>
                </a:cubicBezTo>
                <a:cubicBezTo>
                  <a:pt x="1344083" y="977900"/>
                  <a:pt x="1809750" y="1117600"/>
                  <a:pt x="2273300" y="977900"/>
                </a:cubicBezTo>
                <a:cubicBezTo>
                  <a:pt x="2736850" y="838200"/>
                  <a:pt x="3241675" y="419100"/>
                  <a:pt x="37465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2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3AEAAF-2FD5-4D50-8E48-BEB83C789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562327"/>
              </p:ext>
            </p:extLst>
          </p:nvPr>
        </p:nvGraphicFramePr>
        <p:xfrm>
          <a:off x="8657888" y="3226504"/>
          <a:ext cx="27213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014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952498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8015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2CB40B-63E4-43DB-828F-AB57076A1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809336"/>
              </p:ext>
            </p:extLst>
          </p:nvPr>
        </p:nvGraphicFramePr>
        <p:xfrm>
          <a:off x="453684" y="3231584"/>
          <a:ext cx="595062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16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535535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1225159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  <a:gridCol w="1225159">
                  <a:extLst>
                    <a:ext uri="{9D8B030D-6E8A-4147-A177-3AD203B41FA5}">
                      <a16:colId xmlns:a16="http://schemas.microsoft.com/office/drawing/2014/main" val="2574277468"/>
                    </a:ext>
                  </a:extLst>
                </a:gridCol>
                <a:gridCol w="1225159">
                  <a:extLst>
                    <a:ext uri="{9D8B030D-6E8A-4147-A177-3AD203B41FA5}">
                      <a16:colId xmlns:a16="http://schemas.microsoft.com/office/drawing/2014/main" val="3672356760"/>
                    </a:ext>
                  </a:extLst>
                </a:gridCol>
              </a:tblGrid>
              <a:tr h="356411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0599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74C5C8-DC35-4E39-B1E6-9842739F003F}"/>
              </a:ext>
            </a:extLst>
          </p:cNvPr>
          <p:cNvSpPr txBox="1"/>
          <p:nvPr/>
        </p:nvSpPr>
        <p:spPr>
          <a:xfrm>
            <a:off x="954166" y="411998"/>
            <a:ext cx="10742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pivot_longer</a:t>
            </a:r>
            <a:r>
              <a:rPr lang="en-US" sz="3200" dirty="0"/>
              <a:t>(</a:t>
            </a:r>
            <a:r>
              <a:rPr lang="en-US" sz="3200" dirty="0" err="1"/>
              <a:t>names_to</a:t>
            </a:r>
            <a:r>
              <a:rPr lang="en-US" sz="3200" dirty="0"/>
              <a:t>=“Parameter”, </a:t>
            </a:r>
            <a:r>
              <a:rPr lang="en-US" sz="3200" dirty="0" err="1"/>
              <a:t>values_to</a:t>
            </a:r>
            <a:r>
              <a:rPr lang="en-US" sz="3200" dirty="0"/>
              <a:t>=“Values)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3D6A0E-3AF4-4096-AC13-6FF45BCF5DC9}"/>
              </a:ext>
            </a:extLst>
          </p:cNvPr>
          <p:cNvSpPr/>
          <p:nvPr/>
        </p:nvSpPr>
        <p:spPr>
          <a:xfrm>
            <a:off x="9258302" y="3661196"/>
            <a:ext cx="330200" cy="17903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A69718-1B7A-4F01-9B05-3A7F520592C5}"/>
              </a:ext>
            </a:extLst>
          </p:cNvPr>
          <p:cNvSpPr/>
          <p:nvPr/>
        </p:nvSpPr>
        <p:spPr>
          <a:xfrm>
            <a:off x="1168400" y="3243718"/>
            <a:ext cx="5235912" cy="368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7A48E-FFB4-4142-814A-5F43D1DE87D3}"/>
              </a:ext>
            </a:extLst>
          </p:cNvPr>
          <p:cNvSpPr txBox="1"/>
          <p:nvPr/>
        </p:nvSpPr>
        <p:spPr>
          <a:xfrm>
            <a:off x="2782135" y="1437158"/>
            <a:ext cx="6806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Converts column names to values in our newly created “Parameter” column and places their respective values in the “Value” column.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6C829AF-61E9-4624-8BF7-FD6A1E98B999}"/>
              </a:ext>
            </a:extLst>
          </p:cNvPr>
          <p:cNvSpPr/>
          <p:nvPr/>
        </p:nvSpPr>
        <p:spPr>
          <a:xfrm>
            <a:off x="3973470" y="2763026"/>
            <a:ext cx="5284832" cy="1698688"/>
          </a:xfrm>
          <a:custGeom>
            <a:avLst/>
            <a:gdLst>
              <a:gd name="connsiteX0" fmla="*/ 0 w 5284832"/>
              <a:gd name="connsiteY0" fmla="*/ 377888 h 1698688"/>
              <a:gd name="connsiteX1" fmla="*/ 2311400 w 5284832"/>
              <a:gd name="connsiteY1" fmla="*/ 60388 h 1698688"/>
              <a:gd name="connsiteX2" fmla="*/ 3873500 w 5284832"/>
              <a:gd name="connsiteY2" fmla="*/ 1444688 h 1698688"/>
              <a:gd name="connsiteX3" fmla="*/ 5283200 w 5284832"/>
              <a:gd name="connsiteY3" fmla="*/ 1698688 h 169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4832" h="1698688">
                <a:moveTo>
                  <a:pt x="0" y="377888"/>
                </a:moveTo>
                <a:cubicBezTo>
                  <a:pt x="832908" y="130238"/>
                  <a:pt x="1665817" y="-117412"/>
                  <a:pt x="2311400" y="60388"/>
                </a:cubicBezTo>
                <a:cubicBezTo>
                  <a:pt x="2956983" y="238188"/>
                  <a:pt x="3378200" y="1171638"/>
                  <a:pt x="3873500" y="1444688"/>
                </a:cubicBezTo>
                <a:cubicBezTo>
                  <a:pt x="4368800" y="1717738"/>
                  <a:pt x="5329767" y="1605555"/>
                  <a:pt x="5283200" y="169868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C2FAA9-25E8-4216-9284-0B1D82CBF9AA}"/>
              </a:ext>
            </a:extLst>
          </p:cNvPr>
          <p:cNvSpPr/>
          <p:nvPr/>
        </p:nvSpPr>
        <p:spPr>
          <a:xfrm>
            <a:off x="10417514" y="3571717"/>
            <a:ext cx="491786" cy="187982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25B616-F0B5-491F-8A46-DA1FEC7F4C95}"/>
              </a:ext>
            </a:extLst>
          </p:cNvPr>
          <p:cNvSpPr/>
          <p:nvPr/>
        </p:nvSpPr>
        <p:spPr>
          <a:xfrm>
            <a:off x="1168400" y="3612370"/>
            <a:ext cx="5235912" cy="1835013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4F84C8A-99B3-4EE0-A957-BD0EF3A5C315}"/>
              </a:ext>
            </a:extLst>
          </p:cNvPr>
          <p:cNvSpPr/>
          <p:nvPr/>
        </p:nvSpPr>
        <p:spPr>
          <a:xfrm>
            <a:off x="4128583" y="5447383"/>
            <a:ext cx="6534824" cy="1035765"/>
          </a:xfrm>
          <a:custGeom>
            <a:avLst/>
            <a:gdLst>
              <a:gd name="connsiteX0" fmla="*/ 0 w 3746500"/>
              <a:gd name="connsiteY0" fmla="*/ 139700 h 1035765"/>
              <a:gd name="connsiteX1" fmla="*/ 965200 w 3746500"/>
              <a:gd name="connsiteY1" fmla="*/ 838200 h 1035765"/>
              <a:gd name="connsiteX2" fmla="*/ 2273300 w 3746500"/>
              <a:gd name="connsiteY2" fmla="*/ 977900 h 1035765"/>
              <a:gd name="connsiteX3" fmla="*/ 3746500 w 3746500"/>
              <a:gd name="connsiteY3" fmla="*/ 0 h 103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6500" h="1035765">
                <a:moveTo>
                  <a:pt x="0" y="139700"/>
                </a:moveTo>
                <a:cubicBezTo>
                  <a:pt x="293158" y="419100"/>
                  <a:pt x="586317" y="698500"/>
                  <a:pt x="965200" y="838200"/>
                </a:cubicBezTo>
                <a:cubicBezTo>
                  <a:pt x="1344083" y="977900"/>
                  <a:pt x="1809750" y="1117600"/>
                  <a:pt x="2273300" y="977900"/>
                </a:cubicBezTo>
                <a:cubicBezTo>
                  <a:pt x="2736850" y="838200"/>
                  <a:pt x="3241675" y="419100"/>
                  <a:pt x="37465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86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24FAE1-AA06-4B30-A530-C21AF42E6638}"/>
              </a:ext>
            </a:extLst>
          </p:cNvPr>
          <p:cNvSpPr txBox="1"/>
          <p:nvPr/>
        </p:nvSpPr>
        <p:spPr>
          <a:xfrm>
            <a:off x="217566" y="2011501"/>
            <a:ext cx="3046334" cy="2585323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species_filtered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&lt;- </a:t>
            </a:r>
            <a:r>
              <a:rPr lang="en-US" dirty="0">
                <a:solidFill>
                  <a:schemeClr val="accent1"/>
                </a:solidFill>
              </a:rPr>
              <a:t>filter(</a:t>
            </a:r>
            <a:r>
              <a:rPr lang="en-US" dirty="0" err="1">
                <a:solidFill>
                  <a:schemeClr val="accent1"/>
                </a:solidFill>
              </a:rPr>
              <a:t>data_filtered</a:t>
            </a:r>
            <a:r>
              <a:rPr lang="en-US" dirty="0">
                <a:solidFill>
                  <a:schemeClr val="accent1"/>
                </a:solidFill>
              </a:rPr>
              <a:t>, Species %in% c("Indigenous Pathogen", "Control"))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species_sml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&lt;- </a:t>
            </a:r>
            <a:r>
              <a:rPr lang="en-US" dirty="0">
                <a:solidFill>
                  <a:srgbClr val="FF0000"/>
                </a:solidFill>
              </a:rPr>
              <a:t>select(</a:t>
            </a:r>
            <a:r>
              <a:rPr lang="en-US" dirty="0" err="1">
                <a:solidFill>
                  <a:srgbClr val="FF0000"/>
                </a:solidFill>
              </a:rPr>
              <a:t>species_filtered</a:t>
            </a:r>
            <a:r>
              <a:rPr lang="en-US" dirty="0">
                <a:solidFill>
                  <a:srgbClr val="FF0000"/>
                </a:solidFill>
              </a:rPr>
              <a:t>, `Sample type`, Species, Photosynthesis, Conductance)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B5DCB-BF66-4E3E-A6EF-130BA8115522}"/>
              </a:ext>
            </a:extLst>
          </p:cNvPr>
          <p:cNvSpPr txBox="1"/>
          <p:nvPr/>
        </p:nvSpPr>
        <p:spPr>
          <a:xfrm>
            <a:off x="4065666" y="2600050"/>
            <a:ext cx="3161468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select(</a:t>
            </a:r>
            <a:r>
              <a:rPr lang="en-US" dirty="0">
                <a:solidFill>
                  <a:schemeClr val="accent1"/>
                </a:solidFill>
              </a:rPr>
              <a:t>filter(</a:t>
            </a:r>
            <a:r>
              <a:rPr lang="en-US" dirty="0" err="1">
                <a:solidFill>
                  <a:schemeClr val="accent1"/>
                </a:solidFill>
              </a:rPr>
              <a:t>data_filtered</a:t>
            </a:r>
            <a:r>
              <a:rPr lang="en-US" dirty="0">
                <a:solidFill>
                  <a:schemeClr val="accent1"/>
                </a:solidFill>
              </a:rPr>
              <a:t>, </a:t>
            </a:r>
          </a:p>
          <a:p>
            <a:r>
              <a:rPr lang="en-US" dirty="0">
                <a:solidFill>
                  <a:schemeClr val="accent1"/>
                </a:solidFill>
              </a:rPr>
              <a:t>Species %in% c("Indigenous Pathogen", "Control"))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rgbClr val="FF0000"/>
                </a:solidFill>
              </a:rPr>
              <a:t>`Sample type`, Species, Photosynthesis, Conductance)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60253-5979-4AD7-9494-09A176272631}"/>
              </a:ext>
            </a:extLst>
          </p:cNvPr>
          <p:cNvSpPr txBox="1"/>
          <p:nvPr/>
        </p:nvSpPr>
        <p:spPr>
          <a:xfrm>
            <a:off x="8028900" y="2565498"/>
            <a:ext cx="3935336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data_filtered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%&gt;%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filter(Species %in% c("Indigenous  	Pathogen", "Control"))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%&gt;%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select(`Sample type`, Species, 	Photosynthesis, Conductance)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7F0EF-0E43-4F85-9181-5DDA266AC8B7}"/>
              </a:ext>
            </a:extLst>
          </p:cNvPr>
          <p:cNvSpPr txBox="1"/>
          <p:nvPr/>
        </p:nvSpPr>
        <p:spPr>
          <a:xfrm>
            <a:off x="604083" y="1448832"/>
            <a:ext cx="227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Separate 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CC4B2-59F1-42B5-8D40-93E73EB4DE02}"/>
              </a:ext>
            </a:extLst>
          </p:cNvPr>
          <p:cNvSpPr txBox="1"/>
          <p:nvPr/>
        </p:nvSpPr>
        <p:spPr>
          <a:xfrm>
            <a:off x="4636750" y="1448832"/>
            <a:ext cx="227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Nested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29C5D6-852D-46BE-A159-DA13BC78B15E}"/>
              </a:ext>
            </a:extLst>
          </p:cNvPr>
          <p:cNvSpPr txBox="1"/>
          <p:nvPr/>
        </p:nvSpPr>
        <p:spPr>
          <a:xfrm>
            <a:off x="8859918" y="1448832"/>
            <a:ext cx="2595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Functions with pipes</a:t>
            </a:r>
          </a:p>
        </p:txBody>
      </p:sp>
      <p:sp>
        <p:nvSpPr>
          <p:cNvPr id="10" name="Equals 9">
            <a:extLst>
              <a:ext uri="{FF2B5EF4-FFF2-40B4-BE49-F238E27FC236}">
                <a16:creationId xmlns:a16="http://schemas.microsoft.com/office/drawing/2014/main" id="{83B8C1AA-7668-4268-A520-9A2CD436FBDA}"/>
              </a:ext>
            </a:extLst>
          </p:cNvPr>
          <p:cNvSpPr/>
          <p:nvPr/>
        </p:nvSpPr>
        <p:spPr>
          <a:xfrm>
            <a:off x="3390900" y="3149600"/>
            <a:ext cx="547766" cy="317500"/>
          </a:xfrm>
          <a:prstGeom prst="mathEqual">
            <a:avLst/>
          </a:prstGeom>
          <a:solidFill>
            <a:srgbClr val="FF0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D459775F-16FF-482D-A72E-7052AD48E52B}"/>
              </a:ext>
            </a:extLst>
          </p:cNvPr>
          <p:cNvSpPr/>
          <p:nvPr/>
        </p:nvSpPr>
        <p:spPr>
          <a:xfrm>
            <a:off x="7355800" y="3160914"/>
            <a:ext cx="547766" cy="317500"/>
          </a:xfrm>
          <a:prstGeom prst="mathEqual">
            <a:avLst/>
          </a:prstGeom>
          <a:solidFill>
            <a:srgbClr val="FF0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1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DB0C13-5960-4987-92E4-5D0A1FE4E4F3}"/>
              </a:ext>
            </a:extLst>
          </p:cNvPr>
          <p:cNvGraphicFramePr>
            <a:graphicFrameLocks noGrp="1"/>
          </p:cNvGraphicFramePr>
          <p:nvPr/>
        </p:nvGraphicFramePr>
        <p:xfrm>
          <a:off x="1710987" y="612661"/>
          <a:ext cx="254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BE4305-E10C-46A7-91C3-7CD9B1844BCE}"/>
              </a:ext>
            </a:extLst>
          </p:cNvPr>
          <p:cNvGraphicFramePr>
            <a:graphicFrameLocks noGrp="1"/>
          </p:cNvGraphicFramePr>
          <p:nvPr/>
        </p:nvGraphicFramePr>
        <p:xfrm>
          <a:off x="1710987" y="3541768"/>
          <a:ext cx="2540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7461E62-B264-481C-96ED-1E35CA2FA7C1}"/>
              </a:ext>
            </a:extLst>
          </p:cNvPr>
          <p:cNvGraphicFramePr>
            <a:graphicFrameLocks noGrp="1"/>
          </p:cNvGraphicFramePr>
          <p:nvPr/>
        </p:nvGraphicFramePr>
        <p:xfrm>
          <a:off x="7000672" y="2131060"/>
          <a:ext cx="2540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E3AB0C-3A0D-4BA8-A42A-E76ABA22D59D}"/>
              </a:ext>
            </a:extLst>
          </p:cNvPr>
          <p:cNvSpPr txBox="1"/>
          <p:nvPr/>
        </p:nvSpPr>
        <p:spPr>
          <a:xfrm>
            <a:off x="5986879" y="1577062"/>
            <a:ext cx="4567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left_join</a:t>
            </a:r>
            <a:r>
              <a:rPr lang="en-US" sz="3200" dirty="0"/>
              <a:t>(df1,df2, by=“A”)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018340-7DA3-49E1-8023-20D9CD615290}"/>
              </a:ext>
            </a:extLst>
          </p:cNvPr>
          <p:cNvCxnSpPr>
            <a:cxnSpLocks/>
          </p:cNvCxnSpPr>
          <p:nvPr/>
        </p:nvCxnSpPr>
        <p:spPr>
          <a:xfrm>
            <a:off x="4250987" y="1910601"/>
            <a:ext cx="1108953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3410DE-2C8B-48BB-A22E-5C7957255E41}"/>
              </a:ext>
            </a:extLst>
          </p:cNvPr>
          <p:cNvCxnSpPr>
            <a:cxnSpLocks/>
          </p:cNvCxnSpPr>
          <p:nvPr/>
        </p:nvCxnSpPr>
        <p:spPr>
          <a:xfrm>
            <a:off x="4250987" y="4837168"/>
            <a:ext cx="1108953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3772AD-5F00-41D4-B255-6831788BDCD2}"/>
              </a:ext>
            </a:extLst>
          </p:cNvPr>
          <p:cNvCxnSpPr>
            <a:cxnSpLocks/>
          </p:cNvCxnSpPr>
          <p:nvPr/>
        </p:nvCxnSpPr>
        <p:spPr>
          <a:xfrm>
            <a:off x="5359940" y="1910601"/>
            <a:ext cx="0" cy="292656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5987EA-64AA-4FB4-BFB6-5C5B3E60736E}"/>
              </a:ext>
            </a:extLst>
          </p:cNvPr>
          <p:cNvCxnSpPr/>
          <p:nvPr/>
        </p:nvCxnSpPr>
        <p:spPr>
          <a:xfrm>
            <a:off x="5359940" y="3429000"/>
            <a:ext cx="1640732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AD57E7-2BEF-4EC3-9492-F03BA2683806}"/>
              </a:ext>
            </a:extLst>
          </p:cNvPr>
          <p:cNvSpPr txBox="1"/>
          <p:nvPr/>
        </p:nvSpPr>
        <p:spPr>
          <a:xfrm>
            <a:off x="602034" y="1607840"/>
            <a:ext cx="7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337881-8FC2-47E7-ACD9-9A1C8E6FCADD}"/>
              </a:ext>
            </a:extLst>
          </p:cNvPr>
          <p:cNvSpPr txBox="1"/>
          <p:nvPr/>
        </p:nvSpPr>
        <p:spPr>
          <a:xfrm>
            <a:off x="602033" y="4465330"/>
            <a:ext cx="7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df2</a:t>
            </a:r>
          </a:p>
        </p:txBody>
      </p:sp>
    </p:spTree>
    <p:extLst>
      <p:ext uri="{BB962C8B-B14F-4D97-AF65-F5344CB8AC3E}">
        <p14:creationId xmlns:p14="http://schemas.microsoft.com/office/powerpoint/2010/main" val="194467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2CC5F1-60D9-4506-A8E0-9A25BB1143E3}"/>
              </a:ext>
            </a:extLst>
          </p:cNvPr>
          <p:cNvGraphicFramePr>
            <a:graphicFrameLocks noGrp="1"/>
          </p:cNvGraphicFramePr>
          <p:nvPr/>
        </p:nvGraphicFramePr>
        <p:xfrm>
          <a:off x="884134" y="612661"/>
          <a:ext cx="254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E10F01-CE17-42F0-9E6B-AF2C81651A4C}"/>
              </a:ext>
            </a:extLst>
          </p:cNvPr>
          <p:cNvGraphicFramePr>
            <a:graphicFrameLocks noGrp="1"/>
          </p:cNvGraphicFramePr>
          <p:nvPr/>
        </p:nvGraphicFramePr>
        <p:xfrm>
          <a:off x="884134" y="3541768"/>
          <a:ext cx="2540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9611F03-5613-44ED-965E-E34B4BD4518B}"/>
              </a:ext>
            </a:extLst>
          </p:cNvPr>
          <p:cNvSpPr txBox="1"/>
          <p:nvPr/>
        </p:nvSpPr>
        <p:spPr>
          <a:xfrm>
            <a:off x="7655946" y="1674542"/>
            <a:ext cx="4684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inner_join</a:t>
            </a:r>
            <a:r>
              <a:rPr lang="en-US" sz="3200" dirty="0"/>
              <a:t>(df1,df2, by=“A”)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AAA0FA2-6515-4DD3-805F-53B195049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8142"/>
              </p:ext>
            </p:extLst>
          </p:nvPr>
        </p:nvGraphicFramePr>
        <p:xfrm>
          <a:off x="8975385" y="2501900"/>
          <a:ext cx="2540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740EB5D6-1E1F-4703-BE28-46CC967FA9D3}"/>
              </a:ext>
            </a:extLst>
          </p:cNvPr>
          <p:cNvGrpSpPr/>
          <p:nvPr/>
        </p:nvGrpSpPr>
        <p:grpSpPr>
          <a:xfrm>
            <a:off x="3424135" y="1910601"/>
            <a:ext cx="1340256" cy="2926567"/>
            <a:chOff x="3424134" y="1910601"/>
            <a:chExt cx="1845013" cy="29265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52E07AB-B8C2-41DA-BAC2-F7C62870D8FA}"/>
                </a:ext>
              </a:extLst>
            </p:cNvPr>
            <p:cNvCxnSpPr>
              <a:cxnSpLocks/>
            </p:cNvCxnSpPr>
            <p:nvPr/>
          </p:nvCxnSpPr>
          <p:spPr>
            <a:xfrm>
              <a:off x="3424134" y="1910601"/>
              <a:ext cx="1108953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7794CF-C406-4A7A-B1B9-019C5F507749}"/>
                </a:ext>
              </a:extLst>
            </p:cNvPr>
            <p:cNvCxnSpPr>
              <a:cxnSpLocks/>
            </p:cNvCxnSpPr>
            <p:nvPr/>
          </p:nvCxnSpPr>
          <p:spPr>
            <a:xfrm>
              <a:off x="3424134" y="4837168"/>
              <a:ext cx="1108953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15CAC0A-DEEB-41AC-8F79-E8AE9E74D694}"/>
                </a:ext>
              </a:extLst>
            </p:cNvPr>
            <p:cNvCxnSpPr>
              <a:cxnSpLocks/>
            </p:cNvCxnSpPr>
            <p:nvPr/>
          </p:nvCxnSpPr>
          <p:spPr>
            <a:xfrm>
              <a:off x="4533087" y="1910601"/>
              <a:ext cx="0" cy="2926567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A6CEA47-7CC5-4B3C-AA6D-738E9C46CD48}"/>
                </a:ext>
              </a:extLst>
            </p:cNvPr>
            <p:cNvCxnSpPr>
              <a:cxnSpLocks/>
            </p:cNvCxnSpPr>
            <p:nvPr/>
          </p:nvCxnSpPr>
          <p:spPr>
            <a:xfrm>
              <a:off x="4533087" y="3429000"/>
              <a:ext cx="736060" cy="0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5FF4A9D-3E1B-4DFA-B07D-D76907740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738828"/>
              </p:ext>
            </p:extLst>
          </p:nvPr>
        </p:nvGraphicFramePr>
        <p:xfrm>
          <a:off x="4887610" y="2259317"/>
          <a:ext cx="2540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Z1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72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Z3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11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060B22-C065-4331-AB7F-7D2B1E21879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427611" y="3429000"/>
            <a:ext cx="154777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47ED4E-25A9-429E-BA28-FDE206B8249A}"/>
              </a:ext>
            </a:extLst>
          </p:cNvPr>
          <p:cNvCxnSpPr/>
          <p:nvPr/>
        </p:nvCxnSpPr>
        <p:spPr>
          <a:xfrm>
            <a:off x="4588214" y="2814821"/>
            <a:ext cx="30447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DB7BC6-4EDB-4091-8C14-35B1CEC4BC56}"/>
              </a:ext>
            </a:extLst>
          </p:cNvPr>
          <p:cNvCxnSpPr/>
          <p:nvPr/>
        </p:nvCxnSpPr>
        <p:spPr>
          <a:xfrm>
            <a:off x="4588214" y="3572745"/>
            <a:ext cx="30447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8C702A-D1B8-4729-8698-5F35E33DEF63}"/>
              </a:ext>
            </a:extLst>
          </p:cNvPr>
          <p:cNvSpPr txBox="1"/>
          <p:nvPr/>
        </p:nvSpPr>
        <p:spPr>
          <a:xfrm>
            <a:off x="95112" y="1559202"/>
            <a:ext cx="7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24C416-D3C5-4F64-B15E-4FD78C4C4282}"/>
              </a:ext>
            </a:extLst>
          </p:cNvPr>
          <p:cNvSpPr txBox="1"/>
          <p:nvPr/>
        </p:nvSpPr>
        <p:spPr>
          <a:xfrm>
            <a:off x="95111" y="4416692"/>
            <a:ext cx="7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df2</a:t>
            </a:r>
          </a:p>
        </p:txBody>
      </p:sp>
    </p:spTree>
    <p:extLst>
      <p:ext uri="{BB962C8B-B14F-4D97-AF65-F5344CB8AC3E}">
        <p14:creationId xmlns:p14="http://schemas.microsoft.com/office/powerpoint/2010/main" val="397216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DB0C13-5960-4987-92E4-5D0A1FE4E4F3}"/>
              </a:ext>
            </a:extLst>
          </p:cNvPr>
          <p:cNvGraphicFramePr>
            <a:graphicFrameLocks noGrp="1"/>
          </p:cNvGraphicFramePr>
          <p:nvPr/>
        </p:nvGraphicFramePr>
        <p:xfrm>
          <a:off x="1710987" y="612661"/>
          <a:ext cx="254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BE4305-E10C-46A7-91C3-7CD9B1844BCE}"/>
              </a:ext>
            </a:extLst>
          </p:cNvPr>
          <p:cNvGraphicFramePr>
            <a:graphicFrameLocks noGrp="1"/>
          </p:cNvGraphicFramePr>
          <p:nvPr/>
        </p:nvGraphicFramePr>
        <p:xfrm>
          <a:off x="1710987" y="3541768"/>
          <a:ext cx="2540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7461E62-B264-481C-96ED-1E35CA2FA7C1}"/>
              </a:ext>
            </a:extLst>
          </p:cNvPr>
          <p:cNvGraphicFramePr>
            <a:graphicFrameLocks noGrp="1"/>
          </p:cNvGraphicFramePr>
          <p:nvPr/>
        </p:nvGraphicFramePr>
        <p:xfrm>
          <a:off x="7000672" y="2131060"/>
          <a:ext cx="2540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E3AB0C-3A0D-4BA8-A42A-E76ABA22D59D}"/>
              </a:ext>
            </a:extLst>
          </p:cNvPr>
          <p:cNvSpPr txBox="1"/>
          <p:nvPr/>
        </p:nvSpPr>
        <p:spPr>
          <a:xfrm>
            <a:off x="6716455" y="1546285"/>
            <a:ext cx="3108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full_join</a:t>
            </a:r>
            <a:r>
              <a:rPr lang="en-US" sz="3200" dirty="0"/>
              <a:t>(df1,df2)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018340-7DA3-49E1-8023-20D9CD615290}"/>
              </a:ext>
            </a:extLst>
          </p:cNvPr>
          <p:cNvCxnSpPr>
            <a:cxnSpLocks/>
          </p:cNvCxnSpPr>
          <p:nvPr/>
        </p:nvCxnSpPr>
        <p:spPr>
          <a:xfrm>
            <a:off x="4250987" y="1910601"/>
            <a:ext cx="1108953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3410DE-2C8B-48BB-A22E-5C7957255E41}"/>
              </a:ext>
            </a:extLst>
          </p:cNvPr>
          <p:cNvCxnSpPr>
            <a:cxnSpLocks/>
          </p:cNvCxnSpPr>
          <p:nvPr/>
        </p:nvCxnSpPr>
        <p:spPr>
          <a:xfrm>
            <a:off x="4250987" y="4837168"/>
            <a:ext cx="1108953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3772AD-5F00-41D4-B255-6831788BDCD2}"/>
              </a:ext>
            </a:extLst>
          </p:cNvPr>
          <p:cNvCxnSpPr>
            <a:cxnSpLocks/>
          </p:cNvCxnSpPr>
          <p:nvPr/>
        </p:nvCxnSpPr>
        <p:spPr>
          <a:xfrm>
            <a:off x="5359940" y="1910601"/>
            <a:ext cx="0" cy="292656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5987EA-64AA-4FB4-BFB6-5C5B3E60736E}"/>
              </a:ext>
            </a:extLst>
          </p:cNvPr>
          <p:cNvCxnSpPr/>
          <p:nvPr/>
        </p:nvCxnSpPr>
        <p:spPr>
          <a:xfrm>
            <a:off x="5359940" y="3429000"/>
            <a:ext cx="1640732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A40FEF-FC82-4DFD-8701-6AC27BD247F3}"/>
              </a:ext>
            </a:extLst>
          </p:cNvPr>
          <p:cNvSpPr txBox="1"/>
          <p:nvPr/>
        </p:nvSpPr>
        <p:spPr>
          <a:xfrm>
            <a:off x="602034" y="1607840"/>
            <a:ext cx="7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A64183-3857-495B-9FB0-950FEE1F686C}"/>
              </a:ext>
            </a:extLst>
          </p:cNvPr>
          <p:cNvSpPr txBox="1"/>
          <p:nvPr/>
        </p:nvSpPr>
        <p:spPr>
          <a:xfrm>
            <a:off x="602033" y="4465330"/>
            <a:ext cx="7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df2</a:t>
            </a:r>
          </a:p>
        </p:txBody>
      </p:sp>
    </p:spTree>
    <p:extLst>
      <p:ext uri="{BB962C8B-B14F-4D97-AF65-F5344CB8AC3E}">
        <p14:creationId xmlns:p14="http://schemas.microsoft.com/office/powerpoint/2010/main" val="227400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2CC5F1-60D9-4506-A8E0-9A25BB1143E3}"/>
              </a:ext>
            </a:extLst>
          </p:cNvPr>
          <p:cNvGraphicFramePr>
            <a:graphicFrameLocks noGrp="1"/>
          </p:cNvGraphicFramePr>
          <p:nvPr/>
        </p:nvGraphicFramePr>
        <p:xfrm>
          <a:off x="884134" y="612661"/>
          <a:ext cx="254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E10F01-CE17-42F0-9E6B-AF2C81651A4C}"/>
              </a:ext>
            </a:extLst>
          </p:cNvPr>
          <p:cNvGraphicFramePr>
            <a:graphicFrameLocks noGrp="1"/>
          </p:cNvGraphicFramePr>
          <p:nvPr/>
        </p:nvGraphicFramePr>
        <p:xfrm>
          <a:off x="884134" y="3541768"/>
          <a:ext cx="2540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9611F03-5613-44ED-965E-E34B4BD4518B}"/>
              </a:ext>
            </a:extLst>
          </p:cNvPr>
          <p:cNvSpPr txBox="1"/>
          <p:nvPr/>
        </p:nvSpPr>
        <p:spPr>
          <a:xfrm>
            <a:off x="8014509" y="2338980"/>
            <a:ext cx="4402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anti_join</a:t>
            </a:r>
            <a:r>
              <a:rPr lang="en-US" sz="3200" dirty="0"/>
              <a:t>(df1,df2,by=“A”)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AAA0FA2-6515-4DD3-805F-53B195049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20946"/>
              </p:ext>
            </p:extLst>
          </p:nvPr>
        </p:nvGraphicFramePr>
        <p:xfrm>
          <a:off x="8975385" y="2988048"/>
          <a:ext cx="254000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</a:tblGrid>
              <a:tr h="363288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Z1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Z3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2E07AB-B8C2-41DA-BAC2-F7C62870D8FA}"/>
              </a:ext>
            </a:extLst>
          </p:cNvPr>
          <p:cNvCxnSpPr>
            <a:cxnSpLocks/>
          </p:cNvCxnSpPr>
          <p:nvPr/>
        </p:nvCxnSpPr>
        <p:spPr>
          <a:xfrm>
            <a:off x="3424134" y="1910601"/>
            <a:ext cx="1108953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7794CF-C406-4A7A-B1B9-019C5F507749}"/>
              </a:ext>
            </a:extLst>
          </p:cNvPr>
          <p:cNvCxnSpPr>
            <a:cxnSpLocks/>
          </p:cNvCxnSpPr>
          <p:nvPr/>
        </p:nvCxnSpPr>
        <p:spPr>
          <a:xfrm>
            <a:off x="3424134" y="4837168"/>
            <a:ext cx="1108953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5CAC0A-DEEB-41AC-8F79-E8AE9E74D694}"/>
              </a:ext>
            </a:extLst>
          </p:cNvPr>
          <p:cNvCxnSpPr>
            <a:cxnSpLocks/>
          </p:cNvCxnSpPr>
          <p:nvPr/>
        </p:nvCxnSpPr>
        <p:spPr>
          <a:xfrm>
            <a:off x="4533087" y="1910601"/>
            <a:ext cx="0" cy="292656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6CEA47-7CC5-4B3C-AA6D-738E9C46CD48}"/>
              </a:ext>
            </a:extLst>
          </p:cNvPr>
          <p:cNvCxnSpPr>
            <a:cxnSpLocks/>
          </p:cNvCxnSpPr>
          <p:nvPr/>
        </p:nvCxnSpPr>
        <p:spPr>
          <a:xfrm>
            <a:off x="4533087" y="3429000"/>
            <a:ext cx="736060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5FF4A9D-3E1B-4DFA-B07D-D76907740088}"/>
              </a:ext>
            </a:extLst>
          </p:cNvPr>
          <p:cNvGraphicFramePr>
            <a:graphicFrameLocks noGrp="1"/>
          </p:cNvGraphicFramePr>
          <p:nvPr/>
        </p:nvGraphicFramePr>
        <p:xfrm>
          <a:off x="5269147" y="2228340"/>
          <a:ext cx="2540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Z1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72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Z3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11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060B22-C065-4331-AB7F-7D2B1E21879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809148" y="3523146"/>
            <a:ext cx="1166237" cy="1862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47ED4E-25A9-429E-BA28-FDE206B8249A}"/>
              </a:ext>
            </a:extLst>
          </p:cNvPr>
          <p:cNvCxnSpPr/>
          <p:nvPr/>
        </p:nvCxnSpPr>
        <p:spPr>
          <a:xfrm>
            <a:off x="4969751" y="3134039"/>
            <a:ext cx="30447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DB7BC6-4EDB-4091-8C14-35B1CEC4BC56}"/>
              </a:ext>
            </a:extLst>
          </p:cNvPr>
          <p:cNvCxnSpPr/>
          <p:nvPr/>
        </p:nvCxnSpPr>
        <p:spPr>
          <a:xfrm>
            <a:off x="4969751" y="3882236"/>
            <a:ext cx="30447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DFFF1E-8B5C-4316-8CB4-15729EE5C0C9}"/>
              </a:ext>
            </a:extLst>
          </p:cNvPr>
          <p:cNvCxnSpPr/>
          <p:nvPr/>
        </p:nvCxnSpPr>
        <p:spPr>
          <a:xfrm>
            <a:off x="4969751" y="4238917"/>
            <a:ext cx="30447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C47AAF-AA38-4F8E-8505-C8CE8B0B7441}"/>
              </a:ext>
            </a:extLst>
          </p:cNvPr>
          <p:cNvCxnSpPr/>
          <p:nvPr/>
        </p:nvCxnSpPr>
        <p:spPr>
          <a:xfrm>
            <a:off x="4969751" y="4628023"/>
            <a:ext cx="30447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40970A-0284-4F19-B68D-D2C5AEB90729}"/>
              </a:ext>
            </a:extLst>
          </p:cNvPr>
          <p:cNvSpPr txBox="1"/>
          <p:nvPr/>
        </p:nvSpPr>
        <p:spPr>
          <a:xfrm>
            <a:off x="52961" y="1508923"/>
            <a:ext cx="7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9D0EC4-220A-4933-8B33-4058370944B5}"/>
              </a:ext>
            </a:extLst>
          </p:cNvPr>
          <p:cNvSpPr txBox="1"/>
          <p:nvPr/>
        </p:nvSpPr>
        <p:spPr>
          <a:xfrm>
            <a:off x="52960" y="4366413"/>
            <a:ext cx="7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df2</a:t>
            </a:r>
          </a:p>
        </p:txBody>
      </p:sp>
    </p:spTree>
    <p:extLst>
      <p:ext uri="{BB962C8B-B14F-4D97-AF65-F5344CB8AC3E}">
        <p14:creationId xmlns:p14="http://schemas.microsoft.com/office/powerpoint/2010/main" val="180739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DB0C13-5960-4987-92E4-5D0A1FE4E4F3}"/>
              </a:ext>
            </a:extLst>
          </p:cNvPr>
          <p:cNvGraphicFramePr>
            <a:graphicFrameLocks noGrp="1"/>
          </p:cNvGraphicFramePr>
          <p:nvPr/>
        </p:nvGraphicFramePr>
        <p:xfrm>
          <a:off x="1710987" y="612661"/>
          <a:ext cx="254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BE4305-E10C-46A7-91C3-7CD9B1844BCE}"/>
              </a:ext>
            </a:extLst>
          </p:cNvPr>
          <p:cNvGraphicFramePr>
            <a:graphicFrameLocks noGrp="1"/>
          </p:cNvGraphicFramePr>
          <p:nvPr/>
        </p:nvGraphicFramePr>
        <p:xfrm>
          <a:off x="1710987" y="3541768"/>
          <a:ext cx="2540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7461E62-B264-481C-96ED-1E35CA2FA7C1}"/>
              </a:ext>
            </a:extLst>
          </p:cNvPr>
          <p:cNvGraphicFramePr>
            <a:graphicFrameLocks noGrp="1"/>
          </p:cNvGraphicFramePr>
          <p:nvPr/>
        </p:nvGraphicFramePr>
        <p:xfrm>
          <a:off x="7000672" y="2131060"/>
          <a:ext cx="2540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E3AB0C-3A0D-4BA8-A42A-E76ABA22D59D}"/>
              </a:ext>
            </a:extLst>
          </p:cNvPr>
          <p:cNvSpPr txBox="1"/>
          <p:nvPr/>
        </p:nvSpPr>
        <p:spPr>
          <a:xfrm>
            <a:off x="6278711" y="1546285"/>
            <a:ext cx="3983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merge(df1,df2,by=“A”)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018340-7DA3-49E1-8023-20D9CD615290}"/>
              </a:ext>
            </a:extLst>
          </p:cNvPr>
          <p:cNvCxnSpPr>
            <a:cxnSpLocks/>
          </p:cNvCxnSpPr>
          <p:nvPr/>
        </p:nvCxnSpPr>
        <p:spPr>
          <a:xfrm>
            <a:off x="4250987" y="1910601"/>
            <a:ext cx="1108953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3410DE-2C8B-48BB-A22E-5C7957255E41}"/>
              </a:ext>
            </a:extLst>
          </p:cNvPr>
          <p:cNvCxnSpPr>
            <a:cxnSpLocks/>
          </p:cNvCxnSpPr>
          <p:nvPr/>
        </p:nvCxnSpPr>
        <p:spPr>
          <a:xfrm>
            <a:off x="4250987" y="4837168"/>
            <a:ext cx="1108953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3772AD-5F00-41D4-B255-6831788BDCD2}"/>
              </a:ext>
            </a:extLst>
          </p:cNvPr>
          <p:cNvCxnSpPr>
            <a:cxnSpLocks/>
          </p:cNvCxnSpPr>
          <p:nvPr/>
        </p:nvCxnSpPr>
        <p:spPr>
          <a:xfrm>
            <a:off x="5359940" y="1910601"/>
            <a:ext cx="0" cy="292656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5987EA-64AA-4FB4-BFB6-5C5B3E60736E}"/>
              </a:ext>
            </a:extLst>
          </p:cNvPr>
          <p:cNvCxnSpPr/>
          <p:nvPr/>
        </p:nvCxnSpPr>
        <p:spPr>
          <a:xfrm>
            <a:off x="5359940" y="3429000"/>
            <a:ext cx="1640732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D55B56-E49A-4A90-9AFA-91F20202C934}"/>
              </a:ext>
            </a:extLst>
          </p:cNvPr>
          <p:cNvSpPr txBox="1"/>
          <p:nvPr/>
        </p:nvSpPr>
        <p:spPr>
          <a:xfrm>
            <a:off x="602034" y="1607840"/>
            <a:ext cx="7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3E3AE-42BF-4C51-8570-A993EA5319BB}"/>
              </a:ext>
            </a:extLst>
          </p:cNvPr>
          <p:cNvSpPr txBox="1"/>
          <p:nvPr/>
        </p:nvSpPr>
        <p:spPr>
          <a:xfrm>
            <a:off x="602033" y="4465330"/>
            <a:ext cx="7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df2</a:t>
            </a:r>
          </a:p>
        </p:txBody>
      </p:sp>
    </p:spTree>
    <p:extLst>
      <p:ext uri="{BB962C8B-B14F-4D97-AF65-F5344CB8AC3E}">
        <p14:creationId xmlns:p14="http://schemas.microsoft.com/office/powerpoint/2010/main" val="406966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1257C0-E158-45A3-8F8C-1A60B5B1A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498940"/>
              </p:ext>
            </p:extLst>
          </p:nvPr>
        </p:nvGraphicFramePr>
        <p:xfrm>
          <a:off x="1660187" y="2627171"/>
          <a:ext cx="254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809507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6B23EC-6DF3-4185-96DF-D4798D70EB9F}"/>
              </a:ext>
            </a:extLst>
          </p:cNvPr>
          <p:cNvSpPr txBox="1"/>
          <p:nvPr/>
        </p:nvSpPr>
        <p:spPr>
          <a:xfrm>
            <a:off x="2535676" y="2103951"/>
            <a:ext cx="7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323504-4942-43F7-8407-746F7AA1FE6E}"/>
              </a:ext>
            </a:extLst>
          </p:cNvPr>
          <p:cNvCxnSpPr/>
          <p:nvPr/>
        </p:nvCxnSpPr>
        <p:spPr>
          <a:xfrm>
            <a:off x="4200187" y="3944566"/>
            <a:ext cx="1640732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144ACB6-0930-4393-B81C-68629F3F8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541800"/>
              </p:ext>
            </p:extLst>
          </p:nvPr>
        </p:nvGraphicFramePr>
        <p:xfrm>
          <a:off x="5840919" y="2627171"/>
          <a:ext cx="1905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809507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0E52CFA-C429-4962-B0C7-722CA9B27B27}"/>
              </a:ext>
            </a:extLst>
          </p:cNvPr>
          <p:cNvSpPr txBox="1"/>
          <p:nvPr/>
        </p:nvSpPr>
        <p:spPr>
          <a:xfrm>
            <a:off x="5292703" y="1965875"/>
            <a:ext cx="3001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select(df1,B,C,D)</a:t>
            </a:r>
          </a:p>
        </p:txBody>
      </p:sp>
    </p:spTree>
    <p:extLst>
      <p:ext uri="{BB962C8B-B14F-4D97-AF65-F5344CB8AC3E}">
        <p14:creationId xmlns:p14="http://schemas.microsoft.com/office/powerpoint/2010/main" val="277003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1257C0-E158-45A3-8F8C-1A60B5B1A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35003"/>
              </p:ext>
            </p:extLst>
          </p:nvPr>
        </p:nvGraphicFramePr>
        <p:xfrm>
          <a:off x="1660187" y="2627171"/>
          <a:ext cx="254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809507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5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048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6B23EC-6DF3-4185-96DF-D4798D70EB9F}"/>
              </a:ext>
            </a:extLst>
          </p:cNvPr>
          <p:cNvSpPr txBox="1"/>
          <p:nvPr/>
        </p:nvSpPr>
        <p:spPr>
          <a:xfrm>
            <a:off x="2598335" y="2103951"/>
            <a:ext cx="78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323504-4942-43F7-8407-746F7AA1FE6E}"/>
              </a:ext>
            </a:extLst>
          </p:cNvPr>
          <p:cNvCxnSpPr/>
          <p:nvPr/>
        </p:nvCxnSpPr>
        <p:spPr>
          <a:xfrm>
            <a:off x="4200187" y="3944566"/>
            <a:ext cx="1640732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E52CFA-C429-4962-B0C7-722CA9B27B27}"/>
              </a:ext>
            </a:extLst>
          </p:cNvPr>
          <p:cNvSpPr txBox="1"/>
          <p:nvPr/>
        </p:nvSpPr>
        <p:spPr>
          <a:xfrm>
            <a:off x="5457586" y="2627171"/>
            <a:ext cx="344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filter(df1,A == “Z”)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276602D-F755-47E0-A158-1EDC33E75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48546"/>
              </p:ext>
            </p:extLst>
          </p:nvPr>
        </p:nvGraphicFramePr>
        <p:xfrm>
          <a:off x="5840919" y="3263110"/>
          <a:ext cx="254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22176653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4886144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12267217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809507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0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5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92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56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CB5DC4-F709-45C4-A3ED-A52D448DF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146606"/>
              </p:ext>
            </p:extLst>
          </p:nvPr>
        </p:nvGraphicFramePr>
        <p:xfrm>
          <a:off x="838200" y="705263"/>
          <a:ext cx="6442268" cy="3185000"/>
        </p:xfrm>
        <a:graphic>
          <a:graphicData uri="http://schemas.openxmlformats.org/drawingml/2006/table">
            <a:tbl>
              <a:tblPr/>
              <a:tblGrid>
                <a:gridCol w="460162">
                  <a:extLst>
                    <a:ext uri="{9D8B030D-6E8A-4147-A177-3AD203B41FA5}">
                      <a16:colId xmlns:a16="http://schemas.microsoft.com/office/drawing/2014/main" val="2081115107"/>
                    </a:ext>
                  </a:extLst>
                </a:gridCol>
                <a:gridCol w="460162">
                  <a:extLst>
                    <a:ext uri="{9D8B030D-6E8A-4147-A177-3AD203B41FA5}">
                      <a16:colId xmlns:a16="http://schemas.microsoft.com/office/drawing/2014/main" val="1783437930"/>
                    </a:ext>
                  </a:extLst>
                </a:gridCol>
                <a:gridCol w="395469">
                  <a:extLst>
                    <a:ext uri="{9D8B030D-6E8A-4147-A177-3AD203B41FA5}">
                      <a16:colId xmlns:a16="http://schemas.microsoft.com/office/drawing/2014/main" val="1467312202"/>
                    </a:ext>
                  </a:extLst>
                </a:gridCol>
                <a:gridCol w="369651">
                  <a:extLst>
                    <a:ext uri="{9D8B030D-6E8A-4147-A177-3AD203B41FA5}">
                      <a16:colId xmlns:a16="http://schemas.microsoft.com/office/drawing/2014/main" val="342543165"/>
                    </a:ext>
                  </a:extLst>
                </a:gridCol>
                <a:gridCol w="408561">
                  <a:extLst>
                    <a:ext uri="{9D8B030D-6E8A-4147-A177-3AD203B41FA5}">
                      <a16:colId xmlns:a16="http://schemas.microsoft.com/office/drawing/2014/main" val="603821654"/>
                    </a:ext>
                  </a:extLst>
                </a:gridCol>
                <a:gridCol w="603115">
                  <a:extLst>
                    <a:ext uri="{9D8B030D-6E8A-4147-A177-3AD203B41FA5}">
                      <a16:colId xmlns:a16="http://schemas.microsoft.com/office/drawing/2014/main" val="2009435319"/>
                    </a:ext>
                  </a:extLst>
                </a:gridCol>
                <a:gridCol w="729576">
                  <a:extLst>
                    <a:ext uri="{9D8B030D-6E8A-4147-A177-3AD203B41FA5}">
                      <a16:colId xmlns:a16="http://schemas.microsoft.com/office/drawing/2014/main" val="874522442"/>
                    </a:ext>
                  </a:extLst>
                </a:gridCol>
                <a:gridCol w="350195">
                  <a:extLst>
                    <a:ext uri="{9D8B030D-6E8A-4147-A177-3AD203B41FA5}">
                      <a16:colId xmlns:a16="http://schemas.microsoft.com/office/drawing/2014/main" val="1752148235"/>
                    </a:ext>
                  </a:extLst>
                </a:gridCol>
                <a:gridCol w="437744">
                  <a:extLst>
                    <a:ext uri="{9D8B030D-6E8A-4147-A177-3AD203B41FA5}">
                      <a16:colId xmlns:a16="http://schemas.microsoft.com/office/drawing/2014/main" val="2228200783"/>
                    </a:ext>
                  </a:extLst>
                </a:gridCol>
                <a:gridCol w="535022">
                  <a:extLst>
                    <a:ext uri="{9D8B030D-6E8A-4147-A177-3AD203B41FA5}">
                      <a16:colId xmlns:a16="http://schemas.microsoft.com/office/drawing/2014/main" val="4165916522"/>
                    </a:ext>
                  </a:extLst>
                </a:gridCol>
                <a:gridCol w="312125">
                  <a:extLst>
                    <a:ext uri="{9D8B030D-6E8A-4147-A177-3AD203B41FA5}">
                      <a16:colId xmlns:a16="http://schemas.microsoft.com/office/drawing/2014/main" val="1540876464"/>
                    </a:ext>
                  </a:extLst>
                </a:gridCol>
                <a:gridCol w="524453">
                  <a:extLst>
                    <a:ext uri="{9D8B030D-6E8A-4147-A177-3AD203B41FA5}">
                      <a16:colId xmlns:a16="http://schemas.microsoft.com/office/drawing/2014/main" val="886961183"/>
                    </a:ext>
                  </a:extLst>
                </a:gridCol>
                <a:gridCol w="476656">
                  <a:extLst>
                    <a:ext uri="{9D8B030D-6E8A-4147-A177-3AD203B41FA5}">
                      <a16:colId xmlns:a16="http://schemas.microsoft.com/office/drawing/2014/main" val="3491510670"/>
                    </a:ext>
                  </a:extLst>
                </a:gridCol>
                <a:gridCol w="379377">
                  <a:extLst>
                    <a:ext uri="{9D8B030D-6E8A-4147-A177-3AD203B41FA5}">
                      <a16:colId xmlns:a16="http://schemas.microsoft.com/office/drawing/2014/main" val="3884069125"/>
                    </a:ext>
                  </a:extLst>
                </a:gridCol>
              </a:tblGrid>
              <a:tr h="8523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Sample type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Days after inoculation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Date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 err="1">
                          <a:effectLst/>
                        </a:rPr>
                        <a:t>Licor</a:t>
                      </a:r>
                      <a:endParaRPr lang="en-US" sz="900" b="1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Trial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Treatment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Species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Plant No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Isolate No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Unique Sample Number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 err="1">
                          <a:effectLst/>
                        </a:rPr>
                        <a:t>Obs</a:t>
                      </a:r>
                      <a:endParaRPr lang="en-US" sz="900" b="1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Photosynthesis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Conductance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Ci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63770"/>
                  </a:ext>
                </a:extLst>
              </a:tr>
              <a:tr h="583169"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Control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974048"/>
                  </a:ext>
                </a:extLst>
              </a:tr>
              <a:tr h="583169"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Indigenous Pathogen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70450"/>
                  </a:ext>
                </a:extLst>
              </a:tr>
              <a:tr h="583169"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Exotic Pathogen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06905"/>
                  </a:ext>
                </a:extLst>
              </a:tr>
              <a:tr h="583169"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Both Pathogen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934488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1478DFC-DBB1-4DE8-B1DE-11511A69BA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905885"/>
              </p:ext>
            </p:extLst>
          </p:nvPr>
        </p:nvGraphicFramePr>
        <p:xfrm>
          <a:off x="838200" y="4747098"/>
          <a:ext cx="6442268" cy="1759838"/>
        </p:xfrm>
        <a:graphic>
          <a:graphicData uri="http://schemas.openxmlformats.org/drawingml/2006/table">
            <a:tbl>
              <a:tblPr/>
              <a:tblGrid>
                <a:gridCol w="460162">
                  <a:extLst>
                    <a:ext uri="{9D8B030D-6E8A-4147-A177-3AD203B41FA5}">
                      <a16:colId xmlns:a16="http://schemas.microsoft.com/office/drawing/2014/main" val="2081115107"/>
                    </a:ext>
                  </a:extLst>
                </a:gridCol>
                <a:gridCol w="460162">
                  <a:extLst>
                    <a:ext uri="{9D8B030D-6E8A-4147-A177-3AD203B41FA5}">
                      <a16:colId xmlns:a16="http://schemas.microsoft.com/office/drawing/2014/main" val="1783437930"/>
                    </a:ext>
                  </a:extLst>
                </a:gridCol>
                <a:gridCol w="395469">
                  <a:extLst>
                    <a:ext uri="{9D8B030D-6E8A-4147-A177-3AD203B41FA5}">
                      <a16:colId xmlns:a16="http://schemas.microsoft.com/office/drawing/2014/main" val="1467312202"/>
                    </a:ext>
                  </a:extLst>
                </a:gridCol>
                <a:gridCol w="369651">
                  <a:extLst>
                    <a:ext uri="{9D8B030D-6E8A-4147-A177-3AD203B41FA5}">
                      <a16:colId xmlns:a16="http://schemas.microsoft.com/office/drawing/2014/main" val="342543165"/>
                    </a:ext>
                  </a:extLst>
                </a:gridCol>
                <a:gridCol w="408561">
                  <a:extLst>
                    <a:ext uri="{9D8B030D-6E8A-4147-A177-3AD203B41FA5}">
                      <a16:colId xmlns:a16="http://schemas.microsoft.com/office/drawing/2014/main" val="603821654"/>
                    </a:ext>
                  </a:extLst>
                </a:gridCol>
                <a:gridCol w="603115">
                  <a:extLst>
                    <a:ext uri="{9D8B030D-6E8A-4147-A177-3AD203B41FA5}">
                      <a16:colId xmlns:a16="http://schemas.microsoft.com/office/drawing/2014/main" val="2009435319"/>
                    </a:ext>
                  </a:extLst>
                </a:gridCol>
                <a:gridCol w="729576">
                  <a:extLst>
                    <a:ext uri="{9D8B030D-6E8A-4147-A177-3AD203B41FA5}">
                      <a16:colId xmlns:a16="http://schemas.microsoft.com/office/drawing/2014/main" val="874522442"/>
                    </a:ext>
                  </a:extLst>
                </a:gridCol>
                <a:gridCol w="350195">
                  <a:extLst>
                    <a:ext uri="{9D8B030D-6E8A-4147-A177-3AD203B41FA5}">
                      <a16:colId xmlns:a16="http://schemas.microsoft.com/office/drawing/2014/main" val="1752148235"/>
                    </a:ext>
                  </a:extLst>
                </a:gridCol>
                <a:gridCol w="437744">
                  <a:extLst>
                    <a:ext uri="{9D8B030D-6E8A-4147-A177-3AD203B41FA5}">
                      <a16:colId xmlns:a16="http://schemas.microsoft.com/office/drawing/2014/main" val="2228200783"/>
                    </a:ext>
                  </a:extLst>
                </a:gridCol>
                <a:gridCol w="535022">
                  <a:extLst>
                    <a:ext uri="{9D8B030D-6E8A-4147-A177-3AD203B41FA5}">
                      <a16:colId xmlns:a16="http://schemas.microsoft.com/office/drawing/2014/main" val="4165916522"/>
                    </a:ext>
                  </a:extLst>
                </a:gridCol>
                <a:gridCol w="312125">
                  <a:extLst>
                    <a:ext uri="{9D8B030D-6E8A-4147-A177-3AD203B41FA5}">
                      <a16:colId xmlns:a16="http://schemas.microsoft.com/office/drawing/2014/main" val="1540876464"/>
                    </a:ext>
                  </a:extLst>
                </a:gridCol>
                <a:gridCol w="524453">
                  <a:extLst>
                    <a:ext uri="{9D8B030D-6E8A-4147-A177-3AD203B41FA5}">
                      <a16:colId xmlns:a16="http://schemas.microsoft.com/office/drawing/2014/main" val="886961183"/>
                    </a:ext>
                  </a:extLst>
                </a:gridCol>
                <a:gridCol w="476656">
                  <a:extLst>
                    <a:ext uri="{9D8B030D-6E8A-4147-A177-3AD203B41FA5}">
                      <a16:colId xmlns:a16="http://schemas.microsoft.com/office/drawing/2014/main" val="3491510670"/>
                    </a:ext>
                  </a:extLst>
                </a:gridCol>
                <a:gridCol w="379377">
                  <a:extLst>
                    <a:ext uri="{9D8B030D-6E8A-4147-A177-3AD203B41FA5}">
                      <a16:colId xmlns:a16="http://schemas.microsoft.com/office/drawing/2014/main" val="3884069125"/>
                    </a:ext>
                  </a:extLst>
                </a:gridCol>
              </a:tblGrid>
              <a:tr h="54590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Sample type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Days after inoculation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Date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 err="1">
                          <a:effectLst/>
                        </a:rPr>
                        <a:t>Licor</a:t>
                      </a:r>
                      <a:endParaRPr lang="en-US" sz="900" b="1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Trial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Treatment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Species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Plant No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Isolate No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Unique Sample Number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 err="1">
                          <a:effectLst/>
                        </a:rPr>
                        <a:t>Obs</a:t>
                      </a:r>
                      <a:endParaRPr lang="en-US" sz="900" b="1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Photosynthesis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Conductance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Ci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63770"/>
                  </a:ext>
                </a:extLst>
              </a:tr>
              <a:tr h="583169"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Control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974048"/>
                  </a:ext>
                </a:extLst>
              </a:tr>
              <a:tr h="583169"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Indigenous Pathogen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7045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0689EE-1111-4846-81D0-8021D25D4986}"/>
              </a:ext>
            </a:extLst>
          </p:cNvPr>
          <p:cNvCxnSpPr>
            <a:cxnSpLocks/>
          </p:cNvCxnSpPr>
          <p:nvPr/>
        </p:nvCxnSpPr>
        <p:spPr>
          <a:xfrm>
            <a:off x="601122" y="3617156"/>
            <a:ext cx="70925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B64ADE-2396-4484-AE1F-F4A63FBDFB44}"/>
              </a:ext>
            </a:extLst>
          </p:cNvPr>
          <p:cNvSpPr txBox="1"/>
          <p:nvPr/>
        </p:nvSpPr>
        <p:spPr>
          <a:xfrm>
            <a:off x="6942774" y="4756826"/>
            <a:ext cx="486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EE662D-A854-4CCD-B1D7-AE596D34C85F}"/>
              </a:ext>
            </a:extLst>
          </p:cNvPr>
          <p:cNvSpPr txBox="1"/>
          <p:nvPr/>
        </p:nvSpPr>
        <p:spPr>
          <a:xfrm>
            <a:off x="5585567" y="4756826"/>
            <a:ext cx="510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B18580-BFAC-41ED-86E2-83524DC5363D}"/>
              </a:ext>
            </a:extLst>
          </p:cNvPr>
          <p:cNvSpPr txBox="1"/>
          <p:nvPr/>
        </p:nvSpPr>
        <p:spPr>
          <a:xfrm>
            <a:off x="5099184" y="4766554"/>
            <a:ext cx="486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CE1348-77F3-4696-8278-1DF85C6137F1}"/>
              </a:ext>
            </a:extLst>
          </p:cNvPr>
          <p:cNvSpPr txBox="1"/>
          <p:nvPr/>
        </p:nvSpPr>
        <p:spPr>
          <a:xfrm>
            <a:off x="4612801" y="4800071"/>
            <a:ext cx="486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E9D178-8B33-4F31-B527-A862D3530B48}"/>
              </a:ext>
            </a:extLst>
          </p:cNvPr>
          <p:cNvSpPr txBox="1"/>
          <p:nvPr/>
        </p:nvSpPr>
        <p:spPr>
          <a:xfrm>
            <a:off x="4252410" y="4800071"/>
            <a:ext cx="486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321380-1C52-4FDF-86DC-979EE45582E6}"/>
              </a:ext>
            </a:extLst>
          </p:cNvPr>
          <p:cNvSpPr txBox="1"/>
          <p:nvPr/>
        </p:nvSpPr>
        <p:spPr>
          <a:xfrm>
            <a:off x="3074454" y="4770888"/>
            <a:ext cx="486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5A147F-D510-4632-8184-C796C8CB9D18}"/>
              </a:ext>
            </a:extLst>
          </p:cNvPr>
          <p:cNvSpPr txBox="1"/>
          <p:nvPr/>
        </p:nvSpPr>
        <p:spPr>
          <a:xfrm>
            <a:off x="2524254" y="4766554"/>
            <a:ext cx="486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FD2851-646A-43BC-B53B-E78CDA9EDC58}"/>
              </a:ext>
            </a:extLst>
          </p:cNvPr>
          <p:cNvSpPr txBox="1"/>
          <p:nvPr/>
        </p:nvSpPr>
        <p:spPr>
          <a:xfrm>
            <a:off x="2163863" y="4780615"/>
            <a:ext cx="486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AB0C23-0A16-4D6D-AA5C-54F1DF4DE4EF}"/>
              </a:ext>
            </a:extLst>
          </p:cNvPr>
          <p:cNvSpPr txBox="1"/>
          <p:nvPr/>
        </p:nvSpPr>
        <p:spPr>
          <a:xfrm>
            <a:off x="1770629" y="4770888"/>
            <a:ext cx="486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06FFFF-E1BF-4205-A94D-25E0A4F3739E}"/>
              </a:ext>
            </a:extLst>
          </p:cNvPr>
          <p:cNvSpPr txBox="1"/>
          <p:nvPr/>
        </p:nvSpPr>
        <p:spPr>
          <a:xfrm>
            <a:off x="1317089" y="4780615"/>
            <a:ext cx="486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C5FA9E-72D9-4443-9E10-A583EF063F61}"/>
              </a:ext>
            </a:extLst>
          </p:cNvPr>
          <p:cNvSpPr txBox="1"/>
          <p:nvPr/>
        </p:nvSpPr>
        <p:spPr>
          <a:xfrm>
            <a:off x="684790" y="232102"/>
            <a:ext cx="10036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Does this first = filter(</a:t>
            </a:r>
            <a:r>
              <a:rPr lang="en-US" sz="2000" b="1" dirty="0" err="1"/>
              <a:t>data_filtered</a:t>
            </a:r>
            <a:r>
              <a:rPr lang="en-US" sz="2000" b="1" dirty="0"/>
              <a:t>, Species %in% c("Indigenous Pathogen", "Control"))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EA117D-DB4A-4834-8F6B-EFF32E3852D2}"/>
              </a:ext>
            </a:extLst>
          </p:cNvPr>
          <p:cNvCxnSpPr>
            <a:cxnSpLocks/>
          </p:cNvCxnSpPr>
          <p:nvPr/>
        </p:nvCxnSpPr>
        <p:spPr>
          <a:xfrm>
            <a:off x="601121" y="2991343"/>
            <a:ext cx="70925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DF0E8A-2C83-4512-95B1-16D2923B5D80}"/>
              </a:ext>
            </a:extLst>
          </p:cNvPr>
          <p:cNvSpPr txBox="1"/>
          <p:nvPr/>
        </p:nvSpPr>
        <p:spPr>
          <a:xfrm>
            <a:off x="684790" y="4154209"/>
            <a:ext cx="7946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Then this = select(`Sample type`, Species, Photosynthesis, Conductance)</a:t>
            </a:r>
          </a:p>
        </p:txBody>
      </p:sp>
      <p:graphicFrame>
        <p:nvGraphicFramePr>
          <p:cNvPr id="28" name="Content Placeholder 3">
            <a:extLst>
              <a:ext uri="{FF2B5EF4-FFF2-40B4-BE49-F238E27FC236}">
                <a16:creationId xmlns:a16="http://schemas.microsoft.com/office/drawing/2014/main" id="{DFA7E61F-F158-4E5C-AA85-DDBF5C0443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737188"/>
              </p:ext>
            </p:extLst>
          </p:nvPr>
        </p:nvGraphicFramePr>
        <p:xfrm>
          <a:off x="9169952" y="2991343"/>
          <a:ext cx="2190847" cy="1712241"/>
        </p:xfrm>
        <a:graphic>
          <a:graphicData uri="http://schemas.openxmlformats.org/drawingml/2006/table">
            <a:tbl>
              <a:tblPr/>
              <a:tblGrid>
                <a:gridCol w="460162">
                  <a:extLst>
                    <a:ext uri="{9D8B030D-6E8A-4147-A177-3AD203B41FA5}">
                      <a16:colId xmlns:a16="http://schemas.microsoft.com/office/drawing/2014/main" val="2081115107"/>
                    </a:ext>
                  </a:extLst>
                </a:gridCol>
                <a:gridCol w="729576">
                  <a:extLst>
                    <a:ext uri="{9D8B030D-6E8A-4147-A177-3AD203B41FA5}">
                      <a16:colId xmlns:a16="http://schemas.microsoft.com/office/drawing/2014/main" val="874522442"/>
                    </a:ext>
                  </a:extLst>
                </a:gridCol>
                <a:gridCol w="524453">
                  <a:extLst>
                    <a:ext uri="{9D8B030D-6E8A-4147-A177-3AD203B41FA5}">
                      <a16:colId xmlns:a16="http://schemas.microsoft.com/office/drawing/2014/main" val="886961183"/>
                    </a:ext>
                  </a:extLst>
                </a:gridCol>
                <a:gridCol w="476656">
                  <a:extLst>
                    <a:ext uri="{9D8B030D-6E8A-4147-A177-3AD203B41FA5}">
                      <a16:colId xmlns:a16="http://schemas.microsoft.com/office/drawing/2014/main" val="3491510670"/>
                    </a:ext>
                  </a:extLst>
                </a:gridCol>
              </a:tblGrid>
              <a:tr h="54590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Sample type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Species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Photosynthesis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Conductance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63770"/>
                  </a:ext>
                </a:extLst>
              </a:tr>
              <a:tr h="583169"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Control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974048"/>
                  </a:ext>
                </a:extLst>
              </a:tr>
              <a:tr h="583169"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Indigenous Pathogen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dirty="0">
                        <a:effectLst/>
                      </a:endParaRP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70450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657AF7-9031-4DB2-8A76-47E731996E86}"/>
              </a:ext>
            </a:extLst>
          </p:cNvPr>
          <p:cNvCxnSpPr/>
          <p:nvPr/>
        </p:nvCxnSpPr>
        <p:spPr>
          <a:xfrm flipH="1">
            <a:off x="317500" y="2297763"/>
            <a:ext cx="5207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85DCE28-1E9E-47C3-9F41-AE58D061B67E}"/>
              </a:ext>
            </a:extLst>
          </p:cNvPr>
          <p:cNvCxnSpPr/>
          <p:nvPr/>
        </p:nvCxnSpPr>
        <p:spPr>
          <a:xfrm>
            <a:off x="330200" y="2297763"/>
            <a:ext cx="0" cy="33292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F654554-6D22-4E7A-8C9A-8C61DFF86F25}"/>
              </a:ext>
            </a:extLst>
          </p:cNvPr>
          <p:cNvCxnSpPr>
            <a:endCxn id="6" idx="1"/>
          </p:cNvCxnSpPr>
          <p:nvPr/>
        </p:nvCxnSpPr>
        <p:spPr>
          <a:xfrm>
            <a:off x="317500" y="5627017"/>
            <a:ext cx="52070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9E108F7-0806-4278-853A-F3A03CE5175F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280468" y="4703584"/>
            <a:ext cx="2984907" cy="923434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01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</TotalTime>
  <Words>760</Words>
  <Application>Microsoft Office PowerPoint</Application>
  <PresentationFormat>Widescreen</PresentationFormat>
  <Paragraphs>434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Javy Locsin</dc:creator>
  <cp:lastModifiedBy>Diego Ibarra</cp:lastModifiedBy>
  <cp:revision>24</cp:revision>
  <dcterms:created xsi:type="dcterms:W3CDTF">2021-01-24T19:56:34Z</dcterms:created>
  <dcterms:modified xsi:type="dcterms:W3CDTF">2021-01-27T15:23:34Z</dcterms:modified>
</cp:coreProperties>
</file>