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otham Heavy" charset="1" panose="02000900000000000000"/>
      <p:regular r:id="rId10"/>
    </p:embeddedFont>
    <p:embeddedFont>
      <p:font typeface="Nourd Semi-Bold" charset="1" panose="00000700000000000000"/>
      <p:regular r:id="rId11"/>
    </p:embeddedFont>
    <p:embeddedFont>
      <p:font typeface="Nourd Bold" charset="1" panose="00000800000000000000"/>
      <p:regular r:id="rId12"/>
    </p:embeddedFont>
    <p:embeddedFont>
      <p:font typeface="Nourd Medium" charset="1" panose="00000600000000000000"/>
      <p:regular r:id="rId13"/>
    </p:embeddedFont>
    <p:embeddedFont>
      <p:font typeface="Nourd" charset="1" panose="00000500000000000000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92988"/>
            <a:ext cx="4218869" cy="821179"/>
            <a:chOff x="0" y="0"/>
            <a:chExt cx="344834" cy="67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834" cy="67120"/>
            </a:xfrm>
            <a:custGeom>
              <a:avLst/>
              <a:gdLst/>
              <a:ahLst/>
              <a:cxnLst/>
              <a:rect r="r" b="b" t="t" l="l"/>
              <a:pathLst>
                <a:path h="67120" w="344834">
                  <a:moveTo>
                    <a:pt x="14681" y="0"/>
                  </a:moveTo>
                  <a:lnTo>
                    <a:pt x="330153" y="0"/>
                  </a:lnTo>
                  <a:cubicBezTo>
                    <a:pt x="338261" y="0"/>
                    <a:pt x="344834" y="6573"/>
                    <a:pt x="344834" y="14681"/>
                  </a:cubicBezTo>
                  <a:lnTo>
                    <a:pt x="344834" y="52439"/>
                  </a:lnTo>
                  <a:cubicBezTo>
                    <a:pt x="344834" y="60547"/>
                    <a:pt x="338261" y="67120"/>
                    <a:pt x="330153" y="67120"/>
                  </a:cubicBezTo>
                  <a:lnTo>
                    <a:pt x="14681" y="67120"/>
                  </a:lnTo>
                  <a:cubicBezTo>
                    <a:pt x="6573" y="67120"/>
                    <a:pt x="0" y="60547"/>
                    <a:pt x="0" y="52439"/>
                  </a:cubicBezTo>
                  <a:lnTo>
                    <a:pt x="0" y="14681"/>
                  </a:lnTo>
                  <a:cubicBezTo>
                    <a:pt x="0" y="6573"/>
                    <a:pt x="6573" y="0"/>
                    <a:pt x="146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4834" cy="7664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2949"/>
                </a:lnSpc>
                <a:spcBef>
                  <a:spcPct val="0"/>
                </a:spcBef>
              </a:pPr>
              <a:r>
                <a:rPr lang="en-US" sz="2499" spc="-49">
                  <a:solidFill>
                    <a:srgbClr val="FFFFFF"/>
                  </a:solidFill>
                  <a:latin typeface="Gotham Heavy"/>
                  <a:ea typeface="Gotham Heavy"/>
                  <a:cs typeface="Gotham Heavy"/>
                  <a:sym typeface="Gotham Heavy"/>
                </a:rPr>
                <a:t>PYTHON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80132" y="1028700"/>
            <a:ext cx="4579168" cy="2489922"/>
          </a:xfrm>
          <a:custGeom>
            <a:avLst/>
            <a:gdLst/>
            <a:ahLst/>
            <a:cxnLst/>
            <a:rect r="r" b="b" t="t" l="l"/>
            <a:pathLst>
              <a:path h="2489922" w="4579168">
                <a:moveTo>
                  <a:pt x="0" y="0"/>
                </a:moveTo>
                <a:lnTo>
                  <a:pt x="4579168" y="0"/>
                </a:lnTo>
                <a:lnTo>
                  <a:pt x="4579168" y="2489922"/>
                </a:lnTo>
                <a:lnTo>
                  <a:pt x="0" y="2489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68329" y="5143500"/>
            <a:ext cx="47625" cy="5689532"/>
            <a:chOff x="0" y="0"/>
            <a:chExt cx="12563" cy="15008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63" cy="1500857"/>
            </a:xfrm>
            <a:custGeom>
              <a:avLst/>
              <a:gdLst/>
              <a:ahLst/>
              <a:cxnLst/>
              <a:rect r="r" b="b" t="t" l="l"/>
              <a:pathLst>
                <a:path h="1500857" w="12563">
                  <a:moveTo>
                    <a:pt x="6282" y="0"/>
                  </a:moveTo>
                  <a:lnTo>
                    <a:pt x="6282" y="0"/>
                  </a:lnTo>
                  <a:cubicBezTo>
                    <a:pt x="9751" y="0"/>
                    <a:pt x="12563" y="2812"/>
                    <a:pt x="12563" y="6282"/>
                  </a:cubicBezTo>
                  <a:lnTo>
                    <a:pt x="12563" y="1494576"/>
                  </a:lnTo>
                  <a:cubicBezTo>
                    <a:pt x="12563" y="1496242"/>
                    <a:pt x="11901" y="1497839"/>
                    <a:pt x="10723" y="1499017"/>
                  </a:cubicBezTo>
                  <a:cubicBezTo>
                    <a:pt x="9545" y="1500195"/>
                    <a:pt x="7948" y="1500857"/>
                    <a:pt x="6282" y="1500857"/>
                  </a:cubicBezTo>
                  <a:lnTo>
                    <a:pt x="6282" y="1500857"/>
                  </a:lnTo>
                  <a:cubicBezTo>
                    <a:pt x="4616" y="1500857"/>
                    <a:pt x="3018" y="1500195"/>
                    <a:pt x="1840" y="1499017"/>
                  </a:cubicBezTo>
                  <a:cubicBezTo>
                    <a:pt x="662" y="1497839"/>
                    <a:pt x="0" y="1496242"/>
                    <a:pt x="0" y="1494576"/>
                  </a:cubicBezTo>
                  <a:lnTo>
                    <a:pt x="0" y="6282"/>
                  </a:lnTo>
                  <a:cubicBezTo>
                    <a:pt x="0" y="4616"/>
                    <a:pt x="662" y="3018"/>
                    <a:pt x="1840" y="1840"/>
                  </a:cubicBezTo>
                  <a:cubicBezTo>
                    <a:pt x="3018" y="662"/>
                    <a:pt x="4616" y="0"/>
                    <a:pt x="6282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63" cy="1538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17623" y="4612000"/>
            <a:ext cx="5704186" cy="5704186"/>
          </a:xfrm>
          <a:custGeom>
            <a:avLst/>
            <a:gdLst/>
            <a:ahLst/>
            <a:cxnLst/>
            <a:rect r="r" b="b" t="t" l="l"/>
            <a:pathLst>
              <a:path h="5704186" w="5704186">
                <a:moveTo>
                  <a:pt x="0" y="0"/>
                </a:moveTo>
                <a:lnTo>
                  <a:pt x="5704186" y="0"/>
                </a:lnTo>
                <a:lnTo>
                  <a:pt x="570418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021755"/>
            <a:ext cx="12255481" cy="244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4"/>
              </a:lnSpc>
            </a:pPr>
            <a:r>
              <a:rPr lang="en-US" sz="9100">
                <a:solidFill>
                  <a:srgbClr val="5271FF"/>
                </a:solidFill>
                <a:latin typeface="Nourd Semi-Bold"/>
                <a:ea typeface="Nourd Semi-Bold"/>
                <a:cs typeface="Nourd Semi-Bold"/>
                <a:sym typeface="Nourd Semi-Bold"/>
              </a:rPr>
              <a:t>-ACCESO A DATOS</a:t>
            </a:r>
          </a:p>
          <a:p>
            <a:pPr algn="l" marL="0" indent="0" lvl="0">
              <a:lnSpc>
                <a:spcPts val="9464"/>
              </a:lnSpc>
              <a:spcBef>
                <a:spcPct val="0"/>
              </a:spcBef>
            </a:pPr>
            <a:r>
              <a:rPr lang="en-US" sz="9100">
                <a:solidFill>
                  <a:srgbClr val="FFDE59"/>
                </a:solidFill>
                <a:latin typeface="Nourd Semi-Bold"/>
                <a:ea typeface="Nourd Semi-Bold"/>
                <a:cs typeface="Nourd Semi-Bold"/>
                <a:sym typeface="Nourd Semi-Bold"/>
              </a:rPr>
              <a:t>-IMPORTS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32994" y="8331994"/>
            <a:ext cx="1955006" cy="1955006"/>
          </a:xfrm>
          <a:custGeom>
            <a:avLst/>
            <a:gdLst/>
            <a:ahLst/>
            <a:cxnLst/>
            <a:rect r="r" b="b" t="t" l="l"/>
            <a:pathLst>
              <a:path h="1955006" w="1955006">
                <a:moveTo>
                  <a:pt x="0" y="0"/>
                </a:moveTo>
                <a:lnTo>
                  <a:pt x="1955006" y="0"/>
                </a:lnTo>
                <a:lnTo>
                  <a:pt x="1955006" y="1955006"/>
                </a:lnTo>
                <a:lnTo>
                  <a:pt x="0" y="195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63951" y="178753"/>
            <a:ext cx="8160097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Acceso a datos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7044" y="1795466"/>
            <a:ext cx="17733913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Problema general</a:t>
            </a:r>
            <a:r>
              <a:rPr lang="en-US" sz="40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: </a:t>
            </a:r>
            <a:r>
              <a:rPr lang="en-US" sz="4000">
                <a:solidFill>
                  <a:srgbClr val="5271FF"/>
                </a:solidFill>
                <a:latin typeface="Nourd Bold"/>
                <a:ea typeface="Nourd Bold"/>
                <a:cs typeface="Nourd Bold"/>
                <a:sym typeface="Nourd Bold"/>
              </a:rPr>
              <a:t>resumir toda la  informacion en un solo archivo.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8107" y="3086048"/>
            <a:ext cx="456098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DE59"/>
                </a:solidFill>
                <a:latin typeface="Nourd Medium"/>
                <a:ea typeface="Nourd Medium"/>
                <a:cs typeface="Nourd Medium"/>
                <a:sym typeface="Nourd Medium"/>
              </a:rPr>
              <a:t>¿Qué es mas eficiente?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76653" y="3438473"/>
            <a:ext cx="493469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3BC48"/>
                </a:solidFill>
                <a:latin typeface="Nourd"/>
                <a:ea typeface="Nourd"/>
                <a:cs typeface="Nourd"/>
                <a:sym typeface="Nourd"/>
              </a:rPr>
              <a:t>¿Qué es mas legible?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80956" y="3175945"/>
            <a:ext cx="553223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¿Qué tanto debo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filtrar?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8810" y="4775200"/>
            <a:ext cx="12030968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Posibles soluciones:</a:t>
            </a:r>
            <a:r>
              <a:rPr lang="en-US" sz="40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 </a:t>
            </a:r>
            <a:r>
              <a:rPr lang="en-US" sz="4000">
                <a:solidFill>
                  <a:srgbClr val="5271FF"/>
                </a:solidFill>
                <a:latin typeface="Nourd Bold"/>
                <a:ea typeface="Nourd Bold"/>
                <a:cs typeface="Nourd Bold"/>
                <a:sym typeface="Nourd Bold"/>
              </a:rPr>
              <a:t>distribuir la informacion.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92690" y="5645150"/>
            <a:ext cx="3102620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E3BC48"/>
                </a:solidFill>
                <a:latin typeface="Open Sans"/>
                <a:ea typeface="Open Sans"/>
                <a:cs typeface="Open Sans"/>
                <a:sym typeface="Open Sans"/>
              </a:rPr>
              <a:t>¿Json o Csv?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810" y="7028815"/>
            <a:ext cx="16100375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Conclusion:</a:t>
            </a:r>
            <a:r>
              <a:rPr lang="en-US" sz="40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 </a:t>
            </a:r>
            <a:r>
              <a:rPr lang="en-US" sz="4000">
                <a:solidFill>
                  <a:srgbClr val="5271FF"/>
                </a:solidFill>
                <a:latin typeface="Nourd Bold"/>
                <a:ea typeface="Nourd Bold"/>
                <a:cs typeface="Nourd Bold"/>
                <a:sym typeface="Nourd Bold"/>
              </a:rPr>
              <a:t>es mejor almacenar los datos en varios archivos.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0158" y="7908290"/>
            <a:ext cx="790962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Legibilidad</a:t>
            </a:r>
          </a:p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3BC48"/>
                </a:solidFill>
                <a:latin typeface="Nourd"/>
                <a:ea typeface="Nourd"/>
                <a:cs typeface="Nourd"/>
                <a:sym typeface="Nourd"/>
              </a:rPr>
              <a:t>Manejo de fracciones de dato</a:t>
            </a: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s</a:t>
            </a:r>
          </a:p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Menor filtrado de datos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971005" y="331153"/>
            <a:ext cx="2642190" cy="1436691"/>
          </a:xfrm>
          <a:custGeom>
            <a:avLst/>
            <a:gdLst/>
            <a:ahLst/>
            <a:cxnLst/>
            <a:rect r="r" b="b" t="t" l="l"/>
            <a:pathLst>
              <a:path h="1436691" w="2642190">
                <a:moveTo>
                  <a:pt x="0" y="0"/>
                </a:moveTo>
                <a:lnTo>
                  <a:pt x="2642190" y="0"/>
                </a:lnTo>
                <a:lnTo>
                  <a:pt x="2642190" y="1436691"/>
                </a:lnTo>
                <a:lnTo>
                  <a:pt x="0" y="1436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32994" y="8331994"/>
            <a:ext cx="1955006" cy="1955006"/>
          </a:xfrm>
          <a:custGeom>
            <a:avLst/>
            <a:gdLst/>
            <a:ahLst/>
            <a:cxnLst/>
            <a:rect r="r" b="b" t="t" l="l"/>
            <a:pathLst>
              <a:path h="1955006" w="1955006">
                <a:moveTo>
                  <a:pt x="0" y="0"/>
                </a:moveTo>
                <a:lnTo>
                  <a:pt x="1955006" y="0"/>
                </a:lnTo>
                <a:lnTo>
                  <a:pt x="1955006" y="1955006"/>
                </a:lnTo>
                <a:lnTo>
                  <a:pt x="0" y="195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43961" y="178753"/>
            <a:ext cx="4200079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82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Imports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5739" y="1795466"/>
            <a:ext cx="17656522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Problema general</a:t>
            </a:r>
            <a:r>
              <a:rPr lang="en-US" sz="40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: </a:t>
            </a:r>
            <a:r>
              <a:rPr lang="en-US" sz="4000">
                <a:solidFill>
                  <a:srgbClr val="5271FF"/>
                </a:solidFill>
                <a:latin typeface="Nourd Bold"/>
                <a:ea typeface="Nourd Bold"/>
                <a:cs typeface="Nourd Bold"/>
                <a:sym typeface="Nourd Bold"/>
              </a:rPr>
              <a:t>lograr que el editor de texto reconozca la ruta.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6408" y="5070742"/>
            <a:ext cx="456098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3BC48"/>
                </a:solidFill>
                <a:latin typeface="Nourd Medium"/>
                <a:ea typeface="Nourd Medium"/>
                <a:cs typeface="Nourd Medium"/>
                <a:sym typeface="Nourd Medium"/>
              </a:rPr>
              <a:t>¿Puede haber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3BC48"/>
                </a:solidFill>
                <a:latin typeface="Nourd Medium"/>
                <a:ea typeface="Nourd Medium"/>
                <a:cs typeface="Nourd Medium"/>
                <a:sym typeface="Nourd Medium"/>
              </a:rPr>
              <a:t>falsos errores?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93747" y="2809529"/>
            <a:ext cx="493469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3BC48"/>
                </a:solidFill>
                <a:latin typeface="Nourd"/>
                <a:ea typeface="Nourd"/>
                <a:cs typeface="Nourd"/>
                <a:sym typeface="Nourd"/>
              </a:rPr>
              <a:t>¿Siempre usar rutas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E3BC48"/>
                </a:solidFill>
                <a:latin typeface="Nourd"/>
                <a:ea typeface="Nourd"/>
                <a:cs typeface="Nourd"/>
                <a:sym typeface="Nourd"/>
              </a:rPr>
              <a:t>dinamicas?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94974" y="5423167"/>
            <a:ext cx="553223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¿Verificar la ruta?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5739" y="4270885"/>
            <a:ext cx="5497264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Posibles soluciones:</a:t>
            </a:r>
            <a:r>
              <a:rPr lang="en-US" sz="40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5739" y="6597917"/>
            <a:ext cx="15894844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Conclusion:</a:t>
            </a:r>
            <a:r>
              <a:rPr lang="en-US" sz="40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 </a:t>
            </a:r>
            <a:r>
              <a:rPr lang="en-US" sz="4000">
                <a:solidFill>
                  <a:srgbClr val="5271FF"/>
                </a:solidFill>
                <a:latin typeface="Nourd Bold"/>
                <a:ea typeface="Nourd Bold"/>
                <a:cs typeface="Nourd Bold"/>
                <a:sym typeface="Nourd Bold"/>
              </a:rPr>
              <a:t>recurrir a otros metodos para probar el codigo.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4186" y="7874000"/>
            <a:ext cx="1209942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Levantar el programa en streamlit</a:t>
            </a:r>
          </a:p>
          <a:p>
            <a:pPr algn="ctr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E3BC48"/>
                </a:solidFill>
                <a:latin typeface="Nourd"/>
                <a:ea typeface="Nourd"/>
                <a:cs typeface="Nourd"/>
                <a:sym typeface="Nourd"/>
              </a:rPr>
              <a:t>Hacer un print de los datos a lo largo del codigo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53069" y="2648459"/>
            <a:ext cx="496766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DE59"/>
                </a:solidFill>
                <a:latin typeface="Nourd"/>
                <a:ea typeface="Nourd"/>
                <a:cs typeface="Nourd"/>
                <a:sym typeface="Nourd"/>
              </a:rPr>
              <a:t>Si no compila, ¿cómo pruebo mi programa?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443689" y="331153"/>
            <a:ext cx="2815611" cy="1530989"/>
          </a:xfrm>
          <a:custGeom>
            <a:avLst/>
            <a:gdLst/>
            <a:ahLst/>
            <a:cxnLst/>
            <a:rect r="r" b="b" t="t" l="l"/>
            <a:pathLst>
              <a:path h="1530989" w="2815611">
                <a:moveTo>
                  <a:pt x="0" y="0"/>
                </a:moveTo>
                <a:lnTo>
                  <a:pt x="2815611" y="0"/>
                </a:lnTo>
                <a:lnTo>
                  <a:pt x="2815611" y="1530988"/>
                </a:lnTo>
                <a:lnTo>
                  <a:pt x="0" y="1530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32994" y="8331994"/>
            <a:ext cx="1955006" cy="1955006"/>
          </a:xfrm>
          <a:custGeom>
            <a:avLst/>
            <a:gdLst/>
            <a:ahLst/>
            <a:cxnLst/>
            <a:rect r="r" b="b" t="t" l="l"/>
            <a:pathLst>
              <a:path h="1955006" w="1955006">
                <a:moveTo>
                  <a:pt x="0" y="0"/>
                </a:moveTo>
                <a:lnTo>
                  <a:pt x="1955006" y="0"/>
                </a:lnTo>
                <a:lnTo>
                  <a:pt x="1955006" y="1955006"/>
                </a:lnTo>
                <a:lnTo>
                  <a:pt x="0" y="195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46338" y="885825"/>
            <a:ext cx="12595324" cy="135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u="sng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Conclusiones generales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36378" y="3850957"/>
            <a:ext cx="541392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3BC48"/>
                </a:solidFill>
                <a:latin typeface="Nourd Bold"/>
                <a:ea typeface="Nourd Bold"/>
                <a:cs typeface="Nourd Bold"/>
                <a:sym typeface="Nourd Bold"/>
              </a:rPr>
              <a:t>El estilo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28498" y="3850957"/>
            <a:ext cx="620449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3BC48"/>
                </a:solidFill>
                <a:latin typeface="Nourd Bold"/>
                <a:ea typeface="Nourd Bold"/>
                <a:cs typeface="Nourd Bold"/>
                <a:sym typeface="Nourd Bold"/>
              </a:rPr>
              <a:t>Trabajo en equipo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504" y="5841127"/>
            <a:ext cx="1698099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E3BC48"/>
                </a:solidFill>
                <a:latin typeface="Nourd Bold"/>
                <a:ea typeface="Nourd Bold"/>
                <a:cs typeface="Nourd Bold"/>
                <a:sym typeface="Nourd Bold"/>
              </a:rPr>
              <a:t>"Seguro existe una librería que me facilita esto..."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DAGL78xHg-Y</dc:identifier>
  <dcterms:modified xsi:type="dcterms:W3CDTF">2011-08-01T06:04:30Z</dcterms:modified>
  <cp:revision>1</cp:revision>
  <dc:title>-ACCESO A DATOS -IMPORTS</dc:title>
</cp:coreProperties>
</file>