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7" r:id="rId1"/>
  </p:sldMasterIdLst>
  <p:notesMasterIdLst>
    <p:notesMasterId r:id="rId17"/>
  </p:notesMasterIdLst>
  <p:sldIdLst>
    <p:sldId id="256" r:id="rId2"/>
    <p:sldId id="257" r:id="rId3"/>
    <p:sldId id="258" r:id="rId4"/>
    <p:sldId id="259" r:id="rId5"/>
    <p:sldId id="260" r:id="rId6"/>
    <p:sldId id="261" r:id="rId7"/>
    <p:sldId id="262" r:id="rId8"/>
    <p:sldId id="268" r:id="rId9"/>
    <p:sldId id="263" r:id="rId10"/>
    <p:sldId id="269" r:id="rId11"/>
    <p:sldId id="264" r:id="rId12"/>
    <p:sldId id="270" r:id="rId13"/>
    <p:sldId id="265" r:id="rId14"/>
    <p:sldId id="266" r:id="rId15"/>
    <p:sldId id="267"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9" d="100"/>
          <a:sy n="119" d="100"/>
        </p:scale>
        <p:origin x="131"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4FD38-9BD3-4035-8F38-46CAA73008B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E51992-6740-4B74-8722-388006C0B534}">
      <dgm:prSet/>
      <dgm:spPr/>
      <dgm:t>
        <a:bodyPr/>
        <a:lstStyle/>
        <a:p>
          <a:r>
            <a:rPr lang="en-US"/>
            <a:t>Linear </a:t>
          </a:r>
        </a:p>
      </dgm:t>
    </dgm:pt>
    <dgm:pt modelId="{BFB81F42-BF78-48F9-829C-AB493C80327A}" type="parTrans" cxnId="{6B21670D-8199-4C0D-92F9-4AF2744AB73C}">
      <dgm:prSet/>
      <dgm:spPr/>
      <dgm:t>
        <a:bodyPr/>
        <a:lstStyle/>
        <a:p>
          <a:endParaRPr lang="en-US"/>
        </a:p>
      </dgm:t>
    </dgm:pt>
    <dgm:pt modelId="{27316AA5-DCDA-4A17-9C1D-E6F094663E23}" type="sibTrans" cxnId="{6B21670D-8199-4C0D-92F9-4AF2744AB73C}">
      <dgm:prSet/>
      <dgm:spPr/>
      <dgm:t>
        <a:bodyPr/>
        <a:lstStyle/>
        <a:p>
          <a:endParaRPr lang="en-US"/>
        </a:p>
      </dgm:t>
    </dgm:pt>
    <dgm:pt modelId="{6382BD19-3F5B-40A5-87B6-084A0F8BCB8A}">
      <dgm:prSet/>
      <dgm:spPr/>
      <dgm:t>
        <a:bodyPr/>
        <a:lstStyle/>
        <a:p>
          <a:r>
            <a:rPr lang="en-US"/>
            <a:t>Polynomial</a:t>
          </a:r>
        </a:p>
      </dgm:t>
    </dgm:pt>
    <dgm:pt modelId="{3C0AEFEC-8342-4DED-B5C8-73244518B025}" type="parTrans" cxnId="{7F2C7A11-CAFE-421D-B654-64A6AE6590F6}">
      <dgm:prSet/>
      <dgm:spPr/>
      <dgm:t>
        <a:bodyPr/>
        <a:lstStyle/>
        <a:p>
          <a:endParaRPr lang="en-US"/>
        </a:p>
      </dgm:t>
    </dgm:pt>
    <dgm:pt modelId="{7B9AE864-E6D3-4E2A-877A-9D22661365B1}" type="sibTrans" cxnId="{7F2C7A11-CAFE-421D-B654-64A6AE6590F6}">
      <dgm:prSet/>
      <dgm:spPr/>
      <dgm:t>
        <a:bodyPr/>
        <a:lstStyle/>
        <a:p>
          <a:endParaRPr lang="en-US"/>
        </a:p>
      </dgm:t>
    </dgm:pt>
    <dgm:pt modelId="{BF4DA457-CAD0-4F44-A238-4B8A3825FE83}">
      <dgm:prSet/>
      <dgm:spPr/>
      <dgm:t>
        <a:bodyPr/>
        <a:lstStyle/>
        <a:p>
          <a:r>
            <a:rPr lang="en-US"/>
            <a:t>Neural Network</a:t>
          </a:r>
        </a:p>
      </dgm:t>
    </dgm:pt>
    <dgm:pt modelId="{6D212EB2-1948-4CBE-805B-644D0576F9DF}" type="parTrans" cxnId="{79FFF2DC-E55C-4EBB-B265-3D10C75E8B2A}">
      <dgm:prSet/>
      <dgm:spPr/>
      <dgm:t>
        <a:bodyPr/>
        <a:lstStyle/>
        <a:p>
          <a:endParaRPr lang="en-US"/>
        </a:p>
      </dgm:t>
    </dgm:pt>
    <dgm:pt modelId="{77F25EE6-A756-4A6C-B21F-25D9BA1ACB1C}" type="sibTrans" cxnId="{79FFF2DC-E55C-4EBB-B265-3D10C75E8B2A}">
      <dgm:prSet/>
      <dgm:spPr/>
      <dgm:t>
        <a:bodyPr/>
        <a:lstStyle/>
        <a:p>
          <a:endParaRPr lang="en-US"/>
        </a:p>
      </dgm:t>
    </dgm:pt>
    <dgm:pt modelId="{3809694F-4774-4331-8049-ED2E64CF4EDE}" type="pres">
      <dgm:prSet presAssocID="{96B4FD38-9BD3-4035-8F38-46CAA73008B8}" presName="linear" presStyleCnt="0">
        <dgm:presLayoutVars>
          <dgm:animLvl val="lvl"/>
          <dgm:resizeHandles val="exact"/>
        </dgm:presLayoutVars>
      </dgm:prSet>
      <dgm:spPr/>
    </dgm:pt>
    <dgm:pt modelId="{A15BE32F-800A-44A5-A692-117004FB2D8E}" type="pres">
      <dgm:prSet presAssocID="{FEE51992-6740-4B74-8722-388006C0B534}" presName="parentText" presStyleLbl="node1" presStyleIdx="0" presStyleCnt="3">
        <dgm:presLayoutVars>
          <dgm:chMax val="0"/>
          <dgm:bulletEnabled val="1"/>
        </dgm:presLayoutVars>
      </dgm:prSet>
      <dgm:spPr/>
    </dgm:pt>
    <dgm:pt modelId="{6B09CACA-D2F4-47AC-BAFB-81A247707A67}" type="pres">
      <dgm:prSet presAssocID="{27316AA5-DCDA-4A17-9C1D-E6F094663E23}" presName="spacer" presStyleCnt="0"/>
      <dgm:spPr/>
    </dgm:pt>
    <dgm:pt modelId="{02E93E92-4057-4A29-AD24-7667A2A0CD4D}" type="pres">
      <dgm:prSet presAssocID="{6382BD19-3F5B-40A5-87B6-084A0F8BCB8A}" presName="parentText" presStyleLbl="node1" presStyleIdx="1" presStyleCnt="3">
        <dgm:presLayoutVars>
          <dgm:chMax val="0"/>
          <dgm:bulletEnabled val="1"/>
        </dgm:presLayoutVars>
      </dgm:prSet>
      <dgm:spPr/>
    </dgm:pt>
    <dgm:pt modelId="{1D7BD1B3-920F-4A6B-9C2A-CFEE089E6CFB}" type="pres">
      <dgm:prSet presAssocID="{7B9AE864-E6D3-4E2A-877A-9D22661365B1}" presName="spacer" presStyleCnt="0"/>
      <dgm:spPr/>
    </dgm:pt>
    <dgm:pt modelId="{D08B8CE0-7452-4B90-B4AD-B7ABF2BB9876}" type="pres">
      <dgm:prSet presAssocID="{BF4DA457-CAD0-4F44-A238-4B8A3825FE83}" presName="parentText" presStyleLbl="node1" presStyleIdx="2" presStyleCnt="3">
        <dgm:presLayoutVars>
          <dgm:chMax val="0"/>
          <dgm:bulletEnabled val="1"/>
        </dgm:presLayoutVars>
      </dgm:prSet>
      <dgm:spPr/>
    </dgm:pt>
  </dgm:ptLst>
  <dgm:cxnLst>
    <dgm:cxn modelId="{6B21670D-8199-4C0D-92F9-4AF2744AB73C}" srcId="{96B4FD38-9BD3-4035-8F38-46CAA73008B8}" destId="{FEE51992-6740-4B74-8722-388006C0B534}" srcOrd="0" destOrd="0" parTransId="{BFB81F42-BF78-48F9-829C-AB493C80327A}" sibTransId="{27316AA5-DCDA-4A17-9C1D-E6F094663E23}"/>
    <dgm:cxn modelId="{7F2C7A11-CAFE-421D-B654-64A6AE6590F6}" srcId="{96B4FD38-9BD3-4035-8F38-46CAA73008B8}" destId="{6382BD19-3F5B-40A5-87B6-084A0F8BCB8A}" srcOrd="1" destOrd="0" parTransId="{3C0AEFEC-8342-4DED-B5C8-73244518B025}" sibTransId="{7B9AE864-E6D3-4E2A-877A-9D22661365B1}"/>
    <dgm:cxn modelId="{175BF644-0BAF-4EA1-A4A9-C62F3E25B7FC}" type="presOf" srcId="{6382BD19-3F5B-40A5-87B6-084A0F8BCB8A}" destId="{02E93E92-4057-4A29-AD24-7667A2A0CD4D}" srcOrd="0" destOrd="0" presId="urn:microsoft.com/office/officeart/2005/8/layout/vList2"/>
    <dgm:cxn modelId="{6D6463A0-29CE-454A-95D8-DCA95F4C7334}" type="presOf" srcId="{FEE51992-6740-4B74-8722-388006C0B534}" destId="{A15BE32F-800A-44A5-A692-117004FB2D8E}" srcOrd="0" destOrd="0" presId="urn:microsoft.com/office/officeart/2005/8/layout/vList2"/>
    <dgm:cxn modelId="{C3D05FA8-9F9A-49DE-99E5-FC0C5B124F05}" type="presOf" srcId="{BF4DA457-CAD0-4F44-A238-4B8A3825FE83}" destId="{D08B8CE0-7452-4B90-B4AD-B7ABF2BB9876}" srcOrd="0" destOrd="0" presId="urn:microsoft.com/office/officeart/2005/8/layout/vList2"/>
    <dgm:cxn modelId="{90A731D6-899B-491A-B35D-CE17D14D86CA}" type="presOf" srcId="{96B4FD38-9BD3-4035-8F38-46CAA73008B8}" destId="{3809694F-4774-4331-8049-ED2E64CF4EDE}" srcOrd="0" destOrd="0" presId="urn:microsoft.com/office/officeart/2005/8/layout/vList2"/>
    <dgm:cxn modelId="{79FFF2DC-E55C-4EBB-B265-3D10C75E8B2A}" srcId="{96B4FD38-9BD3-4035-8F38-46CAA73008B8}" destId="{BF4DA457-CAD0-4F44-A238-4B8A3825FE83}" srcOrd="2" destOrd="0" parTransId="{6D212EB2-1948-4CBE-805B-644D0576F9DF}" sibTransId="{77F25EE6-A756-4A6C-B21F-25D9BA1ACB1C}"/>
    <dgm:cxn modelId="{059C0A8D-9674-4802-A00F-44C0961A2203}" type="presParOf" srcId="{3809694F-4774-4331-8049-ED2E64CF4EDE}" destId="{A15BE32F-800A-44A5-A692-117004FB2D8E}" srcOrd="0" destOrd="0" presId="urn:microsoft.com/office/officeart/2005/8/layout/vList2"/>
    <dgm:cxn modelId="{A68D4B14-A640-47B4-95DD-625DD5AF62F4}" type="presParOf" srcId="{3809694F-4774-4331-8049-ED2E64CF4EDE}" destId="{6B09CACA-D2F4-47AC-BAFB-81A247707A67}" srcOrd="1" destOrd="0" presId="urn:microsoft.com/office/officeart/2005/8/layout/vList2"/>
    <dgm:cxn modelId="{BE949CDA-F4B5-4BF4-A5B5-EB1513DA7E7C}" type="presParOf" srcId="{3809694F-4774-4331-8049-ED2E64CF4EDE}" destId="{02E93E92-4057-4A29-AD24-7667A2A0CD4D}" srcOrd="2" destOrd="0" presId="urn:microsoft.com/office/officeart/2005/8/layout/vList2"/>
    <dgm:cxn modelId="{1B37FF06-9698-4279-BE19-5C2EE74221BC}" type="presParOf" srcId="{3809694F-4774-4331-8049-ED2E64CF4EDE}" destId="{1D7BD1B3-920F-4A6B-9C2A-CFEE089E6CFB}" srcOrd="3" destOrd="0" presId="urn:microsoft.com/office/officeart/2005/8/layout/vList2"/>
    <dgm:cxn modelId="{96E128A6-349B-4135-BDFC-771ACD1CDF50}" type="presParOf" srcId="{3809694F-4774-4331-8049-ED2E64CF4EDE}" destId="{D08B8CE0-7452-4B90-B4AD-B7ABF2BB9876}"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674505-ECA2-4A7A-981E-B23DBFD2BDF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3BFE46E-D51A-4F89-A0BC-F8097E4EC08E}">
      <dgm:prSet/>
      <dgm:spPr/>
      <dgm:t>
        <a:bodyPr/>
        <a:lstStyle/>
        <a:p>
          <a:r>
            <a:rPr lang="en-US"/>
            <a:t>We still feel that our original thesis was correct </a:t>
          </a:r>
        </a:p>
      </dgm:t>
    </dgm:pt>
    <dgm:pt modelId="{BB768CB5-5334-447C-85B5-3A2F626BE29C}" type="parTrans" cxnId="{9769EEDD-E4CD-4331-931A-E6A1771A3B4A}">
      <dgm:prSet/>
      <dgm:spPr/>
      <dgm:t>
        <a:bodyPr/>
        <a:lstStyle/>
        <a:p>
          <a:endParaRPr lang="en-US"/>
        </a:p>
      </dgm:t>
    </dgm:pt>
    <dgm:pt modelId="{8A2434F6-EBB3-4AFB-9F7F-87EBF9CB936C}" type="sibTrans" cxnId="{9769EEDD-E4CD-4331-931A-E6A1771A3B4A}">
      <dgm:prSet/>
      <dgm:spPr/>
      <dgm:t>
        <a:bodyPr/>
        <a:lstStyle/>
        <a:p>
          <a:endParaRPr lang="en-US"/>
        </a:p>
      </dgm:t>
    </dgm:pt>
    <dgm:pt modelId="{381B5489-FC5D-46AE-8F8A-52382BD98189}">
      <dgm:prSet/>
      <dgm:spPr/>
      <dgm:t>
        <a:bodyPr/>
        <a:lstStyle/>
        <a:p>
          <a:r>
            <a:rPr lang="en-US"/>
            <a:t>Use each account as their own feature </a:t>
          </a:r>
        </a:p>
      </dgm:t>
    </dgm:pt>
    <dgm:pt modelId="{A17B6A64-C663-4DCA-9F95-A8451A8EC293}" type="parTrans" cxnId="{D186138B-3CF1-49EE-B326-B730D09DB146}">
      <dgm:prSet/>
      <dgm:spPr/>
      <dgm:t>
        <a:bodyPr/>
        <a:lstStyle/>
        <a:p>
          <a:endParaRPr lang="en-US"/>
        </a:p>
      </dgm:t>
    </dgm:pt>
    <dgm:pt modelId="{FA9E4254-C096-44CD-8ADB-66F23F6717B4}" type="sibTrans" cxnId="{D186138B-3CF1-49EE-B326-B730D09DB146}">
      <dgm:prSet/>
      <dgm:spPr/>
      <dgm:t>
        <a:bodyPr/>
        <a:lstStyle/>
        <a:p>
          <a:endParaRPr lang="en-US"/>
        </a:p>
      </dgm:t>
    </dgm:pt>
    <dgm:pt modelId="{2482F86E-B8FE-4EA3-A161-BBF48F33C7F0}">
      <dgm:prSet/>
      <dgm:spPr/>
      <dgm:t>
        <a:bodyPr/>
        <a:lstStyle/>
        <a:p>
          <a:r>
            <a:rPr lang="en-US"/>
            <a:t>Split data into months or quarters </a:t>
          </a:r>
        </a:p>
      </dgm:t>
    </dgm:pt>
    <dgm:pt modelId="{1F726584-52D0-4758-871F-AF1B54F76575}" type="parTrans" cxnId="{B6EE878F-AC09-475B-9C7F-7ED4B4EE8C5F}">
      <dgm:prSet/>
      <dgm:spPr/>
      <dgm:t>
        <a:bodyPr/>
        <a:lstStyle/>
        <a:p>
          <a:endParaRPr lang="en-US"/>
        </a:p>
      </dgm:t>
    </dgm:pt>
    <dgm:pt modelId="{FCD5163C-EC35-498F-B24E-7DC52D278C1A}" type="sibTrans" cxnId="{B6EE878F-AC09-475B-9C7F-7ED4B4EE8C5F}">
      <dgm:prSet/>
      <dgm:spPr/>
      <dgm:t>
        <a:bodyPr/>
        <a:lstStyle/>
        <a:p>
          <a:endParaRPr lang="en-US"/>
        </a:p>
      </dgm:t>
    </dgm:pt>
    <dgm:pt modelId="{C099CBFB-CEB0-46B1-BE94-40E10F56FE08}">
      <dgm:prSet/>
      <dgm:spPr/>
      <dgm:t>
        <a:bodyPr/>
        <a:lstStyle/>
        <a:p>
          <a:r>
            <a:rPr lang="en-US"/>
            <a:t>Remove outlier income statements to yield a more accurate result</a:t>
          </a:r>
        </a:p>
      </dgm:t>
    </dgm:pt>
    <dgm:pt modelId="{282249CD-FD30-431C-8544-61AFD84D28C7}" type="parTrans" cxnId="{48BF3F0C-AF93-46D7-8F96-9F97445A269E}">
      <dgm:prSet/>
      <dgm:spPr/>
      <dgm:t>
        <a:bodyPr/>
        <a:lstStyle/>
        <a:p>
          <a:endParaRPr lang="en-US"/>
        </a:p>
      </dgm:t>
    </dgm:pt>
    <dgm:pt modelId="{76CECE7B-05A7-4CDB-B254-A883C9DF56ED}" type="sibTrans" cxnId="{48BF3F0C-AF93-46D7-8F96-9F97445A269E}">
      <dgm:prSet/>
      <dgm:spPr/>
      <dgm:t>
        <a:bodyPr/>
        <a:lstStyle/>
        <a:p>
          <a:endParaRPr lang="en-US"/>
        </a:p>
      </dgm:t>
    </dgm:pt>
    <dgm:pt modelId="{637A6ABA-2117-4511-9F99-B13A1BD373DB}" type="pres">
      <dgm:prSet presAssocID="{D4674505-ECA2-4A7A-981E-B23DBFD2BDF0}" presName="vert0" presStyleCnt="0">
        <dgm:presLayoutVars>
          <dgm:dir/>
          <dgm:animOne val="branch"/>
          <dgm:animLvl val="lvl"/>
        </dgm:presLayoutVars>
      </dgm:prSet>
      <dgm:spPr/>
    </dgm:pt>
    <dgm:pt modelId="{C0A0F24A-E9D7-4E67-9FDF-8C55515BFCF6}" type="pres">
      <dgm:prSet presAssocID="{23BFE46E-D51A-4F89-A0BC-F8097E4EC08E}" presName="thickLine" presStyleLbl="alignNode1" presStyleIdx="0" presStyleCnt="4"/>
      <dgm:spPr/>
    </dgm:pt>
    <dgm:pt modelId="{961C2F2D-C14F-47E1-A85F-47CC60FB282D}" type="pres">
      <dgm:prSet presAssocID="{23BFE46E-D51A-4F89-A0BC-F8097E4EC08E}" presName="horz1" presStyleCnt="0"/>
      <dgm:spPr/>
    </dgm:pt>
    <dgm:pt modelId="{0440DCB4-AE18-4BB2-9C39-6D4D1705AD18}" type="pres">
      <dgm:prSet presAssocID="{23BFE46E-D51A-4F89-A0BC-F8097E4EC08E}" presName="tx1" presStyleLbl="revTx" presStyleIdx="0" presStyleCnt="4"/>
      <dgm:spPr/>
    </dgm:pt>
    <dgm:pt modelId="{7EA92724-5FB4-4EC0-A4BE-CAF55D5881BF}" type="pres">
      <dgm:prSet presAssocID="{23BFE46E-D51A-4F89-A0BC-F8097E4EC08E}" presName="vert1" presStyleCnt="0"/>
      <dgm:spPr/>
    </dgm:pt>
    <dgm:pt modelId="{6DEF7428-330A-4778-A5A8-17094F884AB2}" type="pres">
      <dgm:prSet presAssocID="{381B5489-FC5D-46AE-8F8A-52382BD98189}" presName="thickLine" presStyleLbl="alignNode1" presStyleIdx="1" presStyleCnt="4"/>
      <dgm:spPr/>
    </dgm:pt>
    <dgm:pt modelId="{E7393542-B28F-4989-A4F9-BB80C634FFEA}" type="pres">
      <dgm:prSet presAssocID="{381B5489-FC5D-46AE-8F8A-52382BD98189}" presName="horz1" presStyleCnt="0"/>
      <dgm:spPr/>
    </dgm:pt>
    <dgm:pt modelId="{637BC889-A062-4DEB-8806-730C512B0AF2}" type="pres">
      <dgm:prSet presAssocID="{381B5489-FC5D-46AE-8F8A-52382BD98189}" presName="tx1" presStyleLbl="revTx" presStyleIdx="1" presStyleCnt="4"/>
      <dgm:spPr/>
    </dgm:pt>
    <dgm:pt modelId="{847A9244-9D58-49D2-A8C9-E645668F019C}" type="pres">
      <dgm:prSet presAssocID="{381B5489-FC5D-46AE-8F8A-52382BD98189}" presName="vert1" presStyleCnt="0"/>
      <dgm:spPr/>
    </dgm:pt>
    <dgm:pt modelId="{8EDBC094-CC45-4141-BC29-2C68175D2570}" type="pres">
      <dgm:prSet presAssocID="{2482F86E-B8FE-4EA3-A161-BBF48F33C7F0}" presName="thickLine" presStyleLbl="alignNode1" presStyleIdx="2" presStyleCnt="4"/>
      <dgm:spPr/>
    </dgm:pt>
    <dgm:pt modelId="{7F761F8C-4532-4E7B-A370-EA5A410C21CD}" type="pres">
      <dgm:prSet presAssocID="{2482F86E-B8FE-4EA3-A161-BBF48F33C7F0}" presName="horz1" presStyleCnt="0"/>
      <dgm:spPr/>
    </dgm:pt>
    <dgm:pt modelId="{48FB910E-EDB3-49DB-956B-3E1FB6F12A5E}" type="pres">
      <dgm:prSet presAssocID="{2482F86E-B8FE-4EA3-A161-BBF48F33C7F0}" presName="tx1" presStyleLbl="revTx" presStyleIdx="2" presStyleCnt="4"/>
      <dgm:spPr/>
    </dgm:pt>
    <dgm:pt modelId="{D93A12EE-E805-4D5E-93F2-A681AAF131A3}" type="pres">
      <dgm:prSet presAssocID="{2482F86E-B8FE-4EA3-A161-BBF48F33C7F0}" presName="vert1" presStyleCnt="0"/>
      <dgm:spPr/>
    </dgm:pt>
    <dgm:pt modelId="{AEC7021F-FB29-4CBE-8BF5-D867C0B87E71}" type="pres">
      <dgm:prSet presAssocID="{C099CBFB-CEB0-46B1-BE94-40E10F56FE08}" presName="thickLine" presStyleLbl="alignNode1" presStyleIdx="3" presStyleCnt="4"/>
      <dgm:spPr/>
    </dgm:pt>
    <dgm:pt modelId="{23706242-C78E-4E9B-995C-D1E9AFA100D4}" type="pres">
      <dgm:prSet presAssocID="{C099CBFB-CEB0-46B1-BE94-40E10F56FE08}" presName="horz1" presStyleCnt="0"/>
      <dgm:spPr/>
    </dgm:pt>
    <dgm:pt modelId="{B202809A-6CCB-4040-9ABA-128B0E226C61}" type="pres">
      <dgm:prSet presAssocID="{C099CBFB-CEB0-46B1-BE94-40E10F56FE08}" presName="tx1" presStyleLbl="revTx" presStyleIdx="3" presStyleCnt="4"/>
      <dgm:spPr/>
    </dgm:pt>
    <dgm:pt modelId="{9AEDD69A-F002-4C58-A595-F841BC77303D}" type="pres">
      <dgm:prSet presAssocID="{C099CBFB-CEB0-46B1-BE94-40E10F56FE08}" presName="vert1" presStyleCnt="0"/>
      <dgm:spPr/>
    </dgm:pt>
  </dgm:ptLst>
  <dgm:cxnLst>
    <dgm:cxn modelId="{48BF3F0C-AF93-46D7-8F96-9F97445A269E}" srcId="{D4674505-ECA2-4A7A-981E-B23DBFD2BDF0}" destId="{C099CBFB-CEB0-46B1-BE94-40E10F56FE08}" srcOrd="3" destOrd="0" parTransId="{282249CD-FD30-431C-8544-61AFD84D28C7}" sibTransId="{76CECE7B-05A7-4CDB-B254-A883C9DF56ED}"/>
    <dgm:cxn modelId="{8609371F-2307-4A55-8668-E2A2D55E786B}" type="presOf" srcId="{D4674505-ECA2-4A7A-981E-B23DBFD2BDF0}" destId="{637A6ABA-2117-4511-9F99-B13A1BD373DB}" srcOrd="0" destOrd="0" presId="urn:microsoft.com/office/officeart/2008/layout/LinedList"/>
    <dgm:cxn modelId="{1D544A37-FBB2-46D9-9782-6DB740ABD246}" type="presOf" srcId="{2482F86E-B8FE-4EA3-A161-BBF48F33C7F0}" destId="{48FB910E-EDB3-49DB-956B-3E1FB6F12A5E}" srcOrd="0" destOrd="0" presId="urn:microsoft.com/office/officeart/2008/layout/LinedList"/>
    <dgm:cxn modelId="{4A526744-7127-4B23-A79C-6CA6EAF9A6A9}" type="presOf" srcId="{23BFE46E-D51A-4F89-A0BC-F8097E4EC08E}" destId="{0440DCB4-AE18-4BB2-9C39-6D4D1705AD18}" srcOrd="0" destOrd="0" presId="urn:microsoft.com/office/officeart/2008/layout/LinedList"/>
    <dgm:cxn modelId="{D186138B-3CF1-49EE-B326-B730D09DB146}" srcId="{D4674505-ECA2-4A7A-981E-B23DBFD2BDF0}" destId="{381B5489-FC5D-46AE-8F8A-52382BD98189}" srcOrd="1" destOrd="0" parTransId="{A17B6A64-C663-4DCA-9F95-A8451A8EC293}" sibTransId="{FA9E4254-C096-44CD-8ADB-66F23F6717B4}"/>
    <dgm:cxn modelId="{B6EE878F-AC09-475B-9C7F-7ED4B4EE8C5F}" srcId="{D4674505-ECA2-4A7A-981E-B23DBFD2BDF0}" destId="{2482F86E-B8FE-4EA3-A161-BBF48F33C7F0}" srcOrd="2" destOrd="0" parTransId="{1F726584-52D0-4758-871F-AF1B54F76575}" sibTransId="{FCD5163C-EC35-498F-B24E-7DC52D278C1A}"/>
    <dgm:cxn modelId="{9769EEDD-E4CD-4331-931A-E6A1771A3B4A}" srcId="{D4674505-ECA2-4A7A-981E-B23DBFD2BDF0}" destId="{23BFE46E-D51A-4F89-A0BC-F8097E4EC08E}" srcOrd="0" destOrd="0" parTransId="{BB768CB5-5334-447C-85B5-3A2F626BE29C}" sibTransId="{8A2434F6-EBB3-4AFB-9F7F-87EBF9CB936C}"/>
    <dgm:cxn modelId="{0F77D3E0-6ECD-441F-A5A3-B046D4B06D44}" type="presOf" srcId="{381B5489-FC5D-46AE-8F8A-52382BD98189}" destId="{637BC889-A062-4DEB-8806-730C512B0AF2}" srcOrd="0" destOrd="0" presId="urn:microsoft.com/office/officeart/2008/layout/LinedList"/>
    <dgm:cxn modelId="{83C5F1F6-BA9F-4CCC-A885-22E8A8ADED9B}" type="presOf" srcId="{C099CBFB-CEB0-46B1-BE94-40E10F56FE08}" destId="{B202809A-6CCB-4040-9ABA-128B0E226C61}" srcOrd="0" destOrd="0" presId="urn:microsoft.com/office/officeart/2008/layout/LinedList"/>
    <dgm:cxn modelId="{52104365-EF2D-4C8A-AB65-A6549C674687}" type="presParOf" srcId="{637A6ABA-2117-4511-9F99-B13A1BD373DB}" destId="{C0A0F24A-E9D7-4E67-9FDF-8C55515BFCF6}" srcOrd="0" destOrd="0" presId="urn:microsoft.com/office/officeart/2008/layout/LinedList"/>
    <dgm:cxn modelId="{C0C5F542-5686-4D39-8344-301B2771663E}" type="presParOf" srcId="{637A6ABA-2117-4511-9F99-B13A1BD373DB}" destId="{961C2F2D-C14F-47E1-A85F-47CC60FB282D}" srcOrd="1" destOrd="0" presId="urn:microsoft.com/office/officeart/2008/layout/LinedList"/>
    <dgm:cxn modelId="{BD8A88DF-51A1-428E-89E6-7C57B9C61A6F}" type="presParOf" srcId="{961C2F2D-C14F-47E1-A85F-47CC60FB282D}" destId="{0440DCB4-AE18-4BB2-9C39-6D4D1705AD18}" srcOrd="0" destOrd="0" presId="urn:microsoft.com/office/officeart/2008/layout/LinedList"/>
    <dgm:cxn modelId="{F0273D3C-1989-44C8-A00F-E56BD36DF5FA}" type="presParOf" srcId="{961C2F2D-C14F-47E1-A85F-47CC60FB282D}" destId="{7EA92724-5FB4-4EC0-A4BE-CAF55D5881BF}" srcOrd="1" destOrd="0" presId="urn:microsoft.com/office/officeart/2008/layout/LinedList"/>
    <dgm:cxn modelId="{1F2D9655-0BD9-4679-9AD4-C5B60D93B68E}" type="presParOf" srcId="{637A6ABA-2117-4511-9F99-B13A1BD373DB}" destId="{6DEF7428-330A-4778-A5A8-17094F884AB2}" srcOrd="2" destOrd="0" presId="urn:microsoft.com/office/officeart/2008/layout/LinedList"/>
    <dgm:cxn modelId="{BB9AFF4F-4394-4C24-8F74-F16D041BE2FB}" type="presParOf" srcId="{637A6ABA-2117-4511-9F99-B13A1BD373DB}" destId="{E7393542-B28F-4989-A4F9-BB80C634FFEA}" srcOrd="3" destOrd="0" presId="urn:microsoft.com/office/officeart/2008/layout/LinedList"/>
    <dgm:cxn modelId="{B3153563-D67B-4647-8BA5-F12CADE74DB6}" type="presParOf" srcId="{E7393542-B28F-4989-A4F9-BB80C634FFEA}" destId="{637BC889-A062-4DEB-8806-730C512B0AF2}" srcOrd="0" destOrd="0" presId="urn:microsoft.com/office/officeart/2008/layout/LinedList"/>
    <dgm:cxn modelId="{F0FAE056-06C0-47A1-AB6D-8474DC9E8154}" type="presParOf" srcId="{E7393542-B28F-4989-A4F9-BB80C634FFEA}" destId="{847A9244-9D58-49D2-A8C9-E645668F019C}" srcOrd="1" destOrd="0" presId="urn:microsoft.com/office/officeart/2008/layout/LinedList"/>
    <dgm:cxn modelId="{F191D895-BD56-446E-99EB-729618501571}" type="presParOf" srcId="{637A6ABA-2117-4511-9F99-B13A1BD373DB}" destId="{8EDBC094-CC45-4141-BC29-2C68175D2570}" srcOrd="4" destOrd="0" presId="urn:microsoft.com/office/officeart/2008/layout/LinedList"/>
    <dgm:cxn modelId="{59D990E7-3767-4FD9-9FDF-18E637BFA811}" type="presParOf" srcId="{637A6ABA-2117-4511-9F99-B13A1BD373DB}" destId="{7F761F8C-4532-4E7B-A370-EA5A410C21CD}" srcOrd="5" destOrd="0" presId="urn:microsoft.com/office/officeart/2008/layout/LinedList"/>
    <dgm:cxn modelId="{0072F633-9C82-406A-A0F3-FD5405362611}" type="presParOf" srcId="{7F761F8C-4532-4E7B-A370-EA5A410C21CD}" destId="{48FB910E-EDB3-49DB-956B-3E1FB6F12A5E}" srcOrd="0" destOrd="0" presId="urn:microsoft.com/office/officeart/2008/layout/LinedList"/>
    <dgm:cxn modelId="{0D28FE38-19BC-4E66-A890-272E9CAE858F}" type="presParOf" srcId="{7F761F8C-4532-4E7B-A370-EA5A410C21CD}" destId="{D93A12EE-E805-4D5E-93F2-A681AAF131A3}" srcOrd="1" destOrd="0" presId="urn:microsoft.com/office/officeart/2008/layout/LinedList"/>
    <dgm:cxn modelId="{E2D98BB1-260B-4CD1-AA9C-673957AD3B0C}" type="presParOf" srcId="{637A6ABA-2117-4511-9F99-B13A1BD373DB}" destId="{AEC7021F-FB29-4CBE-8BF5-D867C0B87E71}" srcOrd="6" destOrd="0" presId="urn:microsoft.com/office/officeart/2008/layout/LinedList"/>
    <dgm:cxn modelId="{C68C5E7D-B7DA-44D7-BA81-CCE73ACAB413}" type="presParOf" srcId="{637A6ABA-2117-4511-9F99-B13A1BD373DB}" destId="{23706242-C78E-4E9B-995C-D1E9AFA100D4}" srcOrd="7" destOrd="0" presId="urn:microsoft.com/office/officeart/2008/layout/LinedList"/>
    <dgm:cxn modelId="{3D6DAE60-22C7-44A7-ADF8-ADC9DFF5BFE1}" type="presParOf" srcId="{23706242-C78E-4E9B-995C-D1E9AFA100D4}" destId="{B202809A-6CCB-4040-9ABA-128B0E226C61}" srcOrd="0" destOrd="0" presId="urn:microsoft.com/office/officeart/2008/layout/LinedList"/>
    <dgm:cxn modelId="{2F4AE082-2F9E-4624-AE05-5E8EDB48F2CE}" type="presParOf" srcId="{23706242-C78E-4E9B-995C-D1E9AFA100D4}" destId="{9AEDD69A-F002-4C58-A595-F841BC77303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BE32F-800A-44A5-A692-117004FB2D8E}">
      <dsp:nvSpPr>
        <dsp:cNvPr id="0" name=""/>
        <dsp:cNvSpPr/>
      </dsp:nvSpPr>
      <dsp:spPr>
        <a:xfrm>
          <a:off x="0" y="24659"/>
          <a:ext cx="7290054" cy="912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Linear </a:t>
          </a:r>
        </a:p>
      </dsp:txBody>
      <dsp:txXfrm>
        <a:off x="44549" y="69208"/>
        <a:ext cx="7200956" cy="823502"/>
      </dsp:txXfrm>
    </dsp:sp>
    <dsp:sp modelId="{02E93E92-4057-4A29-AD24-7667A2A0CD4D}">
      <dsp:nvSpPr>
        <dsp:cNvPr id="0" name=""/>
        <dsp:cNvSpPr/>
      </dsp:nvSpPr>
      <dsp:spPr>
        <a:xfrm>
          <a:off x="0" y="1052459"/>
          <a:ext cx="7290054" cy="912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Polynomial</a:t>
          </a:r>
        </a:p>
      </dsp:txBody>
      <dsp:txXfrm>
        <a:off x="44549" y="1097008"/>
        <a:ext cx="7200956" cy="823502"/>
      </dsp:txXfrm>
    </dsp:sp>
    <dsp:sp modelId="{D08B8CE0-7452-4B90-B4AD-B7ABF2BB9876}">
      <dsp:nvSpPr>
        <dsp:cNvPr id="0" name=""/>
        <dsp:cNvSpPr/>
      </dsp:nvSpPr>
      <dsp:spPr>
        <a:xfrm>
          <a:off x="0" y="2080260"/>
          <a:ext cx="7290054" cy="912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Neural Network</a:t>
          </a:r>
        </a:p>
      </dsp:txBody>
      <dsp:txXfrm>
        <a:off x="44549" y="2124809"/>
        <a:ext cx="7200956"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0F24A-E9D7-4E67-9FDF-8C55515BFCF6}">
      <dsp:nvSpPr>
        <dsp:cNvPr id="0" name=""/>
        <dsp:cNvSpPr/>
      </dsp:nvSpPr>
      <dsp:spPr>
        <a:xfrm>
          <a:off x="0" y="0"/>
          <a:ext cx="605211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40DCB4-AE18-4BB2-9C39-6D4D1705AD18}">
      <dsp:nvSpPr>
        <dsp:cNvPr id="0" name=""/>
        <dsp:cNvSpPr/>
      </dsp:nvSpPr>
      <dsp:spPr>
        <a:xfrm>
          <a:off x="0" y="0"/>
          <a:ext cx="6052118" cy="438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still feel that our original thesis was correct </a:t>
          </a:r>
        </a:p>
      </dsp:txBody>
      <dsp:txXfrm>
        <a:off x="0" y="0"/>
        <a:ext cx="6052118" cy="438581"/>
      </dsp:txXfrm>
    </dsp:sp>
    <dsp:sp modelId="{6DEF7428-330A-4778-A5A8-17094F884AB2}">
      <dsp:nvSpPr>
        <dsp:cNvPr id="0" name=""/>
        <dsp:cNvSpPr/>
      </dsp:nvSpPr>
      <dsp:spPr>
        <a:xfrm>
          <a:off x="0" y="438581"/>
          <a:ext cx="605211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BC889-A062-4DEB-8806-730C512B0AF2}">
      <dsp:nvSpPr>
        <dsp:cNvPr id="0" name=""/>
        <dsp:cNvSpPr/>
      </dsp:nvSpPr>
      <dsp:spPr>
        <a:xfrm>
          <a:off x="0" y="438581"/>
          <a:ext cx="6052118" cy="438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Use each account as their own feature </a:t>
          </a:r>
        </a:p>
      </dsp:txBody>
      <dsp:txXfrm>
        <a:off x="0" y="438581"/>
        <a:ext cx="6052118" cy="438581"/>
      </dsp:txXfrm>
    </dsp:sp>
    <dsp:sp modelId="{8EDBC094-CC45-4141-BC29-2C68175D2570}">
      <dsp:nvSpPr>
        <dsp:cNvPr id="0" name=""/>
        <dsp:cNvSpPr/>
      </dsp:nvSpPr>
      <dsp:spPr>
        <a:xfrm>
          <a:off x="0" y="877162"/>
          <a:ext cx="605211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B910E-EDB3-49DB-956B-3E1FB6F12A5E}">
      <dsp:nvSpPr>
        <dsp:cNvPr id="0" name=""/>
        <dsp:cNvSpPr/>
      </dsp:nvSpPr>
      <dsp:spPr>
        <a:xfrm>
          <a:off x="0" y="877162"/>
          <a:ext cx="6052118" cy="438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Split data into months or quarters </a:t>
          </a:r>
        </a:p>
      </dsp:txBody>
      <dsp:txXfrm>
        <a:off x="0" y="877162"/>
        <a:ext cx="6052118" cy="438581"/>
      </dsp:txXfrm>
    </dsp:sp>
    <dsp:sp modelId="{AEC7021F-FB29-4CBE-8BF5-D867C0B87E71}">
      <dsp:nvSpPr>
        <dsp:cNvPr id="0" name=""/>
        <dsp:cNvSpPr/>
      </dsp:nvSpPr>
      <dsp:spPr>
        <a:xfrm>
          <a:off x="0" y="1315744"/>
          <a:ext cx="605211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02809A-6CCB-4040-9ABA-128B0E226C61}">
      <dsp:nvSpPr>
        <dsp:cNvPr id="0" name=""/>
        <dsp:cNvSpPr/>
      </dsp:nvSpPr>
      <dsp:spPr>
        <a:xfrm>
          <a:off x="0" y="1315744"/>
          <a:ext cx="6052118" cy="438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Remove outlier income statements to yield a more accurate result</a:t>
          </a:r>
        </a:p>
      </dsp:txBody>
      <dsp:txXfrm>
        <a:off x="0" y="1315744"/>
        <a:ext cx="6052118" cy="4385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d043174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d043174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3cbe8d3738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3cbe8d373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cbe8d373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cbe8d373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cbe8d373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cbe8d373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cbe8d373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cbe8d373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cbe8d3738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cbe8d373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3cbe8d3738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3cbe8d3738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cbe8d373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cbe8d373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cbe8d373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3cbe8d373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3cbe8d3738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3cbe8d373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cbe8d373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3cbe8d373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CBE6338-A07B-4099-A26F-834570EDC7E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6495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E6338-A07B-4099-A26F-834570EDC7E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12686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E6338-A07B-4099-A26F-834570EDC7E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7681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6272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E6338-A07B-4099-A26F-834570EDC7E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44735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BE6338-A07B-4099-A26F-834570EDC7E9}"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6981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BE6338-A07B-4099-A26F-834570EDC7E9}"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30585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BE6338-A07B-4099-A26F-834570EDC7E9}"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21655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BE6338-A07B-4099-A26F-834570EDC7E9}"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35089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E6338-A07B-4099-A26F-834570EDC7E9}"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871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CBE6338-A07B-4099-A26F-834570EDC7E9}"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69746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CBE6338-A07B-4099-A26F-834570EDC7E9}"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98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CBE6338-A07B-4099-A26F-834570EDC7E9}" type="datetimeFigureOut">
              <a:rPr lang="en-US" smtClean="0"/>
              <a:t>5/3/2023</a:t>
            </a:fld>
            <a:endParaRPr lang="en-US"/>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541466"/>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jpeg"/><Relationship Id="rId7" Type="http://schemas.openxmlformats.org/officeDocument/2006/relationships/diagramColors" Target="../diagrams/colors2.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482600" y="482600"/>
            <a:ext cx="5373505" cy="4178299"/>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5000">
                <a:solidFill>
                  <a:schemeClr val="tx1">
                    <a:alpha val="80000"/>
                  </a:schemeClr>
                </a:solidFill>
              </a:rPr>
              <a:t>Predicting Income Statement Accounts Using Machine Learning</a:t>
            </a:r>
          </a:p>
        </p:txBody>
      </p:sp>
      <p:sp>
        <p:nvSpPr>
          <p:cNvPr id="55" name="Google Shape;55;p13"/>
          <p:cNvSpPr txBox="1">
            <a:spLocks noGrp="1"/>
          </p:cNvSpPr>
          <p:nvPr>
            <p:ph type="subTitle" idx="1"/>
          </p:nvPr>
        </p:nvSpPr>
        <p:spPr>
          <a:xfrm>
            <a:off x="6338706" y="482600"/>
            <a:ext cx="2322694" cy="4178299"/>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1500"/>
              <a:t>Diego Messmacher &amp; Holden Cormier</a:t>
            </a:r>
          </a:p>
        </p:txBody>
      </p:sp>
      <p:cxnSp>
        <p:nvCxnSpPr>
          <p:cNvPr id="71" name="Straight Connector 70">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4703" y="1200150"/>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D787-97EC-9212-3F20-48B907E93800}"/>
              </a:ext>
            </a:extLst>
          </p:cNvPr>
          <p:cNvSpPr>
            <a:spLocks noGrp="1"/>
          </p:cNvSpPr>
          <p:nvPr>
            <p:ph type="title"/>
          </p:nvPr>
        </p:nvSpPr>
        <p:spPr>
          <a:xfrm>
            <a:off x="806259" y="674944"/>
            <a:ext cx="8520600" cy="572700"/>
          </a:xfrm>
        </p:spPr>
        <p:txBody>
          <a:bodyPr>
            <a:normAutofit fontScale="90000"/>
          </a:bodyPr>
          <a:lstStyle/>
          <a:p>
            <a:r>
              <a:rPr lang="en-US" dirty="0"/>
              <a:t>Example prediction – </a:t>
            </a:r>
            <a:r>
              <a:rPr lang="en-US" dirty="0" err="1"/>
              <a:t>mongodb</a:t>
            </a:r>
            <a:r>
              <a:rPr lang="en-US" dirty="0"/>
              <a:t> revenue growth</a:t>
            </a:r>
          </a:p>
        </p:txBody>
      </p:sp>
      <p:sp>
        <p:nvSpPr>
          <p:cNvPr id="3" name="Text Placeholder 2">
            <a:extLst>
              <a:ext uri="{FF2B5EF4-FFF2-40B4-BE49-F238E27FC236}">
                <a16:creationId xmlns:a16="http://schemas.microsoft.com/office/drawing/2014/main" id="{49595E81-D5CE-70F4-6FDE-D5EA9578DEF0}"/>
              </a:ext>
            </a:extLst>
          </p:cNvPr>
          <p:cNvSpPr>
            <a:spLocks noGrp="1"/>
          </p:cNvSpPr>
          <p:nvPr>
            <p:ph type="body" idx="1"/>
          </p:nvPr>
        </p:nvSpPr>
        <p:spPr>
          <a:xfrm>
            <a:off x="311700" y="1725175"/>
            <a:ext cx="8520600" cy="3416400"/>
          </a:xfrm>
        </p:spPr>
        <p:txBody>
          <a:bodyPr/>
          <a:lstStyle/>
          <a:p>
            <a:r>
              <a:rPr lang="en-US" dirty="0"/>
              <a:t>Revenue Numbers:</a:t>
            </a:r>
          </a:p>
          <a:p>
            <a:endParaRPr lang="en-US" dirty="0"/>
          </a:p>
          <a:p>
            <a:r>
              <a:rPr lang="en-US" dirty="0"/>
              <a:t>Our prediction: 54% growth for 2023</a:t>
            </a:r>
          </a:p>
          <a:p>
            <a:endParaRPr lang="en-US" dirty="0"/>
          </a:p>
          <a:p>
            <a:r>
              <a:rPr lang="en-US" dirty="0"/>
              <a:t>Actual: 54% growth for 2023</a:t>
            </a:r>
          </a:p>
        </p:txBody>
      </p:sp>
      <p:pic>
        <p:nvPicPr>
          <p:cNvPr id="5" name="Picture 4">
            <a:extLst>
              <a:ext uri="{FF2B5EF4-FFF2-40B4-BE49-F238E27FC236}">
                <a16:creationId xmlns:a16="http://schemas.microsoft.com/office/drawing/2014/main" id="{69B5FC05-D0BE-1DA9-3E85-2F820B4D746A}"/>
              </a:ext>
            </a:extLst>
          </p:cNvPr>
          <p:cNvPicPr>
            <a:picLocks noChangeAspect="1"/>
          </p:cNvPicPr>
          <p:nvPr/>
        </p:nvPicPr>
        <p:blipFill>
          <a:blip r:embed="rId2"/>
          <a:stretch>
            <a:fillRect/>
          </a:stretch>
        </p:blipFill>
        <p:spPr>
          <a:xfrm>
            <a:off x="2433912" y="1771563"/>
            <a:ext cx="3429378" cy="330236"/>
          </a:xfrm>
          <a:prstGeom prst="rect">
            <a:avLst/>
          </a:prstGeom>
        </p:spPr>
      </p:pic>
      <p:pic>
        <p:nvPicPr>
          <p:cNvPr id="9" name="Picture 8">
            <a:extLst>
              <a:ext uri="{FF2B5EF4-FFF2-40B4-BE49-F238E27FC236}">
                <a16:creationId xmlns:a16="http://schemas.microsoft.com/office/drawing/2014/main" id="{4AF90A4D-D9ED-7CBC-5F3B-C67728EB87C7}"/>
              </a:ext>
            </a:extLst>
          </p:cNvPr>
          <p:cNvPicPr>
            <a:picLocks noChangeAspect="1"/>
          </p:cNvPicPr>
          <p:nvPr/>
        </p:nvPicPr>
        <p:blipFill>
          <a:blip r:embed="rId3"/>
          <a:stretch>
            <a:fillRect/>
          </a:stretch>
        </p:blipFill>
        <p:spPr>
          <a:xfrm>
            <a:off x="4682297" y="2311076"/>
            <a:ext cx="2561742" cy="2295673"/>
          </a:xfrm>
          <a:prstGeom prst="rect">
            <a:avLst/>
          </a:prstGeom>
        </p:spPr>
      </p:pic>
    </p:spTree>
    <p:extLst>
      <p:ext uri="{BB962C8B-B14F-4D97-AF65-F5344CB8AC3E}">
        <p14:creationId xmlns:p14="http://schemas.microsoft.com/office/powerpoint/2010/main" val="413390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cxnSp>
        <p:nvCxnSpPr>
          <p:cNvPr id="117" name="Straight Connector 116">
            <a:extLst>
              <a:ext uri="{FF2B5EF4-FFF2-40B4-BE49-F238E27FC236}">
                <a16:creationId xmlns:a16="http://schemas.microsoft.com/office/drawing/2014/main" id="{C30962D2-9C5F-4C2F-9D75-5047CCE94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Google Shape;109;p21"/>
          <p:cNvSpPr txBox="1">
            <a:spLocks noGrp="1"/>
          </p:cNvSpPr>
          <p:nvPr>
            <p:ph type="title"/>
          </p:nvPr>
        </p:nvSpPr>
        <p:spPr>
          <a:xfrm>
            <a:off x="4463796" y="438912"/>
            <a:ext cx="430555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Neural Network</a:t>
            </a:r>
          </a:p>
        </p:txBody>
      </p:sp>
      <p:pic>
        <p:nvPicPr>
          <p:cNvPr id="112" name="Google Shape;112;p21"/>
          <p:cNvPicPr preferRelativeResize="0"/>
          <p:nvPr/>
        </p:nvPicPr>
        <p:blipFill rotWithShape="1">
          <a:blip r:embed="rId3"/>
          <a:srcRect r="66077" b="1"/>
          <a:stretch/>
        </p:blipFill>
        <p:spPr>
          <a:xfrm>
            <a:off x="363474" y="363474"/>
            <a:ext cx="3371854" cy="2633961"/>
          </a:xfrm>
          <a:prstGeom prst="rect">
            <a:avLst/>
          </a:prstGeom>
          <a:noFill/>
        </p:spPr>
      </p:pic>
      <p:cxnSp>
        <p:nvCxnSpPr>
          <p:cNvPr id="119" name="Straight Connector 118">
            <a:extLst>
              <a:ext uri="{FF2B5EF4-FFF2-40B4-BE49-F238E27FC236}">
                <a16:creationId xmlns:a16="http://schemas.microsoft.com/office/drawing/2014/main" id="{9F37CA5D-275A-4B8C-8438-F1773C736E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672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FBAAC1D1-BFDB-4AEB-9243-D64133AE0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331" y="3112947"/>
            <a:ext cx="778918" cy="167385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Google Shape;111;p21"/>
          <p:cNvPicPr preferRelativeResize="0"/>
          <p:nvPr/>
        </p:nvPicPr>
        <p:blipFill rotWithShape="1">
          <a:blip r:embed="rId4"/>
          <a:srcRect l="16854" r="62867" b="1"/>
          <a:stretch/>
        </p:blipFill>
        <p:spPr>
          <a:xfrm>
            <a:off x="1266693" y="3112947"/>
            <a:ext cx="2468635" cy="1673856"/>
          </a:xfrm>
          <a:prstGeom prst="rect">
            <a:avLst/>
          </a:prstGeom>
          <a:noFill/>
        </p:spPr>
      </p:pic>
      <p:sp>
        <p:nvSpPr>
          <p:cNvPr id="110" name="Google Shape;110;p21"/>
          <p:cNvSpPr txBox="1">
            <a:spLocks noGrp="1"/>
          </p:cNvSpPr>
          <p:nvPr>
            <p:ph type="body" idx="1"/>
          </p:nvPr>
        </p:nvSpPr>
        <p:spPr>
          <a:xfrm>
            <a:off x="4463796" y="1714500"/>
            <a:ext cx="4305554" cy="3017520"/>
          </a:xfrm>
          <a:prstGeom prst="rect">
            <a:avLst/>
          </a:prstGeom>
        </p:spPr>
        <p:txBody>
          <a:bodyPr spcFirstLastPara="1" vert="horz" lIns="45720" tIns="45720" rIns="45720" bIns="45720" rtlCol="0" anchorCtr="0">
            <a:normAutofit/>
          </a:bodyPr>
          <a:lstStyle/>
          <a:p>
            <a:pPr marL="0" lvl="0" indent="0" defTabSz="914400">
              <a:spcBef>
                <a:spcPts val="0"/>
              </a:spcBef>
              <a:spcAft>
                <a:spcPts val="1200"/>
              </a:spcAft>
              <a:buNone/>
            </a:pPr>
            <a:r>
              <a:rPr lang="en-US" dirty="0">
                <a:sym typeface="Times New Roman"/>
              </a:rPr>
              <a:t>In the neural network model we made a deep neural network using </a:t>
            </a:r>
            <a:r>
              <a:rPr lang="en-US" dirty="0" err="1">
                <a:sym typeface="Times New Roman"/>
              </a:rPr>
              <a:t>Tensorflow’s</a:t>
            </a:r>
            <a:r>
              <a:rPr lang="en-US" dirty="0">
                <a:sym typeface="Times New Roman"/>
              </a:rPr>
              <a:t> </a:t>
            </a:r>
            <a:r>
              <a:rPr lang="en-US" dirty="0" err="1">
                <a:sym typeface="Times New Roman"/>
              </a:rPr>
              <a:t>Keras</a:t>
            </a:r>
            <a:r>
              <a:rPr lang="en-US" dirty="0">
                <a:sym typeface="Times New Roman"/>
              </a:rPr>
              <a:t> package. We used a sequential model and then used the </a:t>
            </a:r>
            <a:r>
              <a:rPr lang="en-US" dirty="0" err="1">
                <a:sym typeface="Times New Roman"/>
              </a:rPr>
              <a:t>RandomizedSearchCV</a:t>
            </a:r>
            <a:r>
              <a:rPr lang="en-US" dirty="0">
                <a:sym typeface="Times New Roman"/>
              </a:rPr>
              <a:t> in order to find the best hidden layers, learning rate and number of neurons. We only did it for feature 4 as it would’ve taken way too long if we did all 14 features. Although this model performed quite well on the validation dataset it was it did not when we tried using the model with the test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D787-97EC-9212-3F20-48B907E93800}"/>
              </a:ext>
            </a:extLst>
          </p:cNvPr>
          <p:cNvSpPr>
            <a:spLocks noGrp="1"/>
          </p:cNvSpPr>
          <p:nvPr>
            <p:ph type="title"/>
          </p:nvPr>
        </p:nvSpPr>
        <p:spPr>
          <a:xfrm>
            <a:off x="806259" y="674944"/>
            <a:ext cx="8520600" cy="572700"/>
          </a:xfrm>
        </p:spPr>
        <p:txBody>
          <a:bodyPr>
            <a:normAutofit fontScale="90000"/>
          </a:bodyPr>
          <a:lstStyle/>
          <a:p>
            <a:r>
              <a:rPr lang="en-US" dirty="0"/>
              <a:t>Example prediction – </a:t>
            </a:r>
            <a:r>
              <a:rPr lang="en-US" dirty="0" err="1"/>
              <a:t>mongodb</a:t>
            </a:r>
            <a:r>
              <a:rPr lang="en-US" dirty="0"/>
              <a:t> revenue growth</a:t>
            </a:r>
          </a:p>
        </p:txBody>
      </p:sp>
      <p:sp>
        <p:nvSpPr>
          <p:cNvPr id="3" name="Text Placeholder 2">
            <a:extLst>
              <a:ext uri="{FF2B5EF4-FFF2-40B4-BE49-F238E27FC236}">
                <a16:creationId xmlns:a16="http://schemas.microsoft.com/office/drawing/2014/main" id="{49595E81-D5CE-70F4-6FDE-D5EA9578DEF0}"/>
              </a:ext>
            </a:extLst>
          </p:cNvPr>
          <p:cNvSpPr>
            <a:spLocks noGrp="1"/>
          </p:cNvSpPr>
          <p:nvPr>
            <p:ph type="body" idx="1"/>
          </p:nvPr>
        </p:nvSpPr>
        <p:spPr>
          <a:xfrm>
            <a:off x="311700" y="1725175"/>
            <a:ext cx="8520600" cy="3416400"/>
          </a:xfrm>
        </p:spPr>
        <p:txBody>
          <a:bodyPr/>
          <a:lstStyle/>
          <a:p>
            <a:r>
              <a:rPr lang="en-US" dirty="0"/>
              <a:t>Revenue Numbers:</a:t>
            </a:r>
          </a:p>
          <a:p>
            <a:endParaRPr lang="en-US" dirty="0"/>
          </a:p>
          <a:p>
            <a:r>
              <a:rPr lang="en-US" dirty="0"/>
              <a:t>Our prediction: 14.7% growth for 2023</a:t>
            </a:r>
          </a:p>
          <a:p>
            <a:endParaRPr lang="en-US" dirty="0"/>
          </a:p>
          <a:p>
            <a:r>
              <a:rPr lang="en-US" dirty="0"/>
              <a:t>Actual: 54% growth for 2023</a:t>
            </a:r>
          </a:p>
        </p:txBody>
      </p:sp>
      <p:pic>
        <p:nvPicPr>
          <p:cNvPr id="5" name="Picture 4">
            <a:extLst>
              <a:ext uri="{FF2B5EF4-FFF2-40B4-BE49-F238E27FC236}">
                <a16:creationId xmlns:a16="http://schemas.microsoft.com/office/drawing/2014/main" id="{69B5FC05-D0BE-1DA9-3E85-2F820B4D746A}"/>
              </a:ext>
            </a:extLst>
          </p:cNvPr>
          <p:cNvPicPr>
            <a:picLocks noChangeAspect="1"/>
          </p:cNvPicPr>
          <p:nvPr/>
        </p:nvPicPr>
        <p:blipFill>
          <a:blip r:embed="rId2"/>
          <a:stretch>
            <a:fillRect/>
          </a:stretch>
        </p:blipFill>
        <p:spPr>
          <a:xfrm>
            <a:off x="2433912" y="1771563"/>
            <a:ext cx="3429378" cy="330236"/>
          </a:xfrm>
          <a:prstGeom prst="rect">
            <a:avLst/>
          </a:prstGeom>
        </p:spPr>
      </p:pic>
      <p:pic>
        <p:nvPicPr>
          <p:cNvPr id="1026" name="Picture 2" descr="Image preview">
            <a:extLst>
              <a:ext uri="{FF2B5EF4-FFF2-40B4-BE49-F238E27FC236}">
                <a16:creationId xmlns:a16="http://schemas.microsoft.com/office/drawing/2014/main" id="{2ED2850F-26B0-E333-2A03-FF6EDC0D3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055" y="2674115"/>
            <a:ext cx="54959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44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cxnSp>
        <p:nvCxnSpPr>
          <p:cNvPr id="123" name="Straight Connector 122">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25" name="Rectangle 124">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Google Shape;117;p22"/>
          <p:cNvSpPr txBox="1">
            <a:spLocks noGrp="1"/>
          </p:cNvSpPr>
          <p:nvPr>
            <p:ph type="title"/>
          </p:nvPr>
        </p:nvSpPr>
        <p:spPr>
          <a:xfrm>
            <a:off x="723591" y="603249"/>
            <a:ext cx="2543925" cy="393700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4600" spc="100">
                <a:solidFill>
                  <a:srgbClr val="FFFFFF"/>
                </a:solidFill>
              </a:rPr>
              <a:t>Limitations</a:t>
            </a:r>
          </a:p>
        </p:txBody>
      </p:sp>
      <p:sp>
        <p:nvSpPr>
          <p:cNvPr id="118" name="Google Shape;118;p22"/>
          <p:cNvSpPr txBox="1">
            <a:spLocks noGrp="1"/>
          </p:cNvSpPr>
          <p:nvPr>
            <p:ph type="body" idx="1"/>
          </p:nvPr>
        </p:nvSpPr>
        <p:spPr>
          <a:xfrm>
            <a:off x="3713286" y="603249"/>
            <a:ext cx="4729502" cy="3937001"/>
          </a:xfrm>
          <a:prstGeom prst="rect">
            <a:avLst/>
          </a:prstGeom>
        </p:spPr>
        <p:txBody>
          <a:bodyPr spcFirstLastPara="1" vert="horz" lIns="45720" tIns="45720" rIns="45720" bIns="45720" rtlCol="0" anchor="ctr" anchorCtr="0">
            <a:normAutofit/>
          </a:bodyPr>
          <a:lstStyle/>
          <a:p>
            <a:pPr marL="457200" lvl="0" indent="-342900" defTabSz="914400">
              <a:spcBef>
                <a:spcPts val="0"/>
              </a:spcBef>
              <a:spcAft>
                <a:spcPts val="600"/>
              </a:spcAft>
              <a:buSzPts val="1800"/>
              <a:buChar char="-"/>
            </a:pPr>
            <a:r>
              <a:rPr lang="en-US"/>
              <a:t>Data limitations</a:t>
            </a:r>
          </a:p>
          <a:p>
            <a:pPr marL="914400" lvl="1" indent="-317500" defTabSz="914400">
              <a:spcBef>
                <a:spcPts val="0"/>
              </a:spcBef>
              <a:spcAft>
                <a:spcPts val="600"/>
              </a:spcAft>
              <a:buSzPts val="1400"/>
              <a:buChar char="-"/>
            </a:pPr>
            <a:r>
              <a:rPr lang="en-US"/>
              <a:t>Only having 5 data points for each feature significantly reduced the accuracy of our model </a:t>
            </a:r>
          </a:p>
          <a:p>
            <a:pPr marL="914400" lvl="1" indent="-317500" defTabSz="914400">
              <a:spcBef>
                <a:spcPts val="0"/>
              </a:spcBef>
              <a:spcAft>
                <a:spcPts val="600"/>
              </a:spcAft>
              <a:buSzPts val="1400"/>
              <a:buChar char="-"/>
            </a:pPr>
            <a:r>
              <a:rPr lang="en-US"/>
              <a:t>Could not consistently predict correct values because of this </a:t>
            </a:r>
          </a:p>
          <a:p>
            <a:pPr marL="914400" lvl="1" indent="-317500" defTabSz="914400">
              <a:spcBef>
                <a:spcPts val="0"/>
              </a:spcBef>
              <a:spcAft>
                <a:spcPts val="600"/>
              </a:spcAft>
              <a:buSzPts val="1400"/>
              <a:buChar char="-"/>
            </a:pPr>
            <a:r>
              <a:rPr lang="en-US"/>
              <a:t>Only solution would be to use data as one feature because our thesis relies on the progression over five years</a:t>
            </a:r>
          </a:p>
          <a:p>
            <a:pPr marL="457200" lvl="0" indent="-342900" defTabSz="914400">
              <a:spcBef>
                <a:spcPts val="0"/>
              </a:spcBef>
              <a:spcAft>
                <a:spcPts val="600"/>
              </a:spcAft>
              <a:buSzPts val="1800"/>
              <a:buChar char="-"/>
            </a:pPr>
            <a:r>
              <a:rPr lang="en-US"/>
              <a:t>Computational limitations </a:t>
            </a:r>
          </a:p>
          <a:p>
            <a:pPr marL="914400" lvl="1" indent="-317500" defTabSz="914400">
              <a:spcBef>
                <a:spcPts val="0"/>
              </a:spcBef>
              <a:spcAft>
                <a:spcPts val="600"/>
              </a:spcAft>
              <a:buSzPts val="1400"/>
              <a:buChar char="-"/>
            </a:pPr>
            <a:r>
              <a:rPr lang="en-US"/>
              <a:t>We were unable to create models for the 14 different accounts using a neural network because of our computational limitations </a:t>
            </a:r>
          </a:p>
          <a:p>
            <a:pPr marL="914400" lvl="1" indent="-317500" defTabSz="914400">
              <a:spcBef>
                <a:spcPts val="0"/>
              </a:spcBef>
              <a:spcAft>
                <a:spcPts val="600"/>
              </a:spcAft>
              <a:buSzPts val="1400"/>
              <a:buChar char="-"/>
            </a:pPr>
            <a:r>
              <a:rPr lang="en-US"/>
              <a:t>Each model had a very long runtime and we did not have enough time to run it 14 different times with 14 different data sets</a:t>
            </a:r>
          </a:p>
          <a:p>
            <a:pPr marL="914400" lvl="1" indent="-317500" defTabSz="914400">
              <a:spcBef>
                <a:spcPts val="0"/>
              </a:spcBef>
              <a:spcAft>
                <a:spcPts val="600"/>
              </a:spcAft>
              <a:buSzPts val="1400"/>
              <a:buChar char="-"/>
            </a:pPr>
            <a:r>
              <a:rPr lang="en-US"/>
              <a:t>Possible solutions would be more time and a better computer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cxnSp>
        <p:nvCxnSpPr>
          <p:cNvPr id="130" name="Straight Connector 129">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6" name="Picture 125" descr="Magnifying glass showing decling performance">
            <a:extLst>
              <a:ext uri="{FF2B5EF4-FFF2-40B4-BE49-F238E27FC236}">
                <a16:creationId xmlns:a16="http://schemas.microsoft.com/office/drawing/2014/main" id="{E99F9130-E091-BC72-D8ED-6EAAC8566BF0}"/>
              </a:ext>
            </a:extLst>
          </p:cNvPr>
          <p:cNvPicPr>
            <a:picLocks noChangeAspect="1"/>
          </p:cNvPicPr>
          <p:nvPr/>
        </p:nvPicPr>
        <p:blipFill rotWithShape="1">
          <a:blip r:embed="rId3">
            <a:duotone>
              <a:schemeClr val="bg2">
                <a:shade val="45000"/>
                <a:satMod val="135000"/>
              </a:schemeClr>
              <a:prstClr val="white"/>
            </a:duotone>
            <a:alphaModFix amt="40000"/>
          </a:blip>
          <a:srcRect t="1220" b="14510"/>
          <a:stretch/>
        </p:blipFill>
        <p:spPr>
          <a:xfrm>
            <a:off x="20" y="10"/>
            <a:ext cx="9143980" cy="5143489"/>
          </a:xfrm>
          <a:prstGeom prst="rect">
            <a:avLst/>
          </a:prstGeom>
        </p:spPr>
      </p:pic>
      <p:sp>
        <p:nvSpPr>
          <p:cNvPr id="123" name="Google Shape;123;p23"/>
          <p:cNvSpPr txBox="1">
            <a:spLocks noGrp="1"/>
          </p:cNvSpPr>
          <p:nvPr>
            <p:ph type="title"/>
          </p:nvPr>
        </p:nvSpPr>
        <p:spPr>
          <a:xfrm>
            <a:off x="768096" y="438912"/>
            <a:ext cx="729005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Conclusion</a:t>
            </a:r>
          </a:p>
        </p:txBody>
      </p:sp>
      <p:cxnSp>
        <p:nvCxnSpPr>
          <p:cNvPr id="132" name="Straight Connector 131">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Google Shape;124;p23"/>
          <p:cNvSpPr txBox="1">
            <a:spLocks noGrp="1"/>
          </p:cNvSpPr>
          <p:nvPr>
            <p:ph type="body" idx="1"/>
          </p:nvPr>
        </p:nvSpPr>
        <p:spPr>
          <a:xfrm>
            <a:off x="768096" y="1714500"/>
            <a:ext cx="7290054" cy="3017520"/>
          </a:xfrm>
          <a:prstGeom prst="rect">
            <a:avLst/>
          </a:prstGeom>
        </p:spPr>
        <p:txBody>
          <a:bodyPr spcFirstLastPara="1" vert="horz" lIns="45720" tIns="45720" rIns="45720" bIns="45720" rtlCol="0" anchorCtr="0">
            <a:normAutofit/>
          </a:bodyPr>
          <a:lstStyle/>
          <a:p>
            <a:pPr marL="0" lvl="0" indent="0" defTabSz="914400">
              <a:spcBef>
                <a:spcPts val="0"/>
              </a:spcBef>
              <a:spcAft>
                <a:spcPts val="1200"/>
              </a:spcAft>
              <a:buNone/>
            </a:pPr>
            <a:r>
              <a:rPr lang="en-US" dirty="0">
                <a:sym typeface="Times New Roman"/>
              </a:rPr>
              <a:t>Although this project was inconclusive at best, we believe that this is due to the limited dataset rather than there being no correlation software company’s financial statements. As it stands the best performing model was the polynomial model. Our predictor ended up working well for companies that very closely matched our ideal software company income statement.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cxnSp>
        <p:nvCxnSpPr>
          <p:cNvPr id="136" name="Straight Connector 135">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2" name="Picture 131">
            <a:extLst>
              <a:ext uri="{FF2B5EF4-FFF2-40B4-BE49-F238E27FC236}">
                <a16:creationId xmlns:a16="http://schemas.microsoft.com/office/drawing/2014/main" id="{3D7E1826-F91A-9A6A-4D26-DBFB17EC26BE}"/>
              </a:ext>
            </a:extLst>
          </p:cNvPr>
          <p:cNvPicPr>
            <a:picLocks noChangeAspect="1"/>
          </p:cNvPicPr>
          <p:nvPr/>
        </p:nvPicPr>
        <p:blipFill rotWithShape="1">
          <a:blip r:embed="rId3">
            <a:duotone>
              <a:schemeClr val="bg2">
                <a:shade val="45000"/>
                <a:satMod val="135000"/>
              </a:schemeClr>
              <a:prstClr val="white"/>
            </a:duotone>
            <a:alphaModFix amt="40000"/>
          </a:blip>
          <a:srcRect t="20495"/>
          <a:stretch/>
        </p:blipFill>
        <p:spPr>
          <a:xfrm>
            <a:off x="20" y="10"/>
            <a:ext cx="9143980" cy="5143489"/>
          </a:xfrm>
          <a:prstGeom prst="rect">
            <a:avLst/>
          </a:prstGeom>
        </p:spPr>
      </p:pic>
      <p:sp>
        <p:nvSpPr>
          <p:cNvPr id="129" name="Google Shape;129;p24"/>
          <p:cNvSpPr txBox="1">
            <a:spLocks noGrp="1"/>
          </p:cNvSpPr>
          <p:nvPr>
            <p:ph type="title"/>
          </p:nvPr>
        </p:nvSpPr>
        <p:spPr>
          <a:xfrm>
            <a:off x="768096" y="438912"/>
            <a:ext cx="729005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dirty="0"/>
              <a:t>Future Work</a:t>
            </a:r>
          </a:p>
        </p:txBody>
      </p:sp>
      <p:cxnSp>
        <p:nvCxnSpPr>
          <p:cNvPr id="138" name="Straight Connector 137">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42" name="TextBox 1">
            <a:extLst>
              <a:ext uri="{FF2B5EF4-FFF2-40B4-BE49-F238E27FC236}">
                <a16:creationId xmlns:a16="http://schemas.microsoft.com/office/drawing/2014/main" id="{471C5A2C-759C-A309-CB4F-2835EA64CD96}"/>
              </a:ext>
            </a:extLst>
          </p:cNvPr>
          <p:cNvGraphicFramePr/>
          <p:nvPr/>
        </p:nvGraphicFramePr>
        <p:xfrm>
          <a:off x="882378" y="1430307"/>
          <a:ext cx="6052118" cy="1754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cxnSp>
        <p:nvCxnSpPr>
          <p:cNvPr id="66" name="Straight Connector 65">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723591" y="603249"/>
            <a:ext cx="2543925" cy="393700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5000" spc="100">
                <a:solidFill>
                  <a:srgbClr val="FFFFFF"/>
                </a:solidFill>
              </a:rPr>
              <a:t>Problem Statement and Potential Solution</a:t>
            </a:r>
          </a:p>
        </p:txBody>
      </p:sp>
      <p:sp>
        <p:nvSpPr>
          <p:cNvPr id="61" name="Google Shape;61;p14"/>
          <p:cNvSpPr txBox="1">
            <a:spLocks noGrp="1"/>
          </p:cNvSpPr>
          <p:nvPr>
            <p:ph type="body" idx="1"/>
          </p:nvPr>
        </p:nvSpPr>
        <p:spPr>
          <a:xfrm>
            <a:off x="3713286" y="603249"/>
            <a:ext cx="4729502" cy="3937001"/>
          </a:xfrm>
          <a:prstGeom prst="rect">
            <a:avLst/>
          </a:prstGeom>
        </p:spPr>
        <p:txBody>
          <a:bodyPr spcFirstLastPara="1" vert="horz" lIns="45720" tIns="45720" rIns="45720" bIns="45720" rtlCol="0" anchor="ctr" anchorCtr="0">
            <a:normAutofit/>
          </a:bodyPr>
          <a:lstStyle/>
          <a:p>
            <a:pPr marL="0" lvl="0" indent="0" defTabSz="914400">
              <a:spcBef>
                <a:spcPts val="0"/>
              </a:spcBef>
              <a:spcAft>
                <a:spcPts val="0"/>
              </a:spcAft>
              <a:buNone/>
            </a:pPr>
            <a:r>
              <a:rPr lang="en-US" sz="1500"/>
              <a:t>Problem: </a:t>
            </a:r>
          </a:p>
          <a:p>
            <a:pPr marL="457200" lvl="0" indent="-325755" defTabSz="914400">
              <a:spcBef>
                <a:spcPts val="1200"/>
              </a:spcBef>
              <a:spcAft>
                <a:spcPts val="0"/>
              </a:spcAft>
              <a:buSzPct val="100000"/>
              <a:buChar char="-"/>
            </a:pPr>
            <a:r>
              <a:rPr lang="en-US" sz="1500"/>
              <a:t>Stocks trade on potential of future earnings and being able to predict what a company's future looks like will give you a significant advantage when doing stock analysis. </a:t>
            </a:r>
          </a:p>
          <a:p>
            <a:pPr marL="0" lvl="0" indent="0" defTabSz="914400">
              <a:spcBef>
                <a:spcPts val="1200"/>
              </a:spcBef>
              <a:spcAft>
                <a:spcPts val="0"/>
              </a:spcAft>
              <a:buNone/>
            </a:pPr>
            <a:endParaRPr lang="en-US" sz="1500"/>
          </a:p>
          <a:p>
            <a:pPr marL="0" lvl="0" indent="0" defTabSz="914400">
              <a:spcBef>
                <a:spcPts val="1200"/>
              </a:spcBef>
              <a:spcAft>
                <a:spcPts val="0"/>
              </a:spcAft>
              <a:buNone/>
            </a:pPr>
            <a:r>
              <a:rPr lang="en-US" sz="1500"/>
              <a:t>Proposed solution:</a:t>
            </a:r>
          </a:p>
          <a:p>
            <a:pPr marL="457200" lvl="0" indent="-325755" defTabSz="914400">
              <a:spcBef>
                <a:spcPts val="1200"/>
              </a:spcBef>
              <a:spcAft>
                <a:spcPts val="0"/>
              </a:spcAft>
              <a:buSzPct val="100000"/>
              <a:buChar char="-"/>
            </a:pPr>
            <a:r>
              <a:rPr lang="en-US" sz="1500"/>
              <a:t>Public software companies generally follow similar growth rates so using historical income statements from software companies a prediction can be made about the next year of a target company. Our goal was to make a different model for each account on the income statement using the same accounts from other income statements.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5"/>
          <p:cNvSpPr txBox="1">
            <a:spLocks noGrp="1"/>
          </p:cNvSpPr>
          <p:nvPr>
            <p:ph type="title"/>
          </p:nvPr>
        </p:nvSpPr>
        <p:spPr>
          <a:xfrm>
            <a:off x="768096" y="438912"/>
            <a:ext cx="283431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solidFill>
                  <a:srgbClr val="FFFFFF"/>
                </a:solidFill>
              </a:rPr>
              <a:t>Data</a:t>
            </a:r>
          </a:p>
        </p:txBody>
      </p:sp>
      <p:cxnSp>
        <p:nvCxnSpPr>
          <p:cNvPr id="77" name="Straight Connector 76">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7" name="Google Shape;67;p15"/>
          <p:cNvSpPr txBox="1">
            <a:spLocks noGrp="1"/>
          </p:cNvSpPr>
          <p:nvPr>
            <p:ph type="body" idx="1"/>
          </p:nvPr>
        </p:nvSpPr>
        <p:spPr>
          <a:xfrm>
            <a:off x="768096" y="1714500"/>
            <a:ext cx="2843784" cy="2948940"/>
          </a:xfrm>
          <a:prstGeom prst="rect">
            <a:avLst/>
          </a:prstGeom>
        </p:spPr>
        <p:txBody>
          <a:bodyPr spcFirstLastPara="1" vert="horz" lIns="45720" tIns="45720" rIns="45720" bIns="45720" rtlCol="0" anchorCtr="0">
            <a:normAutofit/>
          </a:bodyPr>
          <a:lstStyle/>
          <a:p>
            <a:pPr marL="0" lvl="0" indent="0" defTabSz="914400">
              <a:spcBef>
                <a:spcPts val="0"/>
              </a:spcBef>
              <a:spcAft>
                <a:spcPts val="0"/>
              </a:spcAft>
              <a:buNone/>
            </a:pPr>
            <a:r>
              <a:rPr lang="en-US" dirty="0">
                <a:solidFill>
                  <a:srgbClr val="FFFFFF"/>
                </a:solidFill>
              </a:rPr>
              <a:t>Our data consisted of 35 company income statements. Each company represented a feature and the specific line items were the data. </a:t>
            </a:r>
          </a:p>
          <a:p>
            <a:pPr marL="0" lvl="0" indent="0" defTabSz="914400">
              <a:spcBef>
                <a:spcPts val="1200"/>
              </a:spcBef>
              <a:spcAft>
                <a:spcPts val="1200"/>
              </a:spcAft>
              <a:buNone/>
            </a:pPr>
            <a:endParaRPr lang="en-US" dirty="0">
              <a:solidFill>
                <a:srgbClr val="FFFFFF"/>
              </a:solidFill>
            </a:endParaRPr>
          </a:p>
        </p:txBody>
      </p:sp>
      <p:pic>
        <p:nvPicPr>
          <p:cNvPr id="68" name="Google Shape;68;p15"/>
          <p:cNvPicPr preferRelativeResize="0"/>
          <p:nvPr/>
        </p:nvPicPr>
        <p:blipFill>
          <a:blip r:embed="rId3"/>
          <a:stretch>
            <a:fillRect/>
          </a:stretch>
        </p:blipFill>
        <p:spPr>
          <a:xfrm>
            <a:off x="4572000" y="725262"/>
            <a:ext cx="4091940" cy="369297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
        <p:cNvGrpSpPr/>
        <p:nvPr/>
      </p:nvGrpSpPr>
      <p:grpSpPr>
        <a:xfrm>
          <a:off x="0" y="0"/>
          <a:ext cx="0" cy="0"/>
          <a:chOff x="0" y="0"/>
          <a:chExt cx="0" cy="0"/>
        </a:xfrm>
      </p:grpSpPr>
      <p:cxnSp>
        <p:nvCxnSpPr>
          <p:cNvPr id="91" name="Straight Connector 80">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Google Shape;73;p16"/>
          <p:cNvSpPr txBox="1">
            <a:spLocks noGrp="1"/>
          </p:cNvSpPr>
          <p:nvPr>
            <p:ph type="title"/>
          </p:nvPr>
        </p:nvSpPr>
        <p:spPr>
          <a:xfrm>
            <a:off x="768096" y="438912"/>
            <a:ext cx="4550113"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Data Cont.</a:t>
            </a:r>
          </a:p>
        </p:txBody>
      </p:sp>
      <p:sp>
        <p:nvSpPr>
          <p:cNvPr id="74" name="Google Shape;74;p16"/>
          <p:cNvSpPr txBox="1">
            <a:spLocks noGrp="1"/>
          </p:cNvSpPr>
          <p:nvPr>
            <p:ph type="body" idx="1"/>
          </p:nvPr>
        </p:nvSpPr>
        <p:spPr>
          <a:xfrm>
            <a:off x="768096" y="1714500"/>
            <a:ext cx="4550113" cy="3017520"/>
          </a:xfrm>
          <a:prstGeom prst="rect">
            <a:avLst/>
          </a:prstGeom>
        </p:spPr>
        <p:txBody>
          <a:bodyPr spcFirstLastPara="1" vert="horz" lIns="45720" tIns="45720" rIns="45720" bIns="45720" rtlCol="0" anchorCtr="0">
            <a:normAutofit/>
          </a:bodyPr>
          <a:lstStyle/>
          <a:p>
            <a:pPr marL="0" lvl="0" indent="0" defTabSz="914400">
              <a:spcBef>
                <a:spcPts val="0"/>
              </a:spcBef>
              <a:spcAft>
                <a:spcPts val="0"/>
              </a:spcAft>
              <a:buNone/>
            </a:pPr>
            <a:r>
              <a:rPr lang="en-US"/>
              <a:t>The income statements were consolidated so only the summary accounts were used. </a:t>
            </a:r>
          </a:p>
          <a:p>
            <a:pPr marL="0" lvl="0" indent="0" defTabSz="914400">
              <a:spcBef>
                <a:spcPts val="1200"/>
              </a:spcBef>
              <a:spcAft>
                <a:spcPts val="0"/>
              </a:spcAft>
              <a:buNone/>
            </a:pPr>
            <a:endParaRPr lang="en-US"/>
          </a:p>
          <a:p>
            <a:pPr marL="0" lvl="0" indent="0" defTabSz="914400">
              <a:spcBef>
                <a:spcPts val="1200"/>
              </a:spcBef>
              <a:spcAft>
                <a:spcPts val="1200"/>
              </a:spcAft>
              <a:buNone/>
            </a:pPr>
            <a:r>
              <a:rPr lang="en-US"/>
              <a:t>These summary accounts were then converted to growth rates. </a:t>
            </a:r>
          </a:p>
        </p:txBody>
      </p:sp>
      <p:pic>
        <p:nvPicPr>
          <p:cNvPr id="76" name="Google Shape;76;p16"/>
          <p:cNvPicPr preferRelativeResize="0"/>
          <p:nvPr/>
        </p:nvPicPr>
        <p:blipFill>
          <a:blip r:embed="rId3"/>
          <a:stretch>
            <a:fillRect/>
          </a:stretch>
        </p:blipFill>
        <p:spPr>
          <a:xfrm>
            <a:off x="5888497" y="480060"/>
            <a:ext cx="2551145" cy="1971039"/>
          </a:xfrm>
          <a:prstGeom prst="rect">
            <a:avLst/>
          </a:prstGeom>
          <a:noFill/>
        </p:spPr>
      </p:pic>
      <p:pic>
        <p:nvPicPr>
          <p:cNvPr id="75" name="Google Shape;75;p16"/>
          <p:cNvPicPr preferRelativeResize="0"/>
          <p:nvPr/>
        </p:nvPicPr>
        <p:blipFill>
          <a:blip r:embed="rId4"/>
          <a:stretch>
            <a:fillRect/>
          </a:stretch>
        </p:blipFill>
        <p:spPr>
          <a:xfrm>
            <a:off x="5697326" y="2692400"/>
            <a:ext cx="2933488" cy="197104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cxnSp>
        <p:nvCxnSpPr>
          <p:cNvPr id="93" name="Straight Connector 9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1" name="Google Shape;81;p17"/>
          <p:cNvSpPr txBox="1">
            <a:spLocks noGrp="1"/>
          </p:cNvSpPr>
          <p:nvPr>
            <p:ph type="title"/>
          </p:nvPr>
        </p:nvSpPr>
        <p:spPr>
          <a:xfrm>
            <a:off x="768096" y="438912"/>
            <a:ext cx="4426545"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Data Cont.</a:t>
            </a:r>
          </a:p>
        </p:txBody>
      </p:sp>
      <p:sp>
        <p:nvSpPr>
          <p:cNvPr id="82" name="Google Shape;82;p17"/>
          <p:cNvSpPr txBox="1">
            <a:spLocks noGrp="1"/>
          </p:cNvSpPr>
          <p:nvPr>
            <p:ph type="body" idx="1"/>
          </p:nvPr>
        </p:nvSpPr>
        <p:spPr>
          <a:xfrm>
            <a:off x="768096" y="1714500"/>
            <a:ext cx="4426545" cy="2948940"/>
          </a:xfrm>
          <a:prstGeom prst="rect">
            <a:avLst/>
          </a:prstGeom>
        </p:spPr>
        <p:txBody>
          <a:bodyPr spcFirstLastPara="1" vert="horz" lIns="45720" tIns="45720" rIns="45720" bIns="45720" rtlCol="0" anchorCtr="0">
            <a:normAutofit/>
          </a:bodyPr>
          <a:lstStyle/>
          <a:p>
            <a:pPr marL="0" lvl="0" indent="0" defTabSz="914400">
              <a:spcBef>
                <a:spcPts val="0"/>
              </a:spcBef>
              <a:spcAft>
                <a:spcPts val="1200"/>
              </a:spcAft>
              <a:buNone/>
            </a:pPr>
            <a:r>
              <a:rPr lang="en-US" dirty="0"/>
              <a:t>Our biggest limiter was our data because each feature could only have five data points. </a:t>
            </a:r>
          </a:p>
          <a:p>
            <a:pPr marL="0" lvl="0" indent="0" defTabSz="914400">
              <a:spcBef>
                <a:spcPts val="0"/>
              </a:spcBef>
              <a:spcAft>
                <a:spcPts val="1200"/>
              </a:spcAft>
              <a:buNone/>
            </a:pPr>
            <a:r>
              <a:rPr lang="en-US" dirty="0"/>
              <a:t>Some income statements ended up leading being outliers for what we wanted to achieve and because of the limited nature of our dataset they had significant impact</a:t>
            </a:r>
          </a:p>
        </p:txBody>
      </p:sp>
      <p:pic>
        <p:nvPicPr>
          <p:cNvPr id="83" name="Google Shape;83;p17"/>
          <p:cNvPicPr preferRelativeResize="0"/>
          <p:nvPr/>
        </p:nvPicPr>
        <p:blipFill>
          <a:blip r:embed="rId3"/>
          <a:stretch>
            <a:fillRect/>
          </a:stretch>
        </p:blipFill>
        <p:spPr>
          <a:xfrm>
            <a:off x="5194641" y="1810566"/>
            <a:ext cx="3469299" cy="180433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cxnSp>
        <p:nvCxnSpPr>
          <p:cNvPr id="95" name="Straight Connector 94">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1" name="Picture 90" descr="Human brain nerve cells">
            <a:extLst>
              <a:ext uri="{FF2B5EF4-FFF2-40B4-BE49-F238E27FC236}">
                <a16:creationId xmlns:a16="http://schemas.microsoft.com/office/drawing/2014/main" id="{C17F3C20-CA7E-47B5-A856-25E00B29D726}"/>
              </a:ext>
            </a:extLst>
          </p:cNvPr>
          <p:cNvPicPr>
            <a:picLocks noChangeAspect="1"/>
          </p:cNvPicPr>
          <p:nvPr/>
        </p:nvPicPr>
        <p:blipFill rotWithShape="1">
          <a:blip r:embed="rId3">
            <a:duotone>
              <a:schemeClr val="bg2">
                <a:shade val="45000"/>
                <a:satMod val="135000"/>
              </a:schemeClr>
              <a:prstClr val="white"/>
            </a:duotone>
            <a:alphaModFix amt="40000"/>
          </a:blip>
          <a:srcRect t="25000"/>
          <a:stretch/>
        </p:blipFill>
        <p:spPr>
          <a:xfrm>
            <a:off x="20" y="10"/>
            <a:ext cx="9143980" cy="5143489"/>
          </a:xfrm>
          <a:prstGeom prst="rect">
            <a:avLst/>
          </a:prstGeom>
        </p:spPr>
      </p:pic>
      <p:sp>
        <p:nvSpPr>
          <p:cNvPr id="88" name="Google Shape;88;p18"/>
          <p:cNvSpPr txBox="1">
            <a:spLocks noGrp="1"/>
          </p:cNvSpPr>
          <p:nvPr>
            <p:ph type="title"/>
          </p:nvPr>
        </p:nvSpPr>
        <p:spPr>
          <a:xfrm>
            <a:off x="768096" y="438912"/>
            <a:ext cx="729005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Models</a:t>
            </a:r>
          </a:p>
        </p:txBody>
      </p:sp>
      <p:cxnSp>
        <p:nvCxnSpPr>
          <p:cNvPr id="97" name="Straight Connector 96">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99" name="Google Shape;89;p18">
            <a:extLst>
              <a:ext uri="{FF2B5EF4-FFF2-40B4-BE49-F238E27FC236}">
                <a16:creationId xmlns:a16="http://schemas.microsoft.com/office/drawing/2014/main" id="{4BF75704-F9D4-B1EA-0EDB-3CCD2A4C0013}"/>
              </a:ext>
            </a:extLst>
          </p:cNvPr>
          <p:cNvGraphicFramePr/>
          <p:nvPr/>
        </p:nvGraphicFramePr>
        <p:xfrm>
          <a:off x="768096" y="1714500"/>
          <a:ext cx="7290054" cy="3017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3"/>
        <p:cNvGrpSpPr/>
        <p:nvPr/>
      </p:nvGrpSpPr>
      <p:grpSpPr>
        <a:xfrm>
          <a:off x="0" y="0"/>
          <a:ext cx="0" cy="0"/>
          <a:chOff x="0" y="0"/>
          <a:chExt cx="0" cy="0"/>
        </a:xfrm>
      </p:grpSpPr>
      <p:cxnSp>
        <p:nvCxnSpPr>
          <p:cNvPr id="101" name="Straight Connector 10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Google Shape;94;p19"/>
          <p:cNvSpPr txBox="1">
            <a:spLocks noGrp="1"/>
          </p:cNvSpPr>
          <p:nvPr>
            <p:ph type="title"/>
          </p:nvPr>
        </p:nvSpPr>
        <p:spPr>
          <a:xfrm>
            <a:off x="768096" y="438912"/>
            <a:ext cx="4426545"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Linear</a:t>
            </a:r>
          </a:p>
        </p:txBody>
      </p:sp>
      <p:sp>
        <p:nvSpPr>
          <p:cNvPr id="95" name="Google Shape;95;p19"/>
          <p:cNvSpPr txBox="1">
            <a:spLocks noGrp="1"/>
          </p:cNvSpPr>
          <p:nvPr>
            <p:ph type="body" idx="1"/>
          </p:nvPr>
        </p:nvSpPr>
        <p:spPr>
          <a:xfrm>
            <a:off x="768096" y="1714500"/>
            <a:ext cx="4426545" cy="2948940"/>
          </a:xfrm>
          <a:prstGeom prst="rect">
            <a:avLst/>
          </a:prstGeom>
        </p:spPr>
        <p:txBody>
          <a:bodyPr spcFirstLastPara="1" vert="horz" lIns="45720" tIns="45720" rIns="45720" bIns="45720" rtlCol="0" anchorCtr="0">
            <a:normAutofit/>
          </a:bodyPr>
          <a:lstStyle/>
          <a:p>
            <a:pPr marL="0" lvl="0" indent="0" defTabSz="914400">
              <a:spcBef>
                <a:spcPts val="0"/>
              </a:spcBef>
              <a:spcAft>
                <a:spcPts val="600"/>
              </a:spcAft>
              <a:buSzPts val="1100"/>
              <a:buFont typeface="Arial"/>
              <a:buNone/>
            </a:pPr>
            <a:r>
              <a:rPr lang="en-US">
                <a:sym typeface="Times New Roman"/>
              </a:rPr>
              <a:t>For the linear model we used  sklearn’s linear regression package. After getting the data in a usable format we trained a linear regression model on the training data. Our best linear model was predicting revenue and ended with a mean squared error of 260 and a score of -1.8 and the worst mean squared error was </a:t>
            </a:r>
            <a:r>
              <a:rPr lang="en-US">
                <a:highlight>
                  <a:srgbClr val="FFFFFF"/>
                </a:highlight>
                <a:sym typeface="Times New Roman"/>
              </a:rPr>
              <a:t>2135185.9627417377 with a score of -690 </a:t>
            </a:r>
            <a:r>
              <a:rPr lang="en-US">
                <a:sym typeface="Times New Roman"/>
              </a:rPr>
              <a:t>. </a:t>
            </a:r>
            <a:endParaRPr lang="en-US"/>
          </a:p>
        </p:txBody>
      </p:sp>
      <p:pic>
        <p:nvPicPr>
          <p:cNvPr id="96" name="Google Shape;96;p19"/>
          <p:cNvPicPr preferRelativeResize="0"/>
          <p:nvPr/>
        </p:nvPicPr>
        <p:blipFill>
          <a:blip r:embed="rId3"/>
          <a:stretch>
            <a:fillRect/>
          </a:stretch>
        </p:blipFill>
        <p:spPr>
          <a:xfrm>
            <a:off x="6337853" y="480060"/>
            <a:ext cx="1652434" cy="418338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D787-97EC-9212-3F20-48B907E93800}"/>
              </a:ext>
            </a:extLst>
          </p:cNvPr>
          <p:cNvSpPr>
            <a:spLocks noGrp="1"/>
          </p:cNvSpPr>
          <p:nvPr>
            <p:ph type="title"/>
          </p:nvPr>
        </p:nvSpPr>
        <p:spPr/>
        <p:txBody>
          <a:bodyPr>
            <a:normAutofit fontScale="90000"/>
          </a:bodyPr>
          <a:lstStyle/>
          <a:p>
            <a:r>
              <a:rPr lang="en-US" dirty="0"/>
              <a:t>Example prediction – </a:t>
            </a:r>
            <a:r>
              <a:rPr lang="en-US" dirty="0" err="1"/>
              <a:t>mongodb</a:t>
            </a:r>
            <a:r>
              <a:rPr lang="en-US" dirty="0"/>
              <a:t> revenue growth</a:t>
            </a:r>
          </a:p>
        </p:txBody>
      </p:sp>
      <p:sp>
        <p:nvSpPr>
          <p:cNvPr id="3" name="Text Placeholder 2">
            <a:extLst>
              <a:ext uri="{FF2B5EF4-FFF2-40B4-BE49-F238E27FC236}">
                <a16:creationId xmlns:a16="http://schemas.microsoft.com/office/drawing/2014/main" id="{49595E81-D5CE-70F4-6FDE-D5EA9578DEF0}"/>
              </a:ext>
            </a:extLst>
          </p:cNvPr>
          <p:cNvSpPr>
            <a:spLocks noGrp="1"/>
          </p:cNvSpPr>
          <p:nvPr>
            <p:ph type="body" idx="1"/>
          </p:nvPr>
        </p:nvSpPr>
        <p:spPr/>
        <p:txBody>
          <a:bodyPr/>
          <a:lstStyle/>
          <a:p>
            <a:r>
              <a:rPr lang="en-US" dirty="0"/>
              <a:t>Revenue Numbers:</a:t>
            </a:r>
          </a:p>
          <a:p>
            <a:endParaRPr lang="en-US" dirty="0"/>
          </a:p>
          <a:p>
            <a:r>
              <a:rPr lang="en-US" dirty="0"/>
              <a:t>Our prediction: 52% growth for 2023</a:t>
            </a:r>
          </a:p>
          <a:p>
            <a:endParaRPr lang="en-US" dirty="0"/>
          </a:p>
          <a:p>
            <a:r>
              <a:rPr lang="en-US" dirty="0"/>
              <a:t>Actual: 54% growth for 2023</a:t>
            </a:r>
          </a:p>
        </p:txBody>
      </p:sp>
      <p:pic>
        <p:nvPicPr>
          <p:cNvPr id="5" name="Picture 4">
            <a:extLst>
              <a:ext uri="{FF2B5EF4-FFF2-40B4-BE49-F238E27FC236}">
                <a16:creationId xmlns:a16="http://schemas.microsoft.com/office/drawing/2014/main" id="{69B5FC05-D0BE-1DA9-3E85-2F820B4D746A}"/>
              </a:ext>
            </a:extLst>
          </p:cNvPr>
          <p:cNvPicPr>
            <a:picLocks noChangeAspect="1"/>
          </p:cNvPicPr>
          <p:nvPr/>
        </p:nvPicPr>
        <p:blipFill>
          <a:blip r:embed="rId2"/>
          <a:stretch>
            <a:fillRect/>
          </a:stretch>
        </p:blipFill>
        <p:spPr>
          <a:xfrm>
            <a:off x="2640275" y="1152475"/>
            <a:ext cx="3429378" cy="330236"/>
          </a:xfrm>
          <a:prstGeom prst="rect">
            <a:avLst/>
          </a:prstGeom>
        </p:spPr>
      </p:pic>
    </p:spTree>
    <p:extLst>
      <p:ext uri="{BB962C8B-B14F-4D97-AF65-F5344CB8AC3E}">
        <p14:creationId xmlns:p14="http://schemas.microsoft.com/office/powerpoint/2010/main" val="363772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cxnSp>
        <p:nvCxnSpPr>
          <p:cNvPr id="109" name="Straight Connector 108">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1" name="Google Shape;101;p20"/>
          <p:cNvSpPr txBox="1">
            <a:spLocks noGrp="1"/>
          </p:cNvSpPr>
          <p:nvPr>
            <p:ph type="title"/>
          </p:nvPr>
        </p:nvSpPr>
        <p:spPr>
          <a:xfrm>
            <a:off x="768096" y="438912"/>
            <a:ext cx="4550113"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Polynomial</a:t>
            </a:r>
          </a:p>
        </p:txBody>
      </p:sp>
      <p:sp>
        <p:nvSpPr>
          <p:cNvPr id="102" name="Google Shape;102;p20"/>
          <p:cNvSpPr txBox="1">
            <a:spLocks noGrp="1"/>
          </p:cNvSpPr>
          <p:nvPr>
            <p:ph type="body" idx="1"/>
          </p:nvPr>
        </p:nvSpPr>
        <p:spPr>
          <a:xfrm>
            <a:off x="768096" y="1714500"/>
            <a:ext cx="4550113" cy="3017520"/>
          </a:xfrm>
          <a:prstGeom prst="rect">
            <a:avLst/>
          </a:prstGeom>
        </p:spPr>
        <p:txBody>
          <a:bodyPr spcFirstLastPara="1" vert="horz" lIns="45720" tIns="45720" rIns="45720" bIns="45720" rtlCol="0" anchorCtr="0">
            <a:normAutofit/>
          </a:bodyPr>
          <a:lstStyle/>
          <a:p>
            <a:pPr marL="0" lvl="0" indent="0" defTabSz="914400">
              <a:spcBef>
                <a:spcPts val="0"/>
              </a:spcBef>
              <a:spcAft>
                <a:spcPts val="0"/>
              </a:spcAft>
              <a:buNone/>
            </a:pPr>
            <a:r>
              <a:rPr lang="en-US">
                <a:sym typeface="Times New Roman"/>
              </a:rPr>
              <a:t>For the polynomial model we used ridge regression to lower overfitting. After testing for the best degree and lambda, only 2 out of the 14  features performed better with a degree higher than one. Funnily enough, this was also the worse performing feature with a score of  -1000000000 and an MSE of 200000 while the best feature had a score of -0.8 and MSE of 90. We noticed that the model actually performed better with less data points although this is probably a result of overfitting rather than anything else.</a:t>
            </a:r>
          </a:p>
          <a:p>
            <a:pPr marL="0" lvl="0" indent="0" defTabSz="914400">
              <a:spcBef>
                <a:spcPts val="1200"/>
              </a:spcBef>
              <a:spcAft>
                <a:spcPts val="1200"/>
              </a:spcAft>
              <a:buNone/>
            </a:pPr>
            <a:endParaRPr lang="en-US"/>
          </a:p>
        </p:txBody>
      </p:sp>
      <p:pic>
        <p:nvPicPr>
          <p:cNvPr id="103" name="Google Shape;103;p20"/>
          <p:cNvPicPr preferRelativeResize="0"/>
          <p:nvPr/>
        </p:nvPicPr>
        <p:blipFill rotWithShape="1">
          <a:blip r:embed="rId3"/>
          <a:srcRect l="31815" b="32386"/>
          <a:stretch/>
        </p:blipFill>
        <p:spPr>
          <a:xfrm>
            <a:off x="6503164" y="480060"/>
            <a:ext cx="1321811" cy="1971039"/>
          </a:xfrm>
          <a:prstGeom prst="rect">
            <a:avLst/>
          </a:prstGeom>
          <a:noFill/>
        </p:spPr>
      </p:pic>
      <p:pic>
        <p:nvPicPr>
          <p:cNvPr id="104" name="Google Shape;104;p20"/>
          <p:cNvPicPr preferRelativeResize="0"/>
          <p:nvPr/>
        </p:nvPicPr>
        <p:blipFill>
          <a:blip r:embed="rId4"/>
          <a:stretch>
            <a:fillRect/>
          </a:stretch>
        </p:blipFill>
        <p:spPr>
          <a:xfrm>
            <a:off x="5664200" y="2692400"/>
            <a:ext cx="2999740" cy="1077873"/>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23</TotalTime>
  <Words>735</Words>
  <Application>Microsoft Office PowerPoint</Application>
  <PresentationFormat>On-screen Show (16:9)</PresentationFormat>
  <Paragraphs>61</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Tw Cen MT</vt:lpstr>
      <vt:lpstr>Tw Cen MT Condensed</vt:lpstr>
      <vt:lpstr>Wingdings 3</vt:lpstr>
      <vt:lpstr>Integral</vt:lpstr>
      <vt:lpstr>Predicting Income Statement Accounts Using Machine Learning</vt:lpstr>
      <vt:lpstr>Problem Statement and Potential Solution</vt:lpstr>
      <vt:lpstr>Data</vt:lpstr>
      <vt:lpstr>Data Cont.</vt:lpstr>
      <vt:lpstr>Data Cont.</vt:lpstr>
      <vt:lpstr>Models</vt:lpstr>
      <vt:lpstr>Linear</vt:lpstr>
      <vt:lpstr>Example prediction – mongodb revenue growth</vt:lpstr>
      <vt:lpstr>Polynomial</vt:lpstr>
      <vt:lpstr>Example prediction – mongodb revenue growth</vt:lpstr>
      <vt:lpstr>Neural Network</vt:lpstr>
      <vt:lpstr>Example prediction – mongodb revenue growth</vt:lpstr>
      <vt:lpstr>Limitations</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Income Statement Accounts Using Machine Learning</dc:title>
  <cp:lastModifiedBy>Holden Cormier</cp:lastModifiedBy>
  <cp:revision>3</cp:revision>
  <dcterms:modified xsi:type="dcterms:W3CDTF">2023-05-03T18:11:51Z</dcterms:modified>
</cp:coreProperties>
</file>