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 Black"/>
      <p:bold r:id="rId18"/>
      <p:boldItalic r:id="rId19"/>
    </p:embeddedFont>
    <p:embeddedFont>
      <p:font typeface="Roboto Thin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Didact Gothic"/>
      <p:regular r:id="rId28"/>
    </p:embeddedFont>
    <p:embeddedFont>
      <p:font typeface="Roboto Light"/>
      <p:regular r:id="rId29"/>
      <p:bold r:id="rId30"/>
      <p:italic r:id="rId31"/>
      <p:boldItalic r:id="rId32"/>
    </p:embeddedFont>
    <p:embeddedFont>
      <p:font typeface="Bree Serif"/>
      <p:regular r:id="rId33"/>
    </p:embeddedFont>
    <p:embeddedFont>
      <p:font typeface="Roboto Mono Regular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regular.fntdata"/><Relationship Id="rId22" Type="http://schemas.openxmlformats.org/officeDocument/2006/relationships/font" Target="fonts/RobotoThin-italic.fntdata"/><Relationship Id="rId21" Type="http://schemas.openxmlformats.org/officeDocument/2006/relationships/font" Target="fonts/RobotoThin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obotoThin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DidactGothic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Light-italic.fntdata"/><Relationship Id="rId30" Type="http://schemas.openxmlformats.org/officeDocument/2006/relationships/font" Target="fonts/RobotoLight-bold.fntdata"/><Relationship Id="rId11" Type="http://schemas.openxmlformats.org/officeDocument/2006/relationships/slide" Target="slides/slide7.xml"/><Relationship Id="rId33" Type="http://schemas.openxmlformats.org/officeDocument/2006/relationships/font" Target="fonts/BreeSerif-regular.fntdata"/><Relationship Id="rId10" Type="http://schemas.openxmlformats.org/officeDocument/2006/relationships/slide" Target="slides/slide6.xml"/><Relationship Id="rId32" Type="http://schemas.openxmlformats.org/officeDocument/2006/relationships/font" Target="fonts/RobotoLight-boldItalic.fntdata"/><Relationship Id="rId13" Type="http://schemas.openxmlformats.org/officeDocument/2006/relationships/slide" Target="slides/slide9.xml"/><Relationship Id="rId35" Type="http://schemas.openxmlformats.org/officeDocument/2006/relationships/font" Target="fonts/RobotoMonoRegular-bold.fntdata"/><Relationship Id="rId12" Type="http://schemas.openxmlformats.org/officeDocument/2006/relationships/slide" Target="slides/slide8.xml"/><Relationship Id="rId34" Type="http://schemas.openxmlformats.org/officeDocument/2006/relationships/font" Target="fonts/RobotoMonoRegular-regular.fntdata"/><Relationship Id="rId15" Type="http://schemas.openxmlformats.org/officeDocument/2006/relationships/slide" Target="slides/slide11.xml"/><Relationship Id="rId37" Type="http://schemas.openxmlformats.org/officeDocument/2006/relationships/font" Target="fonts/RobotoMonoRegular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MonoRegular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Black-boldItalic.fntdata"/><Relationship Id="rId18" Type="http://schemas.openxmlformats.org/officeDocument/2006/relationships/font" Target="fonts/RobotoBla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4e38d7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4e38d7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0b42d9bd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0b42d9bd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0b42d9bd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d0b42d9bd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d5c1b5ee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d5c1b5ee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d5c1b5ee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d5c1b5ee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c99e1ede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c99e1ede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c459f224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c459f224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f0bc660c6_0_1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f0bc660c6_0_1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086f3bd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086f3bd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086f3bd2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d086f3bd2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c4fa357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c4fa357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c63aa68b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cc63aa68b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cc4fa3574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cc4fa3574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fzaninotto/Faker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slidesgo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Database Seeding con Laravel 7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Por: Diego Puebla Aldama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 txBox="1"/>
          <p:nvPr>
            <p:ph type="ctrTitle"/>
          </p:nvPr>
        </p:nvSpPr>
        <p:spPr>
          <a:xfrm>
            <a:off x="311700" y="1873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Factories</a:t>
            </a:r>
            <a:endParaRPr/>
          </a:p>
        </p:txBody>
      </p:sp>
      <p:sp>
        <p:nvSpPr>
          <p:cNvPr id="281" name="Google Shape;281;p27"/>
          <p:cNvSpPr txBox="1"/>
          <p:nvPr>
            <p:ph idx="7" type="subTitle"/>
          </p:nvPr>
        </p:nvSpPr>
        <p:spPr>
          <a:xfrm>
            <a:off x="5474250" y="1058400"/>
            <a:ext cx="3357900" cy="30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accent1"/>
                </a:solidFill>
              </a:rPr>
              <a:t>La estructura de una fábrica es la siguiente: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accent1"/>
                </a:solidFill>
              </a:rPr>
              <a:t>Es un código php que importa el modelo del que se crearán registros e importa una </a:t>
            </a:r>
            <a:r>
              <a:rPr lang="es" sz="1200">
                <a:solidFill>
                  <a:schemeClr val="accent1"/>
                </a:solidFill>
              </a:rPr>
              <a:t>librería</a:t>
            </a:r>
            <a:r>
              <a:rPr lang="es" sz="1200">
                <a:solidFill>
                  <a:schemeClr val="accent1"/>
                </a:solidFill>
              </a:rPr>
              <a:t> llamada Faker que es la que nos permitirá generar datos aleatorios.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accent1"/>
                </a:solidFill>
              </a:rPr>
              <a:t>Debajo viene la definición de la fábrica y su funcionamiento reside en la </a:t>
            </a:r>
            <a:r>
              <a:rPr lang="es" sz="1200">
                <a:solidFill>
                  <a:schemeClr val="accent1"/>
                </a:solidFill>
              </a:rPr>
              <a:t>cláusula</a:t>
            </a:r>
            <a:r>
              <a:rPr lang="es" sz="1200">
                <a:solidFill>
                  <a:schemeClr val="accent1"/>
                </a:solidFill>
              </a:rPr>
              <a:t> return.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accent1"/>
                </a:solidFill>
              </a:rPr>
              <a:t>Puedes consultar la documentación de Faker en el siguiente enlace: 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u="sng">
                <a:solidFill>
                  <a:schemeClr val="hlink"/>
                </a:solidFill>
                <a:hlinkClick r:id="rId3"/>
              </a:rPr>
              <a:t>https://github.com/fzaninotto/Faker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</p:txBody>
      </p:sp>
      <p:cxnSp>
        <p:nvCxnSpPr>
          <p:cNvPr id="282" name="Google Shape;282;p27"/>
          <p:cNvCxnSpPr/>
          <p:nvPr/>
        </p:nvCxnSpPr>
        <p:spPr>
          <a:xfrm>
            <a:off x="311700" y="7345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3" name="Google Shape;28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33613"/>
            <a:ext cx="516255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"/>
          <p:cNvSpPr txBox="1"/>
          <p:nvPr>
            <p:ph type="ctrTitle"/>
          </p:nvPr>
        </p:nvSpPr>
        <p:spPr>
          <a:xfrm>
            <a:off x="311700" y="1873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Factories</a:t>
            </a:r>
            <a:endParaRPr/>
          </a:p>
        </p:txBody>
      </p:sp>
      <p:sp>
        <p:nvSpPr>
          <p:cNvPr id="289" name="Google Shape;289;p28"/>
          <p:cNvSpPr txBox="1"/>
          <p:nvPr>
            <p:ph idx="7" type="subTitle"/>
          </p:nvPr>
        </p:nvSpPr>
        <p:spPr>
          <a:xfrm>
            <a:off x="311550" y="1058400"/>
            <a:ext cx="8520600" cy="3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accent1"/>
                </a:solidFill>
              </a:rPr>
              <a:t>Dentro de la definición debemos especificar los campos de la tabla de la BD tal cual se encuentran en ella y laravel incluye la biblioteca Faker que permite generar datos aleatorios, podemos hacer uso de ella en con la instancia por defecto o podemos ingresar un dato a mano, te muestro ambas formas: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accent1"/>
                </a:solidFill>
              </a:rPr>
              <a:t>Ahora con la tabla de abogados:</a:t>
            </a:r>
            <a:endParaRPr sz="1200">
              <a:solidFill>
                <a:schemeClr val="accent1"/>
              </a:solidFill>
            </a:endParaRPr>
          </a:p>
        </p:txBody>
      </p:sp>
      <p:cxnSp>
        <p:nvCxnSpPr>
          <p:cNvPr id="290" name="Google Shape;290;p28"/>
          <p:cNvCxnSpPr/>
          <p:nvPr/>
        </p:nvCxnSpPr>
        <p:spPr>
          <a:xfrm>
            <a:off x="311700" y="7345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1" name="Google Shape;2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525" y="1963749"/>
            <a:ext cx="3546625" cy="8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8522" y="2944075"/>
            <a:ext cx="4528950" cy="20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¡Gracias por su atención!</a:t>
            </a:r>
            <a:endParaRPr/>
          </a:p>
        </p:txBody>
      </p:sp>
      <p:sp>
        <p:nvSpPr>
          <p:cNvPr id="298" name="Google Shape;298;p29"/>
          <p:cNvSpPr txBox="1"/>
          <p:nvPr>
            <p:ph idx="1" type="subTitle"/>
          </p:nvPr>
        </p:nvSpPr>
        <p:spPr>
          <a:xfrm>
            <a:off x="3986575" y="3136275"/>
            <a:ext cx="4470900" cy="11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Roboto"/>
                <a:ea typeface="Roboto"/>
                <a:cs typeface="Roboto"/>
                <a:sym typeface="Roboto"/>
              </a:rPr>
              <a:t>Diego Puebla Aldama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diego.loge@comunidad.unam.mx</a:t>
            </a:r>
            <a:endParaRPr sz="1500"/>
          </a:p>
        </p:txBody>
      </p:sp>
      <p:grpSp>
        <p:nvGrpSpPr>
          <p:cNvPr id="299" name="Google Shape;299;p29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300" name="Google Shape;300;p29"/>
            <p:cNvSpPr/>
            <p:nvPr/>
          </p:nvSpPr>
          <p:spPr>
            <a:xfrm>
              <a:off x="4565450" y="4835675"/>
              <a:ext cx="850200" cy="445800"/>
            </a:xfrm>
            <a:custGeom>
              <a:rect b="b" l="l" r="r" t="t"/>
              <a:pathLst>
                <a:path extrusionOk="0" h="17832" w="34008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5848675" y="1425000"/>
              <a:ext cx="423525" cy="132575"/>
            </a:xfrm>
            <a:custGeom>
              <a:rect b="b" l="l" r="r" t="t"/>
              <a:pathLst>
                <a:path extrusionOk="0" h="5303" w="16941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5941025" y="1557925"/>
              <a:ext cx="238825" cy="95175"/>
            </a:xfrm>
            <a:custGeom>
              <a:rect b="b" l="l" r="r" t="t"/>
              <a:pathLst>
                <a:path extrusionOk="0" h="3807" w="9553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6009475" y="1680125"/>
              <a:ext cx="119425" cy="102525"/>
            </a:xfrm>
            <a:custGeom>
              <a:rect b="b" l="l" r="r" t="t"/>
              <a:pathLst>
                <a:path extrusionOk="0" h="4101" w="4777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5753150" y="1286475"/>
              <a:ext cx="614575" cy="170775"/>
            </a:xfrm>
            <a:custGeom>
              <a:rect b="b" l="l" r="r" t="t"/>
              <a:pathLst>
                <a:path extrusionOk="0" h="6831" w="24583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1997375" y="1099025"/>
              <a:ext cx="3593400" cy="4136275"/>
            </a:xfrm>
            <a:custGeom>
              <a:rect b="b" l="l" r="r" t="t"/>
              <a:pathLst>
                <a:path extrusionOk="0" h="165451" w="143736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2271225" y="2928325"/>
              <a:ext cx="977575" cy="976000"/>
            </a:xfrm>
            <a:custGeom>
              <a:rect b="b" l="l" r="r" t="t"/>
              <a:pathLst>
                <a:path extrusionOk="0" h="39040" w="39103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3957250" y="29984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3307675" y="2819750"/>
              <a:ext cx="697375" cy="688475"/>
            </a:xfrm>
            <a:custGeom>
              <a:rect b="b" l="l" r="r" t="t"/>
              <a:pathLst>
                <a:path extrusionOk="0" h="27539" w="27895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2445675" y="3165225"/>
              <a:ext cx="592975" cy="501025"/>
            </a:xfrm>
            <a:custGeom>
              <a:rect b="b" l="l" r="r" t="t"/>
              <a:pathLst>
                <a:path extrusionOk="0" h="20041" w="23719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3481225" y="3027000"/>
              <a:ext cx="333850" cy="275925"/>
            </a:xfrm>
            <a:custGeom>
              <a:rect b="b" l="l" r="r" t="t"/>
              <a:pathLst>
                <a:path extrusionOk="0" h="11037" w="13354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639325" y="2213475"/>
              <a:ext cx="444225" cy="442625"/>
            </a:xfrm>
            <a:custGeom>
              <a:rect b="b" l="l" r="r" t="t"/>
              <a:pathLst>
                <a:path extrusionOk="0" h="17705" w="17769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1112175" y="2165725"/>
              <a:ext cx="313675" cy="310475"/>
            </a:xfrm>
            <a:custGeom>
              <a:rect b="b" l="l" r="r" t="t"/>
              <a:pathLst>
                <a:path extrusionOk="0" h="12419" w="12547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4310700" y="22087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4310700" y="23456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4310700" y="24825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4310700" y="2621050"/>
              <a:ext cx="1028525" cy="39850"/>
            </a:xfrm>
            <a:custGeom>
              <a:rect b="b" l="l" r="r" t="t"/>
              <a:pathLst>
                <a:path extrusionOk="0" h="1594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4310700" y="27579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4310700" y="28949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4310700" y="30318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4310700" y="31687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4310700" y="33056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4310700" y="34425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4310700" y="35795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4310700" y="37164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2293525" y="220870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2293525" y="2345625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2293525" y="248255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2293525" y="2621050"/>
              <a:ext cx="1195675" cy="39850"/>
            </a:xfrm>
            <a:custGeom>
              <a:rect b="b" l="l" r="r" t="t"/>
              <a:pathLst>
                <a:path extrusionOk="0" h="1594" w="47827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4430100" y="1931675"/>
              <a:ext cx="730800" cy="119450"/>
            </a:xfrm>
            <a:custGeom>
              <a:rect b="b" l="l" r="r" t="t"/>
              <a:pathLst>
                <a:path extrusionOk="0" h="4778" w="29232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2817325" y="1931675"/>
              <a:ext cx="729200" cy="119450"/>
            </a:xfrm>
            <a:custGeom>
              <a:rect b="b" l="l" r="r" t="t"/>
              <a:pathLst>
                <a:path extrusionOk="0" h="4778" w="29168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628175" y="3272225"/>
              <a:ext cx="765825" cy="1550725"/>
            </a:xfrm>
            <a:custGeom>
              <a:rect b="b" l="l" r="r" t="t"/>
              <a:pathLst>
                <a:path extrusionOk="0" h="62029" w="30633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972075" y="4366000"/>
              <a:ext cx="79625" cy="398050"/>
            </a:xfrm>
            <a:custGeom>
              <a:rect b="b" l="l" r="r" t="t"/>
              <a:pathLst>
                <a:path extrusionOk="0" h="15922" w="3185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2436800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2791850" y="685075"/>
              <a:ext cx="213350" cy="214950"/>
            </a:xfrm>
            <a:custGeom>
              <a:rect b="b" l="l" r="r" t="t"/>
              <a:pathLst>
                <a:path extrusionOk="0" h="8598" w="8534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3146875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2258475" y="570450"/>
              <a:ext cx="1280075" cy="444200"/>
            </a:xfrm>
            <a:custGeom>
              <a:rect b="b" l="l" r="r" t="t"/>
              <a:pathLst>
                <a:path extrusionOk="0" h="17768" w="51203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4947550" y="262775"/>
              <a:ext cx="1147925" cy="384100"/>
            </a:xfrm>
            <a:custGeom>
              <a:rect b="b" l="l" r="r" t="t"/>
              <a:pathLst>
                <a:path extrusionOk="0" h="15364" w="45917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5336025" y="1923725"/>
              <a:ext cx="162400" cy="135350"/>
            </a:xfrm>
            <a:custGeom>
              <a:rect b="b" l="l" r="r" t="t"/>
              <a:pathLst>
                <a:path extrusionOk="0" h="5414" w="6496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2651725" y="4047575"/>
              <a:ext cx="135375" cy="116250"/>
            </a:xfrm>
            <a:custGeom>
              <a:rect b="b" l="l" r="r" t="t"/>
              <a:pathLst>
                <a:path extrusionOk="0" h="4650" w="5415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2481375" y="1923725"/>
              <a:ext cx="164025" cy="135350"/>
            </a:xfrm>
            <a:custGeom>
              <a:rect b="b" l="l" r="r" t="t"/>
              <a:pathLst>
                <a:path extrusionOk="0" h="5414" w="6561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1459250" y="2527125"/>
              <a:ext cx="243625" cy="208425"/>
            </a:xfrm>
            <a:custGeom>
              <a:rect b="b" l="l" r="r" t="t"/>
              <a:pathLst>
                <a:path extrusionOk="0" h="8337" w="9745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471827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497142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6803925" y="2260975"/>
              <a:ext cx="243625" cy="208850"/>
            </a:xfrm>
            <a:custGeom>
              <a:rect b="b" l="l" r="r" t="t"/>
              <a:pathLst>
                <a:path extrusionOk="0" h="8354" w="9745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5711750" y="2736450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5789775" y="945725"/>
              <a:ext cx="197425" cy="169225"/>
            </a:xfrm>
            <a:custGeom>
              <a:rect b="b" l="l" r="r" t="t"/>
              <a:pathLst>
                <a:path extrusionOk="0" h="6769" w="7897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6049275" y="945725"/>
              <a:ext cx="197450" cy="169225"/>
            </a:xfrm>
            <a:custGeom>
              <a:rect b="b" l="l" r="r" t="t"/>
              <a:pathLst>
                <a:path extrusionOk="0" h="6769" w="7898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3006775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3264700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6307200" y="945725"/>
              <a:ext cx="195850" cy="169225"/>
            </a:xfrm>
            <a:custGeom>
              <a:rect b="b" l="l" r="r" t="t"/>
              <a:pathLst>
                <a:path extrusionOk="0" h="6769" w="7834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3767800" y="8363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3505100" y="4547475"/>
              <a:ext cx="287750" cy="207875"/>
            </a:xfrm>
            <a:custGeom>
              <a:rect b="b" l="l" r="r" t="t"/>
              <a:pathLst>
                <a:path extrusionOk="0" h="8315" w="1151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1495875" y="2773900"/>
              <a:ext cx="203800" cy="1459975"/>
            </a:xfrm>
            <a:custGeom>
              <a:rect b="b" l="l" r="r" t="t"/>
              <a:pathLst>
                <a:path extrusionOk="0" h="58399" w="8152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4119650" y="868550"/>
              <a:ext cx="133750" cy="157250"/>
            </a:xfrm>
            <a:custGeom>
              <a:rect b="b" l="l" r="r" t="t"/>
              <a:pathLst>
                <a:path extrusionOk="0" h="6290" w="535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5961700" y="1944425"/>
              <a:ext cx="812000" cy="746725"/>
            </a:xfrm>
            <a:custGeom>
              <a:rect b="b" l="l" r="r" t="t"/>
              <a:pathLst>
                <a:path extrusionOk="0" h="29869" w="3248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rect b="b" l="l" r="r" t="t"/>
              <a:pathLst>
                <a:path extrusionOk="0" h="29869" w="38849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5700600" y="3254725"/>
              <a:ext cx="246800" cy="1534800"/>
            </a:xfrm>
            <a:custGeom>
              <a:rect b="b" l="l" r="r" t="t"/>
              <a:pathLst>
                <a:path extrusionOk="0" h="61392" w="9872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6150075" y="3201275"/>
              <a:ext cx="131675" cy="74175"/>
            </a:xfrm>
            <a:custGeom>
              <a:rect b="b" l="l" r="r" t="t"/>
              <a:pathLst>
                <a:path extrusionOk="0" h="2967" w="5267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6616075" y="3944100"/>
              <a:ext cx="157625" cy="176750"/>
            </a:xfrm>
            <a:custGeom>
              <a:rect b="b" l="l" r="r" t="t"/>
              <a:pathLst>
                <a:path extrusionOk="0" h="7070" w="6305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6299225" y="3275275"/>
              <a:ext cx="313675" cy="328125"/>
            </a:xfrm>
            <a:custGeom>
              <a:rect b="b" l="l" r="r" t="t"/>
              <a:pathLst>
                <a:path extrusionOk="0" h="13125" w="12547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5732450" y="3078000"/>
              <a:ext cx="244700" cy="157625"/>
            </a:xfrm>
            <a:custGeom>
              <a:rect b="b" l="l" r="r" t="t"/>
              <a:pathLst>
                <a:path extrusionOk="0" h="6305" w="9788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6651200" y="3786250"/>
              <a:ext cx="58825" cy="118075"/>
            </a:xfrm>
            <a:custGeom>
              <a:rect b="b" l="l" r="r" t="t"/>
              <a:pathLst>
                <a:path extrusionOk="0" h="4723" w="2353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6007875" y="3155300"/>
              <a:ext cx="121025" cy="59650"/>
            </a:xfrm>
            <a:custGeom>
              <a:rect b="b" l="l" r="r" t="t"/>
              <a:pathLst>
                <a:path extrusionOk="0" h="2386" w="4841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6599900" y="3634350"/>
              <a:ext cx="76675" cy="115525"/>
            </a:xfrm>
            <a:custGeom>
              <a:rect b="b" l="l" r="r" t="t"/>
              <a:pathLst>
                <a:path extrusionOk="0" h="4621" w="3067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238125" y="2229325"/>
              <a:ext cx="224500" cy="433150"/>
            </a:xfrm>
            <a:custGeom>
              <a:rect b="b" l="l" r="r" t="t"/>
              <a:pathLst>
                <a:path extrusionOk="0" h="17326" w="898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417375" y="2847300"/>
              <a:ext cx="91425" cy="108125"/>
            </a:xfrm>
            <a:custGeom>
              <a:rect b="b" l="l" r="r" t="t"/>
              <a:pathLst>
                <a:path extrusionOk="0" h="4325" w="3657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360700" y="2701425"/>
              <a:ext cx="71675" cy="113900"/>
            </a:xfrm>
            <a:custGeom>
              <a:rect b="b" l="l" r="r" t="t"/>
              <a:pathLst>
                <a:path extrusionOk="0" h="4556" w="2867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379800" y="2081500"/>
              <a:ext cx="80800" cy="112900"/>
            </a:xfrm>
            <a:custGeom>
              <a:rect b="b" l="l" r="r" t="t"/>
              <a:pathLst>
                <a:path extrusionOk="0" h="4516" w="3232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516725" y="174062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451450" y="1948450"/>
              <a:ext cx="90775" cy="104250"/>
            </a:xfrm>
            <a:custGeom>
              <a:rect b="b" l="l" r="r" t="t"/>
              <a:pathLst>
                <a:path extrusionOk="0" h="4170" w="3631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504525" y="2977900"/>
              <a:ext cx="231950" cy="235450"/>
            </a:xfrm>
            <a:custGeom>
              <a:rect b="b" l="l" r="r" t="t"/>
              <a:pathLst>
                <a:path extrusionOk="0" h="9418" w="9278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7060250" y="2937275"/>
              <a:ext cx="87600" cy="107625"/>
            </a:xfrm>
            <a:custGeom>
              <a:rect b="b" l="l" r="r" t="t"/>
              <a:pathLst>
                <a:path extrusionOk="0" h="4305" w="3504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7136675" y="2790600"/>
              <a:ext cx="71675" cy="115475"/>
            </a:xfrm>
            <a:custGeom>
              <a:rect b="b" l="l" r="r" t="t"/>
              <a:pathLst>
                <a:path extrusionOk="0" h="4619" w="2867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6832600" y="3069275"/>
              <a:ext cx="226100" cy="234825"/>
            </a:xfrm>
            <a:custGeom>
              <a:rect b="b" l="l" r="r" t="t"/>
              <a:pathLst>
                <a:path extrusionOk="0" h="9393" w="9044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7108025" y="2320075"/>
              <a:ext cx="222925" cy="434750"/>
            </a:xfrm>
            <a:custGeom>
              <a:rect b="b" l="l" r="r" t="t"/>
              <a:pathLst>
                <a:path extrusionOk="0" h="17390" w="8917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7025225" y="2038025"/>
              <a:ext cx="92375" cy="105425"/>
            </a:xfrm>
            <a:custGeom>
              <a:rect b="b" l="l" r="r" t="t"/>
              <a:pathLst>
                <a:path extrusionOk="0" h="4217" w="3695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7111200" y="2171525"/>
              <a:ext cx="78050" cy="113625"/>
            </a:xfrm>
            <a:custGeom>
              <a:rect b="b" l="l" r="r" t="t"/>
              <a:pathLst>
                <a:path extrusionOk="0" h="4545" w="3122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6829400" y="183137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1369300" y="4886275"/>
              <a:ext cx="322425" cy="328350"/>
            </a:xfrm>
            <a:custGeom>
              <a:rect b="b" l="l" r="r" t="t"/>
              <a:pathLst>
                <a:path extrusionOk="0" h="13134" w="12897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1849075" y="5273675"/>
              <a:ext cx="130825" cy="60350"/>
            </a:xfrm>
            <a:custGeom>
              <a:rect b="b" l="l" r="r" t="t"/>
              <a:pathLst>
                <a:path extrusionOk="0" h="2414" w="5233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1276025" y="4585150"/>
              <a:ext cx="55875" cy="116800"/>
            </a:xfrm>
            <a:custGeom>
              <a:rect b="b" l="l" r="r" t="t"/>
              <a:pathLst>
                <a:path extrusionOk="0" h="4672" w="2235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1307975" y="4740050"/>
              <a:ext cx="74875" cy="114750"/>
            </a:xfrm>
            <a:custGeom>
              <a:rect b="b" l="l" r="r" t="t"/>
              <a:pathLst>
                <a:path extrusionOk="0" h="4590" w="2995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1214075" y="4367600"/>
              <a:ext cx="157625" cy="178325"/>
            </a:xfrm>
            <a:custGeom>
              <a:rect b="b" l="l" r="r" t="t"/>
              <a:pathLst>
                <a:path extrusionOk="0" h="7133" w="6305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1702125" y="5214500"/>
              <a:ext cx="131300" cy="73350"/>
            </a:xfrm>
            <a:custGeom>
              <a:rect b="b" l="l" r="r" t="t"/>
              <a:pathLst>
                <a:path extrusionOk="0" h="2934" w="5252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2014900" y="5254400"/>
              <a:ext cx="237250" cy="157625"/>
            </a:xfrm>
            <a:custGeom>
              <a:rect b="b" l="l" r="r" t="t"/>
              <a:pathLst>
                <a:path extrusionOk="0" h="6305" w="949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3619725" y="1871175"/>
              <a:ext cx="240450" cy="240450"/>
            </a:xfrm>
            <a:custGeom>
              <a:rect b="b" l="l" r="r" t="t"/>
              <a:pathLst>
                <a:path extrusionOk="0" h="9618" w="9618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44110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4718275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53201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1718775" y="4396250"/>
              <a:ext cx="472875" cy="608200"/>
            </a:xfrm>
            <a:custGeom>
              <a:rect b="b" l="l" r="r" t="t"/>
              <a:pathLst>
                <a:path extrusionOk="0" h="24328" w="18915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1817475" y="4498150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1817475" y="4574575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1817475" y="4650975"/>
              <a:ext cx="221325" cy="39850"/>
            </a:xfrm>
            <a:custGeom>
              <a:rect b="b" l="l" r="r" t="t"/>
              <a:pathLst>
                <a:path extrusionOk="0" h="1594" w="8853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6358150" y="2643350"/>
              <a:ext cx="401225" cy="445825"/>
            </a:xfrm>
            <a:custGeom>
              <a:rect b="b" l="l" r="r" t="t"/>
              <a:pathLst>
                <a:path extrusionOk="0" h="17833" w="16049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3627700" y="319425"/>
              <a:ext cx="525400" cy="450050"/>
            </a:xfrm>
            <a:custGeom>
              <a:rect b="b" l="l" r="r" t="t"/>
              <a:pathLst>
                <a:path extrusionOk="0" h="18002" w="21016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3778950" y="401675"/>
              <a:ext cx="101900" cy="235650"/>
            </a:xfrm>
            <a:custGeom>
              <a:rect b="b" l="l" r="r" t="t"/>
              <a:pathLst>
                <a:path extrusionOk="0" h="9426" w="4076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2650150" y="1654650"/>
              <a:ext cx="173550" cy="173575"/>
            </a:xfrm>
            <a:custGeom>
              <a:rect b="b" l="l" r="r" t="t"/>
              <a:pathLst>
                <a:path extrusionOk="0" h="6943" w="6942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1094650" y="26911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1723550" y="1665800"/>
              <a:ext cx="151275" cy="151275"/>
            </a:xfrm>
            <a:custGeom>
              <a:rect b="b" l="l" r="r" t="t"/>
              <a:pathLst>
                <a:path extrusionOk="0" h="6051" w="6051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6334250" y="436700"/>
              <a:ext cx="149700" cy="151275"/>
            </a:xfrm>
            <a:custGeom>
              <a:rect b="b" l="l" r="r" t="t"/>
              <a:pathLst>
                <a:path extrusionOk="0" h="6051" w="5988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6866025" y="2581250"/>
              <a:ext cx="149675" cy="151275"/>
            </a:xfrm>
            <a:custGeom>
              <a:rect b="b" l="l" r="r" t="t"/>
              <a:pathLst>
                <a:path extrusionOk="0" h="6051" w="5987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1094650" y="29713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2409725" y="1654650"/>
              <a:ext cx="171975" cy="173575"/>
            </a:xfrm>
            <a:custGeom>
              <a:rect b="b" l="l" r="r" t="t"/>
              <a:pathLst>
                <a:path extrusionOk="0" h="6943" w="6879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4450800" y="4440825"/>
              <a:ext cx="1246650" cy="250000"/>
            </a:xfrm>
            <a:custGeom>
              <a:rect b="b" l="l" r="r" t="t"/>
              <a:pathLst>
                <a:path extrusionOk="0" h="10000" w="49866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3118225" y="1673750"/>
              <a:ext cx="1514100" cy="135375"/>
            </a:xfrm>
            <a:custGeom>
              <a:rect b="b" l="l" r="r" t="t"/>
              <a:pathLst>
                <a:path extrusionOk="0" h="5415" w="60564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1349400" y="323650"/>
              <a:ext cx="2101600" cy="616175"/>
            </a:xfrm>
            <a:custGeom>
              <a:rect b="b" l="l" r="r" t="t"/>
              <a:pathLst>
                <a:path extrusionOk="0" h="24647" w="84064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5823200" y="713725"/>
              <a:ext cx="843825" cy="1111300"/>
            </a:xfrm>
            <a:custGeom>
              <a:rect b="b" l="l" r="r" t="t"/>
              <a:pathLst>
                <a:path extrusionOk="0" h="44452" w="33753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924300" y="661175"/>
              <a:ext cx="135350" cy="314875"/>
            </a:xfrm>
            <a:custGeom>
              <a:rect b="b" l="l" r="r" t="t"/>
              <a:pathLst>
                <a:path extrusionOk="0" h="12595" w="5414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1782450" y="3907475"/>
              <a:ext cx="135350" cy="315250"/>
            </a:xfrm>
            <a:custGeom>
              <a:rect b="b" l="l" r="r" t="t"/>
              <a:pathLst>
                <a:path extrusionOk="0" h="12610" w="5414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1113775" y="661175"/>
              <a:ext cx="133750" cy="314875"/>
            </a:xfrm>
            <a:custGeom>
              <a:rect b="b" l="l" r="r" t="t"/>
              <a:pathLst>
                <a:path extrusionOk="0" h="12595" w="535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1782450" y="2181650"/>
              <a:ext cx="135350" cy="1668525"/>
            </a:xfrm>
            <a:custGeom>
              <a:rect b="b" l="l" r="r" t="t"/>
              <a:pathLst>
                <a:path extrusionOk="0" h="66741" w="5414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5576425" y="4885025"/>
              <a:ext cx="1047625" cy="159225"/>
            </a:xfrm>
            <a:custGeom>
              <a:rect b="b" l="l" r="r" t="t"/>
              <a:pathLst>
                <a:path extrusionOk="0" h="6369" w="41905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5523875" y="5074475"/>
              <a:ext cx="1100175" cy="157650"/>
            </a:xfrm>
            <a:custGeom>
              <a:rect b="b" l="l" r="r" t="t"/>
              <a:pathLst>
                <a:path extrusionOk="0" h="6306" w="44007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2408625" y="5020350"/>
              <a:ext cx="1230225" cy="393850"/>
            </a:xfrm>
            <a:custGeom>
              <a:rect b="b" l="l" r="r" t="t"/>
              <a:pathLst>
                <a:path extrusionOk="0" h="15754" w="49209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819225" y="28312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860625" y="1842525"/>
              <a:ext cx="619350" cy="135350"/>
            </a:xfrm>
            <a:custGeom>
              <a:rect b="b" l="l" r="r" t="t"/>
              <a:pathLst>
                <a:path extrusionOk="0" h="5414" w="24774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6060425" y="4273650"/>
              <a:ext cx="627300" cy="495175"/>
            </a:xfrm>
            <a:custGeom>
              <a:rect b="b" l="l" r="r" t="t"/>
              <a:pathLst>
                <a:path extrusionOk="0" h="19807" w="25092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6033350" y="2694300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6162325" y="2694300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6033350" y="2820075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6162325" y="2820075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6076350" y="3681400"/>
              <a:ext cx="176750" cy="455375"/>
            </a:xfrm>
            <a:custGeom>
              <a:rect b="b" l="l" r="r" t="t"/>
              <a:pathLst>
                <a:path extrusionOk="0" h="18215" w="707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6270575" y="3679800"/>
              <a:ext cx="178350" cy="456975"/>
            </a:xfrm>
            <a:custGeom>
              <a:rect b="b" l="l" r="r" t="t"/>
              <a:pathLst>
                <a:path extrusionOk="0" h="18279" w="7134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6170275" y="3772150"/>
              <a:ext cx="184700" cy="116250"/>
            </a:xfrm>
            <a:custGeom>
              <a:rect b="b" l="l" r="r" t="t"/>
              <a:pathLst>
                <a:path extrusionOk="0" h="4650" w="7388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6132075" y="3928175"/>
              <a:ext cx="261125" cy="208600"/>
            </a:xfrm>
            <a:custGeom>
              <a:rect b="b" l="l" r="r" t="t"/>
              <a:pathLst>
                <a:path extrusionOk="0" h="8344" w="10445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6262625" y="39281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6036550" y="3628850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6036550" y="4149475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163900" y="2121150"/>
              <a:ext cx="122575" cy="176750"/>
            </a:xfrm>
            <a:custGeom>
              <a:rect b="b" l="l" r="r" t="t"/>
              <a:pathLst>
                <a:path extrusionOk="0" h="7070" w="4903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6302425" y="2121150"/>
              <a:ext cx="138525" cy="176750"/>
            </a:xfrm>
            <a:custGeom>
              <a:rect b="b" l="l" r="r" t="t"/>
              <a:pathLst>
                <a:path extrusionOk="0" h="7070" w="5541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6472775" y="2121150"/>
              <a:ext cx="121025" cy="176750"/>
            </a:xfrm>
            <a:custGeom>
              <a:rect b="b" l="l" r="r" t="t"/>
              <a:pathLst>
                <a:path extrusionOk="0" h="7070" w="4841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1688525" y="661175"/>
              <a:ext cx="92350" cy="178350"/>
            </a:xfrm>
            <a:custGeom>
              <a:rect b="b" l="l" r="r" t="t"/>
              <a:pathLst>
                <a:path extrusionOk="0" h="7134" w="3694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rect b="b" l="l" r="r" t="t"/>
              <a:pathLst>
                <a:path extrusionOk="0" h="7070" w="5478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rect b="b" l="l" r="r" t="t"/>
              <a:pathLst>
                <a:path extrusionOk="0" h="7070" w="5605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rect b="b" l="l" r="r" t="t"/>
              <a:pathLst>
                <a:path extrusionOk="0" h="7070" w="9363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rect b="b" l="l" r="r" t="t"/>
              <a:pathLst>
                <a:path extrusionOk="0" h="7070" w="4077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2245750" y="4830900"/>
              <a:ext cx="162425" cy="211775"/>
            </a:xfrm>
            <a:custGeom>
              <a:rect b="b" l="l" r="r" t="t"/>
              <a:pathLst>
                <a:path extrusionOk="0" h="8471" w="6497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2433625" y="4727400"/>
              <a:ext cx="207000" cy="380550"/>
            </a:xfrm>
            <a:custGeom>
              <a:rect b="b" l="l" r="r" t="t"/>
              <a:pathLst>
                <a:path extrusionOk="0" h="15222" w="828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2661300" y="4830900"/>
              <a:ext cx="164000" cy="211775"/>
            </a:xfrm>
            <a:custGeom>
              <a:rect b="b" l="l" r="r" t="t"/>
              <a:pathLst>
                <a:path extrusionOk="0" h="8471" w="656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0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445" name="Google Shape;445;p30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413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90500" lvl="0" marL="2413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s" sz="11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Video: https://www.youtube.com/watch?v=rO-yqU9xTOg</a:t>
            </a:r>
            <a:endParaRPr sz="11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0500" lvl="0" marL="2413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s" sz="11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Repositorio: https://github.com/Diego-PA/DB_Seeding_Laravel_7</a:t>
            </a:r>
            <a:endParaRPr sz="11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0500" lvl="0" marL="2413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s" sz="11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Documentación Faker: https://github.com/fzaninotto/Faker</a:t>
            </a:r>
            <a:endParaRPr sz="11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0500" lvl="0" marL="2413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s" sz="11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Documentación Laravel: https://laravel.com/docs/7.x/seeding#running-seeders</a:t>
            </a:r>
            <a:endParaRPr>
              <a:solidFill>
                <a:schemeClr val="dk1"/>
              </a:solidFill>
            </a:endParaRPr>
          </a:p>
          <a:p>
            <a:pPr indent="-190500" lvl="0" marL="2413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s" sz="11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Plantilla de la presentación por </a:t>
            </a:r>
            <a:r>
              <a:rPr lang="es" sz="115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11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2413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ctrTitle"/>
          </p:nvPr>
        </p:nvSpPr>
        <p:spPr>
          <a:xfrm>
            <a:off x="311700" y="1873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</a:t>
            </a:r>
            <a:endParaRPr/>
          </a:p>
        </p:txBody>
      </p:sp>
      <p:sp>
        <p:nvSpPr>
          <p:cNvPr id="211" name="Google Shape;211;p19"/>
          <p:cNvSpPr txBox="1"/>
          <p:nvPr>
            <p:ph idx="7" type="subTitle"/>
          </p:nvPr>
        </p:nvSpPr>
        <p:spPr>
          <a:xfrm>
            <a:off x="3600000" y="1191625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1"/>
                </a:solidFill>
              </a:rPr>
              <a:t>Configuración inicial del proyecto y la BD.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212" name="Google Shape;212;p19"/>
          <p:cNvSpPr txBox="1"/>
          <p:nvPr>
            <p:ph idx="9" type="subTitle"/>
          </p:nvPr>
        </p:nvSpPr>
        <p:spPr>
          <a:xfrm>
            <a:off x="3612188" y="21890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accent1"/>
                </a:solidFill>
              </a:rPr>
              <a:t>Cómo generarlos, analizarlos y definirlos.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213" name="Google Shape;213;p19"/>
          <p:cNvSpPr txBox="1"/>
          <p:nvPr>
            <p:ph idx="14" type="subTitle"/>
          </p:nvPr>
        </p:nvSpPr>
        <p:spPr>
          <a:xfrm>
            <a:off x="3608125" y="3185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accent1"/>
                </a:solidFill>
              </a:rPr>
              <a:t>Diferencias con seeders, generarlas y definirlas.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214" name="Google Shape;214;p19"/>
          <p:cNvSpPr txBox="1"/>
          <p:nvPr>
            <p:ph idx="16" type="ctrTitle"/>
          </p:nvPr>
        </p:nvSpPr>
        <p:spPr>
          <a:xfrm>
            <a:off x="3517738" y="1120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Configuración</a:t>
            </a:r>
            <a:endParaRPr sz="1500"/>
          </a:p>
        </p:txBody>
      </p:sp>
      <p:sp>
        <p:nvSpPr>
          <p:cNvPr id="215" name="Google Shape;215;p19"/>
          <p:cNvSpPr txBox="1"/>
          <p:nvPr>
            <p:ph idx="17" type="ctrTitle"/>
          </p:nvPr>
        </p:nvSpPr>
        <p:spPr>
          <a:xfrm>
            <a:off x="3529925" y="2117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/>
              <a:t>Seeders</a:t>
            </a:r>
            <a:endParaRPr sz="1500"/>
          </a:p>
        </p:txBody>
      </p:sp>
      <p:sp>
        <p:nvSpPr>
          <p:cNvPr id="216" name="Google Shape;216;p19"/>
          <p:cNvSpPr txBox="1"/>
          <p:nvPr>
            <p:ph idx="18" type="ctrTitle"/>
          </p:nvPr>
        </p:nvSpPr>
        <p:spPr>
          <a:xfrm>
            <a:off x="3525863" y="31143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/>
              <a:t>Factories</a:t>
            </a:r>
            <a:endParaRPr sz="1500"/>
          </a:p>
        </p:txBody>
      </p:sp>
      <p:cxnSp>
        <p:nvCxnSpPr>
          <p:cNvPr id="217" name="Google Shape;217;p19"/>
          <p:cNvCxnSpPr/>
          <p:nvPr/>
        </p:nvCxnSpPr>
        <p:spPr>
          <a:xfrm>
            <a:off x="311700" y="7345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19"/>
          <p:cNvSpPr txBox="1"/>
          <p:nvPr>
            <p:ph idx="14" type="subTitle"/>
          </p:nvPr>
        </p:nvSpPr>
        <p:spPr>
          <a:xfrm>
            <a:off x="3364350" y="4182750"/>
            <a:ext cx="24813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accent1"/>
                </a:solidFill>
              </a:rPr>
              <a:t>¡Genera datos de prueba en tu BD!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219" name="Google Shape;219;p19"/>
          <p:cNvSpPr txBox="1"/>
          <p:nvPr>
            <p:ph idx="18" type="ctrTitle"/>
          </p:nvPr>
        </p:nvSpPr>
        <p:spPr>
          <a:xfrm>
            <a:off x="3525863" y="4086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/>
              <a:t>Ejecución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>
            <p:ph type="ctrTitle"/>
          </p:nvPr>
        </p:nvSpPr>
        <p:spPr>
          <a:xfrm>
            <a:off x="311700" y="1873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</a:t>
            </a:r>
            <a:endParaRPr/>
          </a:p>
        </p:txBody>
      </p:sp>
      <p:sp>
        <p:nvSpPr>
          <p:cNvPr id="225" name="Google Shape;225;p20"/>
          <p:cNvSpPr txBox="1"/>
          <p:nvPr>
            <p:ph idx="7" type="subTitle"/>
          </p:nvPr>
        </p:nvSpPr>
        <p:spPr>
          <a:xfrm>
            <a:off x="311700" y="8584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1"/>
                </a:solidFill>
              </a:rPr>
              <a:t>Lo primero que vamos a necesitar es crear un proyecto con Laravel 7, podemos usar el siguiente comando de la </a:t>
            </a:r>
            <a:r>
              <a:rPr lang="es" sz="1200">
                <a:solidFill>
                  <a:schemeClr val="accent1"/>
                </a:solidFill>
              </a:rPr>
              <a:t>herramienta</a:t>
            </a:r>
            <a:r>
              <a:rPr lang="es" sz="1200">
                <a:solidFill>
                  <a:schemeClr val="accent1"/>
                </a:solidFill>
              </a:rPr>
              <a:t> Composer para crear el proyecto de forma automática: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composer create-project --prefer-dist laravel/laravel:^7.* &lt;nombre&gt;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1"/>
                </a:solidFill>
              </a:rPr>
              <a:t>Y para almacenar nuestros datos de prueba vamos a hacer uso de una base de datos, yo lo haré en una base almacenada en mysql.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1"/>
                </a:solidFill>
              </a:rPr>
              <a:t>El código de la BD lo puedes descargar del siguiente enlace: http://mercurio.dcaa.unam.mx/DiegoPuebla/platica-seeding/-/blob/master/BD_portafolio.sql</a:t>
            </a:r>
            <a:endParaRPr sz="1200">
              <a:solidFill>
                <a:schemeClr val="accent1"/>
              </a:solidFill>
            </a:endParaRPr>
          </a:p>
        </p:txBody>
      </p:sp>
      <p:cxnSp>
        <p:nvCxnSpPr>
          <p:cNvPr id="226" name="Google Shape;226;p20"/>
          <p:cNvCxnSpPr/>
          <p:nvPr/>
        </p:nvCxnSpPr>
        <p:spPr>
          <a:xfrm>
            <a:off x="311700" y="7345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7" name="Google Shape;2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359600"/>
            <a:ext cx="75057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/>
          <p:nvPr>
            <p:ph type="ctrTitle"/>
          </p:nvPr>
        </p:nvSpPr>
        <p:spPr>
          <a:xfrm>
            <a:off x="311700" y="1873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.env</a:t>
            </a:r>
            <a:endParaRPr/>
          </a:p>
        </p:txBody>
      </p:sp>
      <p:sp>
        <p:nvSpPr>
          <p:cNvPr id="233" name="Google Shape;233;p21"/>
          <p:cNvSpPr txBox="1"/>
          <p:nvPr>
            <p:ph idx="7" type="subTitle"/>
          </p:nvPr>
        </p:nvSpPr>
        <p:spPr>
          <a:xfrm>
            <a:off x="311700" y="8584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1"/>
                </a:solidFill>
              </a:rPr>
              <a:t>Después de ejecutar el comando: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composer create-project --prefer-dist laravel/laravel:^7.* &lt;nombre&gt;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1"/>
                </a:solidFill>
              </a:rPr>
              <a:t>Y de ejecutar el script de la BD en tu MySQL, vamos a configurar el archivo .env que se generó en una carpeta situada en nuestra ubicación al momento de ejecutar el comando de composer.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1"/>
                </a:solidFill>
              </a:rPr>
              <a:t>En el archivo .env vas a encontrar las siguientes líneas: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accent1"/>
                </a:solidFill>
              </a:rPr>
              <a:t>DB_CONNECTION=mysql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accent1"/>
                </a:solidFill>
              </a:rPr>
              <a:t>DB_HOST=127.0.0.1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accent1"/>
                </a:solidFill>
              </a:rPr>
              <a:t>DB_PORT=3306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accent1"/>
                </a:solidFill>
              </a:rPr>
              <a:t>DB_DATABASE=&lt;Aquí vas a poner el nombre de tu BD, yo la llamé portafolio&gt;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accent1"/>
                </a:solidFill>
              </a:rPr>
              <a:t>DB_USERNAME=root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accent1"/>
                </a:solidFill>
              </a:rPr>
              <a:t>DB_PASSWORD=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1"/>
                </a:solidFill>
              </a:rPr>
              <a:t>Y ya estamos listos para comenzar a trabajar.</a:t>
            </a:r>
            <a:endParaRPr sz="1200">
              <a:solidFill>
                <a:schemeClr val="accent1"/>
              </a:solidFill>
            </a:endParaRPr>
          </a:p>
        </p:txBody>
      </p:sp>
      <p:cxnSp>
        <p:nvCxnSpPr>
          <p:cNvPr id="234" name="Google Shape;234;p21"/>
          <p:cNvCxnSpPr/>
          <p:nvPr/>
        </p:nvCxnSpPr>
        <p:spPr>
          <a:xfrm>
            <a:off x="311700" y="7345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 txBox="1"/>
          <p:nvPr>
            <p:ph type="ctrTitle"/>
          </p:nvPr>
        </p:nvSpPr>
        <p:spPr>
          <a:xfrm>
            <a:off x="311700" y="1873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Modelos</a:t>
            </a:r>
            <a:endParaRPr/>
          </a:p>
        </p:txBody>
      </p:sp>
      <p:sp>
        <p:nvSpPr>
          <p:cNvPr id="240" name="Google Shape;240;p22"/>
          <p:cNvSpPr txBox="1"/>
          <p:nvPr>
            <p:ph idx="7" type="subTitle"/>
          </p:nvPr>
        </p:nvSpPr>
        <p:spPr>
          <a:xfrm>
            <a:off x="311700" y="8584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1"/>
                </a:solidFill>
              </a:rPr>
              <a:t>Para comunicarse con la base de datos, laravel utiliza un sistema de modelos desde los cuales podemos crear nuevas tablas o comunicarnos con tablas existentes. Para este ejemplo vamos a utilizar un modelo para cada una de nuestras 4 tablas, para crear el modelo utilizaremos el siguiente comando: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php artisan make:model &lt;Nombre&gt; -f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1"/>
                </a:solidFill>
              </a:rPr>
              <a:t>Es importante mencionar que por convención, el nombre del modelo debe corresponder al nombre de la tabla en singular y comenzando por mayúscula, por ejemplo, el modelo “Abogado” corresponderá a la tabla “abogados”, esto logra que el modelo y la tabla se comuniquen de forma sencilla, sin embargo al estar diseñado para trabajar con el idioma inglés, habrá ocasiones en las que nos encontremos por ejemplo tener una tabla “automoviles” y la convención diga que debemos nombrar a nuestro modelo “Automovile” para que se comuniquen de manera automática. 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1"/>
                </a:solidFill>
              </a:rPr>
              <a:t>Para resolver este problema dentro del código generado del modelo podemos especificar la tabla, en este caso yo podría generar un modelo “Automovil” y escribir lo siguiente dentro del código del modelo: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139700" marR="1397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55472"/>
                </a:solidFill>
                <a:highlight>
                  <a:srgbClr val="FBFBFD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s" sz="1100">
                <a:solidFill>
                  <a:srgbClr val="090910"/>
                </a:solidFill>
                <a:highlight>
                  <a:srgbClr val="FBFB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100">
                <a:solidFill>
                  <a:srgbClr val="0782B1"/>
                </a:solidFill>
                <a:highlight>
                  <a:srgbClr val="FBFBFD"/>
                </a:highlight>
                <a:latin typeface="Courier New"/>
                <a:ea typeface="Courier New"/>
                <a:cs typeface="Courier New"/>
                <a:sym typeface="Courier New"/>
              </a:rPr>
              <a:t>$table</a:t>
            </a:r>
            <a:r>
              <a:rPr lang="es" sz="1100">
                <a:solidFill>
                  <a:srgbClr val="090910"/>
                </a:solidFill>
                <a:highlight>
                  <a:srgbClr val="FBFBFD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100">
                <a:solidFill>
                  <a:srgbClr val="669900"/>
                </a:solidFill>
                <a:highlight>
                  <a:srgbClr val="FBFBFD"/>
                </a:highlight>
                <a:latin typeface="Courier New"/>
                <a:ea typeface="Courier New"/>
                <a:cs typeface="Courier New"/>
                <a:sym typeface="Courier New"/>
              </a:rPr>
              <a:t>'automoviles'</a:t>
            </a:r>
            <a:r>
              <a:rPr lang="es" sz="1100">
                <a:solidFill>
                  <a:srgbClr val="090910"/>
                </a:solidFill>
                <a:highlight>
                  <a:srgbClr val="FBFBFD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90910"/>
              </a:solidFill>
              <a:highlight>
                <a:srgbClr val="FBFB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</p:txBody>
      </p:sp>
      <p:cxnSp>
        <p:nvCxnSpPr>
          <p:cNvPr id="241" name="Google Shape;241;p22"/>
          <p:cNvCxnSpPr/>
          <p:nvPr/>
        </p:nvCxnSpPr>
        <p:spPr>
          <a:xfrm>
            <a:off x="311700" y="7345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>
            <p:ph type="ctrTitle"/>
          </p:nvPr>
        </p:nvSpPr>
        <p:spPr>
          <a:xfrm>
            <a:off x="311700" y="1873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Modelos</a:t>
            </a:r>
            <a:endParaRPr/>
          </a:p>
        </p:txBody>
      </p:sp>
      <p:sp>
        <p:nvSpPr>
          <p:cNvPr id="247" name="Google Shape;247;p23"/>
          <p:cNvSpPr txBox="1"/>
          <p:nvPr>
            <p:ph idx="7" type="subTitle"/>
          </p:nvPr>
        </p:nvSpPr>
        <p:spPr>
          <a:xfrm>
            <a:off x="311700" y="8584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1"/>
                </a:solidFill>
              </a:rPr>
              <a:t>De esta forma creamos modelos y sus </a:t>
            </a:r>
            <a:r>
              <a:rPr lang="es" sz="1200">
                <a:solidFill>
                  <a:schemeClr val="accent1"/>
                </a:solidFill>
              </a:rPr>
              <a:t>fábricas</a:t>
            </a:r>
            <a:r>
              <a:rPr lang="es" sz="1200">
                <a:solidFill>
                  <a:schemeClr val="accent1"/>
                </a:solidFill>
              </a:rPr>
              <a:t> correspondientes:</a:t>
            </a:r>
            <a:endParaRPr sz="1200">
              <a:solidFill>
                <a:schemeClr val="accent1"/>
              </a:solidFill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marR="13970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2200"/>
              </a:spcBef>
              <a:spcAft>
                <a:spcPts val="2200"/>
              </a:spcAft>
              <a:buNone/>
            </a:pPr>
            <a:r>
              <a:rPr lang="es" sz="1200">
                <a:solidFill>
                  <a:schemeClr val="accent1"/>
                </a:solidFill>
              </a:rPr>
              <a:t>Los modelos generados para la versión 7 de Laravel se almacenan en: \App\ y las </a:t>
            </a:r>
            <a:r>
              <a:rPr lang="es" sz="1200">
                <a:solidFill>
                  <a:schemeClr val="accent1"/>
                </a:solidFill>
              </a:rPr>
              <a:t>fábricas</a:t>
            </a:r>
            <a:r>
              <a:rPr lang="es" sz="1200">
                <a:solidFill>
                  <a:schemeClr val="accent1"/>
                </a:solidFill>
              </a:rPr>
              <a:t> en \Database\Factories</a:t>
            </a:r>
            <a:endParaRPr sz="1200">
              <a:solidFill>
                <a:schemeClr val="accent1"/>
              </a:solidFill>
            </a:endParaRPr>
          </a:p>
        </p:txBody>
      </p:sp>
      <p:cxnSp>
        <p:nvCxnSpPr>
          <p:cNvPr id="248" name="Google Shape;248;p23"/>
          <p:cNvCxnSpPr/>
          <p:nvPr/>
        </p:nvCxnSpPr>
        <p:spPr>
          <a:xfrm>
            <a:off x="311700" y="7345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9" name="Google Shape;249;p23"/>
          <p:cNvPicPr preferRelativeResize="0"/>
          <p:nvPr/>
        </p:nvPicPr>
        <p:blipFill rotWithShape="1">
          <a:blip r:embed="rId3">
            <a:alphaModFix/>
          </a:blip>
          <a:srcRect b="34284" l="0" r="0" t="0"/>
          <a:stretch/>
        </p:blipFill>
        <p:spPr>
          <a:xfrm>
            <a:off x="1886375" y="1531425"/>
            <a:ext cx="5371250" cy="10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2400" y="3232873"/>
            <a:ext cx="1352550" cy="18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7750" y="3301688"/>
            <a:ext cx="201930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 txBox="1"/>
          <p:nvPr>
            <p:ph type="ctrTitle"/>
          </p:nvPr>
        </p:nvSpPr>
        <p:spPr>
          <a:xfrm>
            <a:off x="311700" y="1873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Seeders</a:t>
            </a:r>
            <a:endParaRPr/>
          </a:p>
        </p:txBody>
      </p:sp>
      <p:sp>
        <p:nvSpPr>
          <p:cNvPr id="257" name="Google Shape;257;p24"/>
          <p:cNvSpPr txBox="1"/>
          <p:nvPr>
            <p:ph idx="7" type="subTitle"/>
          </p:nvPr>
        </p:nvSpPr>
        <p:spPr>
          <a:xfrm>
            <a:off x="311700" y="8584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1"/>
                </a:solidFill>
              </a:rPr>
              <a:t>Para generar un seeder se hace uso del comando: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php artisan make:seeder &lt;Nombre&gt;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1"/>
                </a:solidFill>
              </a:rPr>
              <a:t>El nombre por convención es el nombre de la tabla a la que se va a </a:t>
            </a:r>
            <a:r>
              <a:rPr lang="es" sz="1200">
                <a:solidFill>
                  <a:schemeClr val="accent1"/>
                </a:solidFill>
              </a:rPr>
              <a:t>insertar</a:t>
            </a:r>
            <a:r>
              <a:rPr lang="es" sz="1200">
                <a:solidFill>
                  <a:schemeClr val="accent1"/>
                </a:solidFill>
              </a:rPr>
              <a:t> en singular y con mayúscula seguido de la palabra Seeder, por ejemplo para la tabla "users" el nombre sería "UserSeeder".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1"/>
                </a:solidFill>
              </a:rPr>
              <a:t>El seeder se creará en database/seeds/ y el funcionamiento básico de un seeder reside en el método run(), por defecto, Laravel 7 ya contiene en database/seeds/ un seeder por defecto que se llama “DatabaseSeeder” en el que podemos hacer </a:t>
            </a:r>
            <a:r>
              <a:rPr lang="es" sz="1200">
                <a:solidFill>
                  <a:schemeClr val="accent1"/>
                </a:solidFill>
              </a:rPr>
              <a:t>inserciones</a:t>
            </a:r>
            <a:r>
              <a:rPr lang="es" sz="1200">
                <a:solidFill>
                  <a:schemeClr val="accent1"/>
                </a:solidFill>
              </a:rPr>
              <a:t> en cualquier tabla, pero lo recomendado es tener uno por cada tabla.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</p:txBody>
      </p:sp>
      <p:cxnSp>
        <p:nvCxnSpPr>
          <p:cNvPr id="258" name="Google Shape;258;p24"/>
          <p:cNvCxnSpPr/>
          <p:nvPr/>
        </p:nvCxnSpPr>
        <p:spPr>
          <a:xfrm>
            <a:off x="311700" y="7345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9" name="Google Shape;2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100" y="2832046"/>
            <a:ext cx="2339800" cy="21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/>
          <p:nvPr>
            <p:ph type="ctrTitle"/>
          </p:nvPr>
        </p:nvSpPr>
        <p:spPr>
          <a:xfrm>
            <a:off x="311700" y="1873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Seeders</a:t>
            </a:r>
            <a:endParaRPr/>
          </a:p>
        </p:txBody>
      </p:sp>
      <p:sp>
        <p:nvSpPr>
          <p:cNvPr id="265" name="Google Shape;265;p25"/>
          <p:cNvSpPr txBox="1"/>
          <p:nvPr>
            <p:ph idx="7" type="subTitle"/>
          </p:nvPr>
        </p:nvSpPr>
        <p:spPr>
          <a:xfrm>
            <a:off x="5652675" y="858475"/>
            <a:ext cx="31797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1"/>
                </a:solidFill>
              </a:rPr>
              <a:t>Se ejecuta con el comando: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php artisan db:seed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1"/>
                </a:solidFill>
              </a:rPr>
              <a:t>Este comando manda a llamar siempre al “DatabaseSeeder” si queremos ejecutar un seeder </a:t>
            </a:r>
            <a:r>
              <a:rPr lang="es" sz="1200">
                <a:solidFill>
                  <a:schemeClr val="accent1"/>
                </a:solidFill>
              </a:rPr>
              <a:t>específico</a:t>
            </a:r>
            <a:r>
              <a:rPr lang="es" sz="1200">
                <a:solidFill>
                  <a:schemeClr val="accent1"/>
                </a:solidFill>
              </a:rPr>
              <a:t> que hagamos de una tabla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1"/>
                </a:solidFill>
              </a:rPr>
              <a:t>deberemos especificar al final cual es la clase de la que queremos ejecutar el método run():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php artisan db:seed --class=&lt;nombre&gt;</a:t>
            </a:r>
            <a:endParaRPr sz="1200">
              <a:solidFill>
                <a:schemeClr val="accent1"/>
              </a:solidFill>
            </a:endParaRPr>
          </a:p>
        </p:txBody>
      </p:sp>
      <p:cxnSp>
        <p:nvCxnSpPr>
          <p:cNvPr id="266" name="Google Shape;266;p25"/>
          <p:cNvCxnSpPr/>
          <p:nvPr/>
        </p:nvCxnSpPr>
        <p:spPr>
          <a:xfrm>
            <a:off x="311700" y="7345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7" name="Google Shape;2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858473"/>
            <a:ext cx="5145898" cy="411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/>
          <p:nvPr>
            <p:ph type="ctrTitle"/>
          </p:nvPr>
        </p:nvSpPr>
        <p:spPr>
          <a:xfrm>
            <a:off x="311700" y="1873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Factories</a:t>
            </a:r>
            <a:endParaRPr/>
          </a:p>
        </p:txBody>
      </p:sp>
      <p:sp>
        <p:nvSpPr>
          <p:cNvPr id="273" name="Google Shape;273;p26"/>
          <p:cNvSpPr txBox="1"/>
          <p:nvPr>
            <p:ph idx="7" type="subTitle"/>
          </p:nvPr>
        </p:nvSpPr>
        <p:spPr>
          <a:xfrm>
            <a:off x="311700" y="8584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accent1"/>
                </a:solidFill>
              </a:rPr>
              <a:t>Especificar cada registro a mano puede ser tedioso, por suerte Laravel cuenta con un componente llamado "factory" el cual nos ayuda a generar </a:t>
            </a:r>
            <a:r>
              <a:rPr lang="es" sz="1200">
                <a:solidFill>
                  <a:schemeClr val="accent1"/>
                </a:solidFill>
              </a:rPr>
              <a:t>registros</a:t>
            </a:r>
            <a:r>
              <a:rPr lang="es" sz="1200">
                <a:solidFill>
                  <a:schemeClr val="accent1"/>
                </a:solidFill>
              </a:rPr>
              <a:t> en la base de datos de forma aleatoria.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accent1"/>
                </a:solidFill>
              </a:rPr>
              <a:t>Nosotros al crear los modelos ya generamos las fábricas que se almacenan en \database\factories\ pero en caso de no añadir -f al comando para crear los modelos podemos crear una fábrica con el comando</a:t>
            </a:r>
            <a:r>
              <a:rPr lang="es" sz="1200">
                <a:solidFill>
                  <a:schemeClr val="accent1"/>
                </a:solidFill>
              </a:rPr>
              <a:t>: </a:t>
            </a: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php artisan make:factory &lt;Nombre&gt;</a:t>
            </a:r>
            <a:r>
              <a:rPr lang="es" sz="1200">
                <a:solidFill>
                  <a:schemeClr val="accent1"/>
                </a:solidFill>
              </a:rPr>
              <a:t> y adicionalmente podemos especificar el modelo y su ruta con </a:t>
            </a: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--model=App\&lt;MiModelo&gt;</a:t>
            </a:r>
            <a:r>
              <a:rPr lang="es" sz="1200">
                <a:solidFill>
                  <a:schemeClr val="accent1"/>
                </a:solidFill>
              </a:rPr>
              <a:t> para que el </a:t>
            </a:r>
            <a:r>
              <a:rPr lang="es" sz="1200">
                <a:solidFill>
                  <a:schemeClr val="accent1"/>
                </a:solidFill>
              </a:rPr>
              <a:t>código</a:t>
            </a:r>
            <a:r>
              <a:rPr lang="es" sz="1200">
                <a:solidFill>
                  <a:schemeClr val="accent1"/>
                </a:solidFill>
              </a:rPr>
              <a:t> generado sea más completo. 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accent1"/>
                </a:solidFill>
              </a:rPr>
              <a:t>Así se verá nuestra carpeta database al momento de crear las fábricas: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</p:txBody>
      </p:sp>
      <p:cxnSp>
        <p:nvCxnSpPr>
          <p:cNvPr id="274" name="Google Shape;274;p26"/>
          <p:cNvCxnSpPr/>
          <p:nvPr/>
        </p:nvCxnSpPr>
        <p:spPr>
          <a:xfrm>
            <a:off x="311700" y="7345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5" name="Google Shape;2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450" y="2993963"/>
            <a:ext cx="326707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