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4"/>
  </p:sldMasterIdLst>
  <p:notesMasterIdLst>
    <p:notesMasterId r:id="rId24"/>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4" r:id="rId20"/>
    <p:sldId id="275" r:id="rId21"/>
    <p:sldId id="276" r:id="rId22"/>
    <p:sldId id="277" r:id="rId23"/>
  </p:sldIdLst>
  <p:sldSz cx="12192000" cy="6858000"/>
  <p:notesSz cx="6858000" cy="18573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92131" autoAdjust="0"/>
  </p:normalViewPr>
  <p:slideViewPr>
    <p:cSldViewPr snapToGrid="0" snapToObjects="1" showGuides="1">
      <p:cViewPr varScale="1">
        <p:scale>
          <a:sx n="58" d="100"/>
          <a:sy n="58" d="100"/>
        </p:scale>
        <p:origin x="78" y="103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iego\OneDrive\Documentos\Cursos\IBM%20Data%20Analyst\Capstone%20project\Module%201\job-posting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iego\OneDrive\Documentos\Cursos\IBM%20Data%20Analyst\Capstone%20project\Module%201\popular-languages.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iego\OneDrive\Documentos\Cursos\IBM%20Data%20Analyst\Capstone%20project\Module%201\popular-languages.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Number of  Jobs per City in EEUU</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barChart>
        <c:barDir val="bar"/>
        <c:grouping val="clustered"/>
        <c:varyColors val="0"/>
        <c:ser>
          <c:idx val="0"/>
          <c:order val="0"/>
          <c:tx>
            <c:strRef>
              <c:f>Sheet!$B$1</c:f>
              <c:strCache>
                <c:ptCount val="1"/>
                <c:pt idx="0">
                  <c:v>Number_of_Jobs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Sheet!$A$2:$A$14</c:f>
              <c:strCache>
                <c:ptCount val="13"/>
                <c:pt idx="0">
                  <c:v>Philadelphia</c:v>
                </c:pt>
                <c:pt idx="1">
                  <c:v>Austin</c:v>
                </c:pt>
                <c:pt idx="2">
                  <c:v>San Francisco</c:v>
                </c:pt>
                <c:pt idx="3">
                  <c:v>Los Angeles</c:v>
                </c:pt>
                <c:pt idx="4">
                  <c:v>New Orleons</c:v>
                </c:pt>
                <c:pt idx="5">
                  <c:v>Dallas</c:v>
                </c:pt>
                <c:pt idx="6">
                  <c:v>Baltimore</c:v>
                </c:pt>
                <c:pt idx="7">
                  <c:v>Boston</c:v>
                </c:pt>
                <c:pt idx="8">
                  <c:v>New York</c:v>
                </c:pt>
                <c:pt idx="9">
                  <c:v>Houston</c:v>
                </c:pt>
                <c:pt idx="10">
                  <c:v>Seattle</c:v>
                </c:pt>
                <c:pt idx="11">
                  <c:v>Detroit</c:v>
                </c:pt>
                <c:pt idx="12">
                  <c:v>Washington DC</c:v>
                </c:pt>
              </c:strCache>
            </c:strRef>
          </c:cat>
          <c:val>
            <c:numRef>
              <c:f>Sheet!$B$2:$B$14</c:f>
              <c:numCache>
                <c:formatCode>General</c:formatCode>
                <c:ptCount val="13"/>
                <c:pt idx="0">
                  <c:v>41</c:v>
                </c:pt>
                <c:pt idx="1">
                  <c:v>434</c:v>
                </c:pt>
                <c:pt idx="2">
                  <c:v>435</c:v>
                </c:pt>
                <c:pt idx="3">
                  <c:v>640</c:v>
                </c:pt>
                <c:pt idx="4">
                  <c:v>817</c:v>
                </c:pt>
                <c:pt idx="5">
                  <c:v>1208</c:v>
                </c:pt>
                <c:pt idx="6">
                  <c:v>1263</c:v>
                </c:pt>
                <c:pt idx="7">
                  <c:v>2966</c:v>
                </c:pt>
                <c:pt idx="8">
                  <c:v>3226</c:v>
                </c:pt>
                <c:pt idx="9">
                  <c:v>3339</c:v>
                </c:pt>
                <c:pt idx="10">
                  <c:v>3375</c:v>
                </c:pt>
                <c:pt idx="11">
                  <c:v>3945</c:v>
                </c:pt>
                <c:pt idx="12">
                  <c:v>5316</c:v>
                </c:pt>
              </c:numCache>
            </c:numRef>
          </c:val>
          <c:extLst>
            <c:ext xmlns:c16="http://schemas.microsoft.com/office/drawing/2014/chart" uri="{C3380CC4-5D6E-409C-BE32-E72D297353CC}">
              <c16:uniqueId val="{00000000-460B-46CC-8E15-2D0DDCF7CC33}"/>
            </c:ext>
          </c:extLst>
        </c:ser>
        <c:dLbls>
          <c:dLblPos val="outEnd"/>
          <c:showLegendKey val="0"/>
          <c:showVal val="1"/>
          <c:showCatName val="0"/>
          <c:showSerName val="0"/>
          <c:showPercent val="0"/>
          <c:showBubbleSize val="0"/>
        </c:dLbls>
        <c:gapWidth val="182"/>
        <c:axId val="1226856576"/>
        <c:axId val="1226855616"/>
      </c:barChart>
      <c:catAx>
        <c:axId val="12268565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1226855616"/>
        <c:crosses val="autoZero"/>
        <c:auto val="1"/>
        <c:lblAlgn val="ctr"/>
        <c:lblOffset val="100"/>
        <c:noMultiLvlLbl val="0"/>
      </c:catAx>
      <c:valAx>
        <c:axId val="12268556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12268565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Popular languages and their Average Annual Salary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barChart>
        <c:barDir val="bar"/>
        <c:grouping val="clustered"/>
        <c:varyColors val="0"/>
        <c:dLbls>
          <c:dLblPos val="outEnd"/>
          <c:showLegendKey val="0"/>
          <c:showVal val="1"/>
          <c:showCatName val="0"/>
          <c:showSerName val="0"/>
          <c:showPercent val="0"/>
          <c:showBubbleSize val="0"/>
        </c:dLbls>
        <c:gapWidth val="182"/>
        <c:axId val="94740224"/>
        <c:axId val="94741664"/>
      </c:barChart>
      <c:catAx>
        <c:axId val="947402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94741664"/>
        <c:crosses val="autoZero"/>
        <c:auto val="1"/>
        <c:lblAlgn val="ctr"/>
        <c:lblOffset val="100"/>
        <c:noMultiLvlLbl val="0"/>
      </c:catAx>
      <c:valAx>
        <c:axId val="94741664"/>
        <c:scaling>
          <c:orientation val="minMax"/>
        </c:scaling>
        <c:delete val="0"/>
        <c:axPos val="b"/>
        <c:majorGridlines>
          <c:spPr>
            <a:ln w="9525" cap="flat" cmpd="sng" algn="ctr">
              <a:solidFill>
                <a:schemeClr val="tx1">
                  <a:lumMod val="15000"/>
                  <a:lumOff val="85000"/>
                </a:schemeClr>
              </a:solidFill>
              <a:round/>
            </a:ln>
            <a:effectLst/>
          </c:spPr>
        </c:majorGridlines>
        <c:numFmt formatCode="[$$-409]#,##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947402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Popular languages and their Average Annual Salary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barChart>
        <c:barDir val="bar"/>
        <c:grouping val="clustered"/>
        <c:varyColors val="0"/>
        <c:ser>
          <c:idx val="0"/>
          <c:order val="0"/>
          <c:tx>
            <c:strRef>
              <c:f>'popular-languages'!$B$1</c:f>
              <c:strCache>
                <c:ptCount val="1"/>
                <c:pt idx="0">
                  <c:v>Average Annual Salary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'popular-languages'!$A$2:$A$11</c:f>
              <c:strCache>
                <c:ptCount val="10"/>
                <c:pt idx="0">
                  <c:v>PHP</c:v>
                </c:pt>
                <c:pt idx="1">
                  <c:v>SQL</c:v>
                </c:pt>
                <c:pt idx="2">
                  <c:v>C#</c:v>
                </c:pt>
                <c:pt idx="3">
                  <c:v>R</c:v>
                </c:pt>
                <c:pt idx="4">
                  <c:v>Go</c:v>
                </c:pt>
                <c:pt idx="5">
                  <c:v>Java</c:v>
                </c:pt>
                <c:pt idx="6">
                  <c:v>Javascript</c:v>
                </c:pt>
                <c:pt idx="7">
                  <c:v>C++</c:v>
                </c:pt>
                <c:pt idx="8">
                  <c:v>Python</c:v>
                </c:pt>
                <c:pt idx="9">
                  <c:v>Swift</c:v>
                </c:pt>
              </c:strCache>
            </c:strRef>
          </c:cat>
          <c:val>
            <c:numRef>
              <c:f>'popular-languages'!$B$2:$B$11</c:f>
              <c:numCache>
                <c:formatCode>[$$-409]#,##0.00</c:formatCode>
                <c:ptCount val="10"/>
                <c:pt idx="0">
                  <c:v>84.727000000000004</c:v>
                </c:pt>
                <c:pt idx="1">
                  <c:v>84.793000000000006</c:v>
                </c:pt>
                <c:pt idx="2">
                  <c:v>88.725999999999999</c:v>
                </c:pt>
                <c:pt idx="3">
                  <c:v>92.037000000000006</c:v>
                </c:pt>
                <c:pt idx="4">
                  <c:v>94.081999999999994</c:v>
                </c:pt>
                <c:pt idx="5">
                  <c:v>101.01300000000001</c:v>
                </c:pt>
                <c:pt idx="6">
                  <c:v>110.98099999999999</c:v>
                </c:pt>
                <c:pt idx="7">
                  <c:v>113.86499999999999</c:v>
                </c:pt>
                <c:pt idx="8">
                  <c:v>114.383</c:v>
                </c:pt>
                <c:pt idx="9">
                  <c:v>130.80099999999999</c:v>
                </c:pt>
              </c:numCache>
            </c:numRef>
          </c:val>
          <c:extLst>
            <c:ext xmlns:c16="http://schemas.microsoft.com/office/drawing/2014/chart" uri="{C3380CC4-5D6E-409C-BE32-E72D297353CC}">
              <c16:uniqueId val="{00000000-F417-4724-88E9-6CF4591F3DE8}"/>
            </c:ext>
          </c:extLst>
        </c:ser>
        <c:dLbls>
          <c:dLblPos val="outEnd"/>
          <c:showLegendKey val="0"/>
          <c:showVal val="1"/>
          <c:showCatName val="0"/>
          <c:showSerName val="0"/>
          <c:showPercent val="0"/>
          <c:showBubbleSize val="0"/>
        </c:dLbls>
        <c:gapWidth val="182"/>
        <c:axId val="94740224"/>
        <c:axId val="94741664"/>
      </c:barChart>
      <c:catAx>
        <c:axId val="947402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94741664"/>
        <c:crosses val="autoZero"/>
        <c:auto val="1"/>
        <c:lblAlgn val="ctr"/>
        <c:lblOffset val="100"/>
        <c:noMultiLvlLbl val="0"/>
      </c:catAx>
      <c:valAx>
        <c:axId val="94741664"/>
        <c:scaling>
          <c:orientation val="minMax"/>
        </c:scaling>
        <c:delete val="0"/>
        <c:axPos val="b"/>
        <c:majorGridlines>
          <c:spPr>
            <a:ln w="9525" cap="flat" cmpd="sng" algn="ctr">
              <a:solidFill>
                <a:schemeClr val="tx1">
                  <a:lumMod val="15000"/>
                  <a:lumOff val="85000"/>
                </a:schemeClr>
              </a:solidFill>
              <a:round/>
            </a:ln>
            <a:effectLst/>
          </c:spPr>
        </c:majorGridlines>
        <c:numFmt formatCode="[$$-409]#,##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947402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10/25/2024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‹Nº›</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EBDA0E2-FEBD-4B65-8F16-724CF984F377}" type="slidenum">
              <a:rPr lang="en-US" smtClean="0"/>
              <a:t>6</a:t>
            </a:fld>
            <a:endParaRPr lang="en-US"/>
          </a:p>
        </p:txBody>
      </p:sp>
    </p:spTree>
    <p:extLst>
      <p:ext uri="{BB962C8B-B14F-4D97-AF65-F5344CB8AC3E}">
        <p14:creationId xmlns:p14="http://schemas.microsoft.com/office/powerpoint/2010/main" val="2306944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10/25/2024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2955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AAD347D-5ACD-4C99-B74B-A9C85AD731AF}" type="datetimeFigureOut">
              <a:rPr lang="en-US" smtClean="0"/>
              <a:t>10/25/2024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952482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AAD347D-5ACD-4C99-B74B-A9C85AD731AF}" type="datetimeFigureOut">
              <a:rPr lang="en-US" smtClean="0"/>
              <a:t>10/25/2024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4062477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AAD347D-5ACD-4C99-B74B-A9C85AD731AF}" type="datetimeFigureOut">
              <a:rPr lang="en-US" smtClean="0"/>
              <a:t>10/25/2024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89584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smtClean="0"/>
              <a:t>10/25/2024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8874138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AAD347D-5ACD-4C99-B74B-A9C85AD731AF}" type="datetimeFigureOut">
              <a:rPr lang="en-US" smtClean="0"/>
              <a:t>10/25/2024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88032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AAD347D-5ACD-4C99-B74B-A9C85AD731AF}" type="datetimeFigureOut">
              <a:rPr lang="en-US" smtClean="0"/>
              <a:t>10/25/2024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49943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3468735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805791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487531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796027F-7875-4030-9381-8BD8C4F21935}" type="datetimeFigureOut">
              <a:rPr lang="en-US" smtClean="0"/>
              <a:t>10/25/2024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470784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10/25/2024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660017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10/25/2024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06084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10/25/2024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457199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10/25/2024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465542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smtClean="0"/>
              <a:t>10/25/2024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643553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smtClean="0"/>
              <a:t>10/25/2024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579582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tif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AAD347D-5ACD-4C99-B74B-A9C85AD731AF}" type="datetimeFigureOut">
              <a:rPr lang="en-US" smtClean="0"/>
              <a:t>10/25/2024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02111984F565}" type="slidenum">
              <a:rPr lang="en-US" smtClean="0"/>
              <a:t>‹Nº›</a:t>
            </a:fld>
            <a:endParaRPr lang="en-US" dirty="0"/>
          </a:p>
        </p:txBody>
      </p:sp>
      <p:pic>
        <p:nvPicPr>
          <p:cNvPr id="13" name="Picture 6">
            <a:extLst>
              <a:ext uri="{FF2B5EF4-FFF2-40B4-BE49-F238E27FC236}">
                <a16:creationId xmlns:a16="http://schemas.microsoft.com/office/drawing/2014/main" id="{99E06B49-151D-507D-3D16-5F5C47117877}"/>
              </a:ext>
            </a:extLst>
          </p:cNvPr>
          <p:cNvPicPr>
            <a:picLocks noChangeAspect="1"/>
          </p:cNvPicPr>
          <p:nvPr userDrawn="1"/>
        </p:nvPicPr>
        <p:blipFill>
          <a:blip r:embed="rId19"/>
          <a:stretch>
            <a:fillRect/>
          </a:stretch>
        </p:blipFill>
        <p:spPr>
          <a:xfrm>
            <a:off x="340139" y="6371623"/>
            <a:ext cx="2456070" cy="378964"/>
          </a:xfrm>
          <a:prstGeom prst="rect">
            <a:avLst/>
          </a:prstGeom>
        </p:spPr>
      </p:pic>
      <p:pic>
        <p:nvPicPr>
          <p:cNvPr id="14" name="Picture 7">
            <a:extLst>
              <a:ext uri="{FF2B5EF4-FFF2-40B4-BE49-F238E27FC236}">
                <a16:creationId xmlns:a16="http://schemas.microsoft.com/office/drawing/2014/main" id="{D066B564-8584-E558-B12A-2856A89C6051}"/>
              </a:ext>
            </a:extLst>
          </p:cNvPr>
          <p:cNvPicPr>
            <a:picLocks noChangeAspect="1"/>
          </p:cNvPicPr>
          <p:nvPr userDrawn="1"/>
        </p:nvPicPr>
        <p:blipFill>
          <a:blip r:embed="rId20"/>
          <a:stretch>
            <a:fillRect/>
          </a:stretch>
        </p:blipFill>
        <p:spPr>
          <a:xfrm>
            <a:off x="8475870" y="6371623"/>
            <a:ext cx="3375991" cy="397761"/>
          </a:xfrm>
          <a:prstGeom prst="rect">
            <a:avLst/>
          </a:prstGeom>
        </p:spPr>
      </p:pic>
      <p:pic>
        <p:nvPicPr>
          <p:cNvPr id="15" name="Picture 3">
            <a:extLst>
              <a:ext uri="{FF2B5EF4-FFF2-40B4-BE49-F238E27FC236}">
                <a16:creationId xmlns:a16="http://schemas.microsoft.com/office/drawing/2014/main" id="{65F6E48F-8E39-730E-3B1B-2481511D38A4}"/>
              </a:ext>
            </a:extLst>
          </p:cNvPr>
          <p:cNvPicPr>
            <a:picLocks noChangeAspect="1"/>
          </p:cNvPicPr>
          <p:nvPr userDrawn="1"/>
        </p:nvPicPr>
        <p:blipFill>
          <a:blip r:embed="rId21">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3435782259"/>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14.xml"/><Relationship Id="rId3" Type="http://schemas.openxmlformats.org/officeDocument/2006/relationships/image" Target="../media/image4.png"/><Relationship Id="rId21" Type="http://schemas.openxmlformats.org/officeDocument/2006/relationships/image" Target="../media/image44.png"/><Relationship Id="rId34" Type="http://schemas.openxmlformats.org/officeDocument/2006/relationships/customXml" Target="../ink/ink21.xml"/><Relationship Id="rId7" Type="http://schemas.openxmlformats.org/officeDocument/2006/relationships/customXml" Target="../ink/ink2.xml"/><Relationship Id="rId12" Type="http://schemas.openxmlformats.org/officeDocument/2006/relationships/customXml" Target="../ink/ink6.xml"/><Relationship Id="rId17" Type="http://schemas.openxmlformats.org/officeDocument/2006/relationships/customXml" Target="../ink/ink7.xml"/><Relationship Id="rId25" Type="http://schemas.openxmlformats.org/officeDocument/2006/relationships/customXml" Target="../ink/ink13.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9.xml"/><Relationship Id="rId29" Type="http://schemas.openxmlformats.org/officeDocument/2006/relationships/customXml" Target="../ink/ink17.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5.xml"/><Relationship Id="rId24" Type="http://schemas.openxmlformats.org/officeDocument/2006/relationships/customXml" Target="../ink/ink12.xml"/><Relationship Id="rId32" Type="http://schemas.openxmlformats.org/officeDocument/2006/relationships/customXml" Target="../ink/ink20.xml"/><Relationship Id="rId23" Type="http://schemas.openxmlformats.org/officeDocument/2006/relationships/customXml" Target="../ink/ink11.xml"/><Relationship Id="rId28" Type="http://schemas.openxmlformats.org/officeDocument/2006/relationships/customXml" Target="../ink/ink16.xml"/><Relationship Id="rId36" Type="http://schemas.openxmlformats.org/officeDocument/2006/relationships/image" Target="../media/image7.png"/><Relationship Id="rId10" Type="http://schemas.openxmlformats.org/officeDocument/2006/relationships/customXml" Target="../ink/ink4.xml"/><Relationship Id="rId19" Type="http://schemas.openxmlformats.org/officeDocument/2006/relationships/customXml" Target="../ink/ink8.xml"/><Relationship Id="rId31" Type="http://schemas.openxmlformats.org/officeDocument/2006/relationships/customXml" Target="../ink/ink19.xml"/><Relationship Id="rId4" Type="http://schemas.openxmlformats.org/officeDocument/2006/relationships/customXml" Target="../ink/ink1.xml"/><Relationship Id="rId9" Type="http://schemas.openxmlformats.org/officeDocument/2006/relationships/customXml" Target="../ink/ink3.xml"/><Relationship Id="rId22" Type="http://schemas.openxmlformats.org/officeDocument/2006/relationships/customXml" Target="../ink/ink10.xml"/><Relationship Id="rId27" Type="http://schemas.openxmlformats.org/officeDocument/2006/relationships/customXml" Target="../ink/ink15.xml"/><Relationship Id="rId30" Type="http://schemas.openxmlformats.org/officeDocument/2006/relationships/customXml" Target="../ink/ink18.xml"/><Relationship Id="rId35" Type="http://schemas.openxmlformats.org/officeDocument/2006/relationships/customXml" Target="../ink/ink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24.xml"/><Relationship Id="rId13" Type="http://schemas.openxmlformats.org/officeDocument/2006/relationships/image" Target="../media/image18.png"/><Relationship Id="rId18" Type="http://schemas.openxmlformats.org/officeDocument/2006/relationships/customXml" Target="../ink/ink32.xml"/><Relationship Id="rId26" Type="http://schemas.openxmlformats.org/officeDocument/2006/relationships/image" Target="../media/image16.svg"/><Relationship Id="rId21" Type="http://schemas.openxmlformats.org/officeDocument/2006/relationships/image" Target="../media/image10.png"/><Relationship Id="rId7" Type="http://schemas.openxmlformats.org/officeDocument/2006/relationships/image" Target="../media/image5.png"/><Relationship Id="rId12" Type="http://schemas.openxmlformats.org/officeDocument/2006/relationships/customXml" Target="../ink/ink27.xml"/><Relationship Id="rId17" Type="http://schemas.openxmlformats.org/officeDocument/2006/relationships/customXml" Target="../ink/ink31.xml"/><Relationship Id="rId25" Type="http://schemas.openxmlformats.org/officeDocument/2006/relationships/image" Target="../media/image15.png"/><Relationship Id="rId2" Type="http://schemas.openxmlformats.org/officeDocument/2006/relationships/customXml" Target="../ink/ink23.xml"/><Relationship Id="rId16" Type="http://schemas.openxmlformats.org/officeDocument/2006/relationships/customXml" Target="../ink/ink30.xml"/><Relationship Id="rId20" Type="http://schemas.openxmlformats.org/officeDocument/2006/relationships/image" Target="../media/image7.svg"/><Relationship Id="rId29" Type="http://schemas.openxmlformats.org/officeDocument/2006/relationships/image" Target="../media/image21.svg"/><Relationship Id="rId1" Type="http://schemas.openxmlformats.org/officeDocument/2006/relationships/slideLayout" Target="../slideLayouts/slideLayout4.xml"/><Relationship Id="rId11" Type="http://schemas.openxmlformats.org/officeDocument/2006/relationships/image" Target="../media/image17.png"/><Relationship Id="rId24" Type="http://schemas.openxmlformats.org/officeDocument/2006/relationships/image" Target="../media/image14.svg"/><Relationship Id="rId15" Type="http://schemas.openxmlformats.org/officeDocument/2006/relationships/customXml" Target="../ink/ink29.xml"/><Relationship Id="rId23" Type="http://schemas.openxmlformats.org/officeDocument/2006/relationships/image" Target="../media/image13.png"/><Relationship Id="rId28" Type="http://schemas.openxmlformats.org/officeDocument/2006/relationships/image" Target="../media/image20.png"/><Relationship Id="rId10" Type="http://schemas.openxmlformats.org/officeDocument/2006/relationships/customXml" Target="../ink/ink26.xml"/><Relationship Id="rId19" Type="http://schemas.openxmlformats.org/officeDocument/2006/relationships/image" Target="../media/image6.png"/><Relationship Id="rId31" Type="http://schemas.openxmlformats.org/officeDocument/2006/relationships/image" Target="../media/image23.svg"/><Relationship Id="rId9" Type="http://schemas.openxmlformats.org/officeDocument/2006/relationships/customXml" Target="../ink/ink25.xml"/><Relationship Id="rId14" Type="http://schemas.openxmlformats.org/officeDocument/2006/relationships/customXml" Target="../ink/ink28.xml"/><Relationship Id="rId22" Type="http://schemas.openxmlformats.org/officeDocument/2006/relationships/image" Target="../media/image11.svg"/><Relationship Id="rId27" Type="http://schemas.openxmlformats.org/officeDocument/2006/relationships/image" Target="../media/image19.png"/><Relationship Id="rId30"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svg"/><Relationship Id="rId7" Type="http://schemas.openxmlformats.org/officeDocument/2006/relationships/image" Target="../media/image29.svg"/><Relationship Id="rId2" Type="http://schemas.openxmlformats.org/officeDocument/2006/relationships/image" Target="../media/image24.png"/><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26.png"/><Relationship Id="rId9" Type="http://schemas.openxmlformats.org/officeDocument/2006/relationships/image" Target="../media/image31.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5286375" y="816336"/>
            <a:ext cx="5931522" cy="3628239"/>
          </a:xfrm>
        </p:spPr>
        <p:txBody>
          <a:bodyPr anchor="ctr">
            <a:normAutofit/>
          </a:bodyPr>
          <a:lstStyle/>
          <a:p>
            <a:r>
              <a:rPr lang="en-US" sz="4800" b="1" dirty="0">
                <a:solidFill>
                  <a:schemeClr val="accent1"/>
                </a:solidFill>
              </a:rPr>
              <a:t>Analysis on Emerging Technology Skills and Trends</a:t>
            </a:r>
          </a:p>
        </p:txBody>
      </p:sp>
      <p:sp>
        <p:nvSpPr>
          <p:cNvPr id="3" name="Subtitle 2">
            <a:extLst>
              <a:ext uri="{FF2B5EF4-FFF2-40B4-BE49-F238E27FC236}">
                <a16:creationId xmlns:a16="http://schemas.microsoft.com/office/drawing/2014/main" id="{93383873-F31C-4E31-B4BA-B40D502705CE}"/>
              </a:ext>
            </a:extLst>
          </p:cNvPr>
          <p:cNvSpPr>
            <a:spLocks noGrp="1"/>
          </p:cNvSpPr>
          <p:nvPr>
            <p:ph sz="half" idx="1"/>
          </p:nvPr>
        </p:nvSpPr>
        <p:spPr>
          <a:xfrm>
            <a:off x="5567541" y="3961656"/>
            <a:ext cx="5786259" cy="2215307"/>
          </a:xfrm>
        </p:spPr>
        <p:txBody>
          <a:bodyPr>
            <a:normAutofit/>
          </a:bodyPr>
          <a:lstStyle/>
          <a:p>
            <a:pPr marL="0" indent="0">
              <a:buNone/>
            </a:pPr>
            <a:r>
              <a:rPr lang="en-US" dirty="0">
                <a:solidFill>
                  <a:schemeClr val="accent1"/>
                </a:solidFill>
              </a:rPr>
              <a:t>Diego Serrano de Alba</a:t>
            </a:r>
          </a:p>
          <a:p>
            <a:pPr marL="0" indent="0">
              <a:buNone/>
            </a:pPr>
            <a:r>
              <a:rPr lang="en-US" dirty="0">
                <a:solidFill>
                  <a:schemeClr val="accent1"/>
                </a:solidFill>
              </a:rPr>
              <a:t>24 October 2024</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251860" y="816337"/>
            <a:ext cx="4422485" cy="4013406"/>
          </a:xfrm>
          <a:prstGeom prst="rect">
            <a:avLst/>
          </a:prstGeom>
          <a:noFill/>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684212" y="377072"/>
            <a:ext cx="8534400" cy="1272619"/>
          </a:xfrm>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998481"/>
            <a:ext cx="5181600" cy="4178481"/>
          </a:xfrm>
        </p:spPr>
        <p:txBody>
          <a:bodyPr>
            <a:normAutofit lnSpcReduction="10000"/>
          </a:bodyPr>
          <a:lstStyle/>
          <a:p>
            <a:pPr marL="0" indent="0">
              <a:buNone/>
            </a:pPr>
            <a:r>
              <a:rPr lang="en-US" dirty="0"/>
              <a:t>Findings</a:t>
            </a:r>
          </a:p>
          <a:p>
            <a:pPr marL="0" indent="0">
              <a:buNone/>
            </a:pPr>
            <a:endParaRPr lang="en-US" dirty="0"/>
          </a:p>
          <a:p>
            <a:r>
              <a:rPr lang="en-US" dirty="0"/>
              <a:t>SQL will lose a big relevance on database trends, maintaining at the same time the top position with PostgreSQL.  </a:t>
            </a:r>
          </a:p>
          <a:p>
            <a:r>
              <a:rPr lang="en-US" dirty="0"/>
              <a:t>MongoDB and Redis have high expectations of increasing and entering the top 3. </a:t>
            </a:r>
          </a:p>
          <a:p>
            <a:r>
              <a:rPr lang="en-US" dirty="0"/>
              <a:t>Redis and </a:t>
            </a:r>
            <a:r>
              <a:rPr lang="en-US" dirty="0" err="1"/>
              <a:t>Elasticsense</a:t>
            </a:r>
            <a:r>
              <a:rPr lang="en-US" dirty="0"/>
              <a:t> are relatively new tools and are expected to gain big traction in the IT space.</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096000" y="1734532"/>
            <a:ext cx="4934479" cy="4746396"/>
          </a:xfrm>
        </p:spPr>
        <p:txBody>
          <a:bodyPr>
            <a:normAutofit lnSpcReduction="10000"/>
          </a:bodyPr>
          <a:lstStyle/>
          <a:p>
            <a:pPr marL="0" indent="0">
              <a:buNone/>
            </a:pPr>
            <a:r>
              <a:rPr lang="en-US" dirty="0"/>
              <a:t>Implications</a:t>
            </a:r>
          </a:p>
          <a:p>
            <a:pPr marL="0" indent="0">
              <a:buNone/>
            </a:pPr>
            <a:endParaRPr lang="en-US" dirty="0"/>
          </a:p>
          <a:p>
            <a:r>
              <a:rPr lang="en-US" dirty="0"/>
              <a:t>The best datasets are SQL-related, MongoDB, and Redis.</a:t>
            </a:r>
          </a:p>
          <a:p>
            <a:r>
              <a:rPr lang="en-US" dirty="0"/>
              <a:t>SQL will remain a top database tool, although it will lose its place as the indisputable Top 1 database tool. </a:t>
            </a:r>
          </a:p>
          <a:p>
            <a:r>
              <a:rPr lang="en-US" dirty="0"/>
              <a:t>Open-source datasets will increase their popularity. </a:t>
            </a:r>
          </a:p>
          <a:p>
            <a:endParaRPr lang="en-US" dirty="0"/>
          </a:p>
          <a:p>
            <a:pPr marL="0" indent="0">
              <a:buNone/>
            </a:pPr>
            <a:endParaRPr lang="en-US" dirty="0"/>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30" name="Group 12">
            <a:extLst>
              <a:ext uri="{FF2B5EF4-FFF2-40B4-BE49-F238E27FC236}">
                <a16:creationId xmlns:a16="http://schemas.microsoft.com/office/drawing/2014/main" id="{62CE031E-EE35-4AA7-9784-805093327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118D62D3-5800-4F4A-95BE-C1A2BB8B2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4C9E4F52-5D94-4242-AC69-EE6A23FAB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322CC7C0-D1D6-4FF0-A60C-1AEB9C873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99B43E48-8275-4871-8745-F5CB75CFDB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87ED701-F942-4771-8F92-6EFCC2E8E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84212" y="4487332"/>
            <a:ext cx="8534400" cy="1507067"/>
          </a:xfrm>
        </p:spPr>
        <p:txBody>
          <a:bodyPr vert="horz" lIns="91440" tIns="45720" rIns="91440" bIns="45720" rtlCol="0" anchor="ctr">
            <a:normAutofit/>
          </a:bodyPr>
          <a:lstStyle/>
          <a:p>
            <a:r>
              <a:rPr lang="en-US"/>
              <a:t>DASHBOARD</a:t>
            </a:r>
            <a:endParaRPr lang="en-US" dirty="0"/>
          </a:p>
        </p:txBody>
      </p:sp>
      <p:pic>
        <p:nvPicPr>
          <p:cNvPr id="8" name="Gráfico 7" descr="Presentación con organigrama con relleno sólido">
            <a:extLst>
              <a:ext uri="{FF2B5EF4-FFF2-40B4-BE49-F238E27FC236}">
                <a16:creationId xmlns:a16="http://schemas.microsoft.com/office/drawing/2014/main" id="{2FDB30BD-B0F2-DA5D-6BDA-23433191F4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1240" y="924676"/>
            <a:ext cx="3185108" cy="3185108"/>
          </a:xfrm>
          <a:prstGeom prst="rect">
            <a:avLst/>
          </a:prstGeom>
          <a:effectLst>
            <a:innerShdw blurRad="57150" dist="38100" dir="14460000">
              <a:prstClr val="black">
                <a:alpha val="70000"/>
              </a:prstClr>
            </a:innerShdw>
          </a:effectLst>
        </p:spPr>
      </p:pic>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325696" y="733647"/>
            <a:ext cx="6593129" cy="3575884"/>
          </a:xfrm>
        </p:spPr>
        <p:txBody>
          <a:bodyPr vert="horz" lIns="91440" tIns="45720" rIns="91440" bIns="45720" rtlCol="0" anchor="ctr">
            <a:normAutofit/>
          </a:bodyPr>
          <a:lstStyle/>
          <a:p>
            <a:pPr marL="0" indent="0"/>
            <a:r>
              <a:rPr lang="en-US" dirty="0"/>
              <a:t>https://github.com/Diego-Serrano01/IBM-data-analysis/blob/253cb53dbdb5814906f88d7e69bd74c629c2c7b1/5.%20IBM%20Cognos%20Analytics%20Capstone.pdf</a:t>
            </a:r>
          </a:p>
        </p:txBody>
      </p:sp>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386500" y="235670"/>
            <a:ext cx="5297864" cy="876693"/>
          </a:xfrm>
        </p:spPr>
        <p:txBody>
          <a:bodyPr anchor="ctr">
            <a:normAutofit/>
          </a:bodyPr>
          <a:lstStyle/>
          <a:p>
            <a:r>
              <a:rPr lang="en-US" dirty="0"/>
              <a:t>DASHBOARD TAB 1</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p:txBody>
          <a:bodyPr/>
          <a:lstStyle/>
          <a:p>
            <a:pPr marL="0" indent="0">
              <a:buNone/>
            </a:pPr>
            <a:endParaRPr lang="en-US"/>
          </a:p>
          <a:p>
            <a:pPr marL="0" indent="0">
              <a:buNone/>
            </a:pPr>
            <a:endParaRPr lang="en-US" dirty="0"/>
          </a:p>
        </p:txBody>
      </p:sp>
      <p:pic>
        <p:nvPicPr>
          <p:cNvPr id="9" name="Imagen 8" descr="Gráfico, Escala de tiempo&#10;&#10;Descripción generada automáticamente">
            <a:extLst>
              <a:ext uri="{FF2B5EF4-FFF2-40B4-BE49-F238E27FC236}">
                <a16:creationId xmlns:a16="http://schemas.microsoft.com/office/drawing/2014/main" id="{72CD34DD-98FD-21BD-39B4-150B24D0F81B}"/>
              </a:ext>
            </a:extLst>
          </p:cNvPr>
          <p:cNvPicPr>
            <a:picLocks noChangeAspect="1"/>
          </p:cNvPicPr>
          <p:nvPr/>
        </p:nvPicPr>
        <p:blipFill>
          <a:blip r:embed="rId2"/>
          <a:stretch>
            <a:fillRect/>
          </a:stretch>
        </p:blipFill>
        <p:spPr>
          <a:xfrm>
            <a:off x="499622" y="979127"/>
            <a:ext cx="9417376" cy="5368135"/>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386499" y="188536"/>
            <a:ext cx="8832113" cy="684261"/>
          </a:xfrm>
        </p:spPr>
        <p:txBody>
          <a:bodyPr anchor="ctr">
            <a:normAutofit/>
          </a:bodyPr>
          <a:lstStyle/>
          <a:p>
            <a:r>
              <a:rPr lang="en-US" dirty="0"/>
              <a:t>DASHBOARD TAB 2</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p:txBody>
          <a:bodyPr/>
          <a:lstStyle/>
          <a:p>
            <a:pPr marL="0" indent="0">
              <a:buNone/>
            </a:pPr>
            <a:endParaRPr lang="en-US" dirty="0"/>
          </a:p>
          <a:p>
            <a:pPr marL="0" indent="0">
              <a:buNone/>
            </a:pPr>
            <a:endParaRPr lang="en-US" dirty="0"/>
          </a:p>
        </p:txBody>
      </p:sp>
      <p:pic>
        <p:nvPicPr>
          <p:cNvPr id="4" name="Imagen 3" descr="Gráfico">
            <a:extLst>
              <a:ext uri="{FF2B5EF4-FFF2-40B4-BE49-F238E27FC236}">
                <a16:creationId xmlns:a16="http://schemas.microsoft.com/office/drawing/2014/main" id="{088D5553-8DA4-361A-734B-DD834D41B627}"/>
              </a:ext>
            </a:extLst>
          </p:cNvPr>
          <p:cNvPicPr>
            <a:picLocks noChangeAspect="1"/>
          </p:cNvPicPr>
          <p:nvPr/>
        </p:nvPicPr>
        <p:blipFill>
          <a:blip r:embed="rId2"/>
          <a:stretch>
            <a:fillRect/>
          </a:stretch>
        </p:blipFill>
        <p:spPr>
          <a:xfrm>
            <a:off x="684212" y="872797"/>
            <a:ext cx="8998350" cy="5301932"/>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207390" y="150830"/>
            <a:ext cx="9011222" cy="659875"/>
          </a:xfrm>
        </p:spPr>
        <p:txBody>
          <a:bodyPr anchor="ctr">
            <a:normAutofit/>
          </a:bodyPr>
          <a:lstStyle/>
          <a:p>
            <a:r>
              <a:rPr lang="en-US" dirty="0"/>
              <a:t>DASHBOARD TAB 3</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p:txBody>
          <a:bodyPr/>
          <a:lstStyle/>
          <a:p>
            <a:pPr marL="0" indent="0">
              <a:buNone/>
            </a:pPr>
            <a:endParaRPr lang="en-US" dirty="0"/>
          </a:p>
          <a:p>
            <a:pPr marL="0" indent="0">
              <a:buNone/>
            </a:pPr>
            <a:endParaRPr lang="en-US" dirty="0"/>
          </a:p>
        </p:txBody>
      </p:sp>
      <p:pic>
        <p:nvPicPr>
          <p:cNvPr id="4" name="Imagen 3" descr="Imagen que contiene Gráfico&#10;&#10;Descripción generada automáticamente">
            <a:extLst>
              <a:ext uri="{FF2B5EF4-FFF2-40B4-BE49-F238E27FC236}">
                <a16:creationId xmlns:a16="http://schemas.microsoft.com/office/drawing/2014/main" id="{D807F2EC-6CFD-AAE6-2294-D56B1B2DC8CC}"/>
              </a:ext>
            </a:extLst>
          </p:cNvPr>
          <p:cNvPicPr>
            <a:picLocks noChangeAspect="1"/>
          </p:cNvPicPr>
          <p:nvPr/>
        </p:nvPicPr>
        <p:blipFill>
          <a:blip r:embed="rId2"/>
          <a:stretch>
            <a:fillRect/>
          </a:stretch>
        </p:blipFill>
        <p:spPr>
          <a:xfrm>
            <a:off x="487680" y="738267"/>
            <a:ext cx="9276080" cy="5578078"/>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62CE031E-EE35-4AA7-9784-805093327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3" name="Straight Connector 12">
              <a:extLst>
                <a:ext uri="{FF2B5EF4-FFF2-40B4-BE49-F238E27FC236}">
                  <a16:creationId xmlns:a16="http://schemas.microsoft.com/office/drawing/2014/main" id="{118D62D3-5800-4F4A-95BE-C1A2BB8B2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4C9E4F52-5D94-4242-AC69-EE6A23FAB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22CC7C0-D1D6-4FF0-A60C-1AEB9C873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9B43E48-8275-4871-8745-F5CB75CFDB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87ED701-F942-4771-8F92-6EFCC2E8E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444049" y="159102"/>
            <a:ext cx="8534400" cy="1507067"/>
          </a:xfrm>
        </p:spPr>
        <p:txBody>
          <a:bodyPr vert="horz" lIns="91440" tIns="45720" rIns="91440" bIns="45720" rtlCol="0" anchor="ctr">
            <a:normAutofit/>
          </a:bodyPr>
          <a:lstStyle/>
          <a:p>
            <a:r>
              <a:rPr lang="en-US" dirty="0"/>
              <a:t>DISCUSSION</a:t>
            </a:r>
          </a:p>
        </p:txBody>
      </p:sp>
      <p:pic>
        <p:nvPicPr>
          <p:cNvPr id="7" name="Marcador de contenido 6" descr="Portapapeles con relleno sólido">
            <a:extLst>
              <a:ext uri="{FF2B5EF4-FFF2-40B4-BE49-F238E27FC236}">
                <a16:creationId xmlns:a16="http://schemas.microsoft.com/office/drawing/2014/main" id="{2CEBE8B7-9650-882E-103A-9DC442100113}"/>
              </a:ext>
            </a:extLst>
          </p:cNvPr>
          <p:cNvPicPr>
            <a:picLocks noGrp="1" noChangeAspect="1"/>
          </p:cNvPicPr>
          <p:nvPr>
            <p:ph sz="half" idx="1"/>
          </p:nvPr>
        </p:nvPicPr>
        <p:blipFill>
          <a:blip r:embed="rId2">
            <a:extLst>
              <a:ext uri="{96DAC541-7B7A-43D3-8B79-37D633B846F1}">
                <asvg:svgBlip xmlns:asvg="http://schemas.microsoft.com/office/drawing/2016/SVG/main" r:embed="rId3"/>
              </a:ext>
            </a:extLst>
          </a:blip>
          <a:stretch>
            <a:fillRect/>
          </a:stretch>
        </p:blipFill>
        <p:spPr>
          <a:xfrm>
            <a:off x="562980" y="1765216"/>
            <a:ext cx="2916056" cy="2916056"/>
          </a:xfrm>
          <a:prstGeom prst="rect">
            <a:avLst/>
          </a:prstGeom>
          <a:effectLst>
            <a:innerShdw blurRad="57150" dist="38100" dir="14460000">
              <a:prstClr val="black">
                <a:alpha val="70000"/>
              </a:prstClr>
            </a:innerShdw>
          </a:effectLst>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3538697" y="1093508"/>
            <a:ext cx="7851545" cy="5764492"/>
          </a:xfrm>
        </p:spPr>
        <p:txBody>
          <a:bodyPr vert="horz" lIns="91440" tIns="45720" rIns="91440" bIns="45720" rtlCol="0" anchor="ctr">
            <a:normAutofit fontScale="40000" lnSpcReduction="20000"/>
          </a:bodyPr>
          <a:lstStyle/>
          <a:p>
            <a:pPr algn="just">
              <a:buFont typeface="Wingdings" panose="05000000000000000000" pitchFamily="2" charset="2"/>
              <a:buChar char="Ø"/>
            </a:pPr>
            <a:endParaRPr lang="en-US" dirty="0"/>
          </a:p>
          <a:p>
            <a:pPr algn="just">
              <a:buFont typeface="Wingdings" panose="05000000000000000000" pitchFamily="2" charset="2"/>
              <a:buChar char="Ø"/>
            </a:pPr>
            <a:endParaRPr lang="en-US" dirty="0"/>
          </a:p>
          <a:p>
            <a:pPr marL="0" indent="0" algn="just">
              <a:buNone/>
            </a:pPr>
            <a:endParaRPr lang="en-US" sz="3100" dirty="0"/>
          </a:p>
          <a:p>
            <a:pPr algn="just">
              <a:buFont typeface="Wingdings" panose="05000000000000000000" pitchFamily="2" charset="2"/>
              <a:buChar char="Ø"/>
            </a:pPr>
            <a:r>
              <a:rPr lang="en-US" sz="5000" dirty="0"/>
              <a:t>Males occupy almost the entire IT tech. industry. </a:t>
            </a:r>
          </a:p>
          <a:p>
            <a:pPr algn="just">
              <a:buFont typeface="Wingdings" panose="05000000000000000000" pitchFamily="2" charset="2"/>
              <a:buChar char="Ø"/>
            </a:pPr>
            <a:r>
              <a:rPr lang="en-US" sz="5000" dirty="0"/>
              <a:t>The relevance of being constantly updated in the tech industry. Programs or databases are not in a static position, although the most important programming and databases programs will continue being the same in a short/mid-term.</a:t>
            </a:r>
          </a:p>
          <a:p>
            <a:pPr algn="just">
              <a:buFont typeface="Wingdings" panose="05000000000000000000" pitchFamily="2" charset="2"/>
              <a:buChar char="Ø"/>
            </a:pPr>
            <a:r>
              <a:rPr lang="en-US" sz="5000" dirty="0"/>
              <a:t>High programming abilities are still essential, although many user-friendly, open-source languages and programs are appearing due to the increase in the demand sector.  </a:t>
            </a:r>
          </a:p>
          <a:p>
            <a:pPr algn="just">
              <a:buFont typeface="Wingdings" panose="05000000000000000000" pitchFamily="2" charset="2"/>
              <a:buChar char="Ø"/>
            </a:pPr>
            <a:r>
              <a:rPr lang="en-US" sz="5000" dirty="0"/>
              <a:t>Although most of the users have a bachelors degree, the opportunities for non-STEM careers are increasing, and doing a PhD is a requisite only for high specialized areas and jobs, which specially apply to the STEM sector.</a:t>
            </a:r>
          </a:p>
          <a:p>
            <a:pPr algn="just">
              <a:buFont typeface="Wingdings" panose="05000000000000000000" pitchFamily="2" charset="2"/>
              <a:buChar char="Ø"/>
            </a:pPr>
            <a:r>
              <a:rPr lang="en-US" sz="5000" dirty="0"/>
              <a:t>The average Annual salary remains constantly good. However, Python, JavaScript, Swift and C++ are the better ones. Other ones with high popularity, like SQL, are worse paid compared to their amount of use.  </a:t>
            </a:r>
          </a:p>
          <a:p>
            <a:pPr algn="just">
              <a:buFont typeface="Wingdings" panose="05000000000000000000" pitchFamily="2" charset="2"/>
              <a:buChar char="Ø"/>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62CE031E-EE35-4AA7-9784-805093327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118D62D3-5800-4F4A-95BE-C1A2BB8B2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4C9E4F52-5D94-4242-AC69-EE6A23FAB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322CC7C0-D1D6-4FF0-A60C-1AEB9C873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99B43E48-8275-4871-8745-F5CB75CFDB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87ED701-F942-4771-8F92-6EFCC2E8E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 name="Rectangle 19">
            <a:extLst>
              <a:ext uri="{FF2B5EF4-FFF2-40B4-BE49-F238E27FC236}">
                <a16:creationId xmlns:a16="http://schemas.microsoft.com/office/drawing/2014/main" id="{124D9F5B-C72B-41EE-97C2-D3600B627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14646" y="-67734"/>
            <a:ext cx="4205003" cy="1507067"/>
          </a:xfrm>
        </p:spPr>
        <p:txBody>
          <a:bodyPr vert="horz" lIns="91440" tIns="45720" rIns="91440" bIns="45720" rtlCol="0" anchor="ctr">
            <a:normAutofit/>
          </a:bodyPr>
          <a:lstStyle/>
          <a:p>
            <a:r>
              <a:rPr lang="en-US" sz="3200" dirty="0">
                <a:solidFill>
                  <a:srgbClr val="FFFFFF"/>
                </a:solidFill>
              </a:rPr>
              <a:t>CONCLUSION</a:t>
            </a:r>
          </a:p>
        </p:txBody>
      </p:sp>
      <p:pic>
        <p:nvPicPr>
          <p:cNvPr id="8" name="Marcador de contenido 7" descr="Marca de verificación con relleno sólido">
            <a:extLst>
              <a:ext uri="{FF2B5EF4-FFF2-40B4-BE49-F238E27FC236}">
                <a16:creationId xmlns:a16="http://schemas.microsoft.com/office/drawing/2014/main" id="{B0EC7AF0-A813-56D8-7044-317955F10C50}"/>
              </a:ext>
            </a:extLst>
          </p:cNvPr>
          <p:cNvPicPr>
            <a:picLocks noGrp="1" noChangeAspect="1"/>
          </p:cNvPicPr>
          <p:nvPr>
            <p:ph sz="half" idx="1"/>
          </p:nvPr>
        </p:nvPicPr>
        <p:blipFill>
          <a:blip r:embed="rId2">
            <a:extLst>
              <a:ext uri="{96DAC541-7B7A-43D3-8B79-37D633B846F1}">
                <asvg:svgBlip xmlns:asvg="http://schemas.microsoft.com/office/drawing/2016/SVG/main" r:embed="rId3"/>
              </a:ext>
            </a:extLst>
          </a:blip>
          <a:stretch>
            <a:fillRect/>
          </a:stretch>
        </p:blipFill>
        <p:spPr>
          <a:xfrm>
            <a:off x="335221" y="1333693"/>
            <a:ext cx="4887466" cy="4887466"/>
          </a:xfrm>
          <a:prstGeom prst="rect">
            <a:avLst/>
          </a:prstGeom>
          <a:effectLst>
            <a:innerShdw blurRad="57150" dist="38100" dir="14460000">
              <a:prstClr val="black">
                <a:alpha val="70000"/>
              </a:prstClr>
            </a:innerShdw>
          </a:effectLst>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5579873" y="1376627"/>
            <a:ext cx="4819653" cy="3615267"/>
          </a:xfrm>
        </p:spPr>
        <p:txBody>
          <a:bodyPr vert="horz" lIns="91440" tIns="45720" rIns="91440" bIns="45720" rtlCol="0" anchor="ctr">
            <a:normAutofit/>
          </a:bodyPr>
          <a:lstStyle/>
          <a:p>
            <a:pPr marL="0" indent="0" algn="ctr">
              <a:buNone/>
            </a:pPr>
            <a:r>
              <a:rPr lang="en-US" sz="2200" dirty="0">
                <a:solidFill>
                  <a:srgbClr val="0F496F"/>
                </a:solidFill>
              </a:rPr>
              <a:t>The data analysis industry is expanding its horizons, creating new niches in the market constantly. Therefore, although the tech industry has always had high costly entrance, the present situation reveals the need for a constant update in new IT skills and a high-level education or high specialization. </a:t>
            </a:r>
          </a:p>
        </p:txBody>
      </p:sp>
      <p:grpSp>
        <p:nvGrpSpPr>
          <p:cNvPr id="22" name="Group 21">
            <a:extLst>
              <a:ext uri="{FF2B5EF4-FFF2-40B4-BE49-F238E27FC236}">
                <a16:creationId xmlns:a16="http://schemas.microsoft.com/office/drawing/2014/main" id="{0180A64C-1862-4B1B-8953-FA96DEE4C44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3" name="Straight Connector 22">
              <a:extLst>
                <a:ext uri="{FF2B5EF4-FFF2-40B4-BE49-F238E27FC236}">
                  <a16:creationId xmlns:a16="http://schemas.microsoft.com/office/drawing/2014/main" id="{52859A51-B3CA-4126-956F-D0DCCBA212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ECA05ED-FBC3-48F4-8E6D-AB89EC6081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5EE24CC5-F080-45A3-B2B4-59A7BCA5AB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B3EC6EC2-2351-427C-90C2-F107915733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D524D87A-9540-4F77-B006-823176623B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30123617"/>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21" name="Group 12">
            <a:extLst>
              <a:ext uri="{FF2B5EF4-FFF2-40B4-BE49-F238E27FC236}">
                <a16:creationId xmlns:a16="http://schemas.microsoft.com/office/drawing/2014/main" id="{62CE031E-EE35-4AA7-9784-805093327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118D62D3-5800-4F4A-95BE-C1A2BB8B2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4C9E4F52-5D94-4242-AC69-EE6A23FAB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322CC7C0-D1D6-4FF0-A60C-1AEB9C873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99B43E48-8275-4871-8745-F5CB75CFDB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87ED701-F942-4771-8F92-6EFCC2E8E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0" name="Rectangle 19">
            <a:extLst>
              <a:ext uri="{FF2B5EF4-FFF2-40B4-BE49-F238E27FC236}">
                <a16:creationId xmlns:a16="http://schemas.microsoft.com/office/drawing/2014/main" id="{9ACA6826-032C-4799-B079-15DB2A6C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84212" y="4487332"/>
            <a:ext cx="8534400" cy="1507067"/>
          </a:xfrm>
        </p:spPr>
        <p:txBody>
          <a:bodyPr vert="horz" lIns="91440" tIns="45720" rIns="91440" bIns="45720" rtlCol="0" anchor="ctr">
            <a:normAutofit/>
          </a:bodyPr>
          <a:lstStyle/>
          <a:p>
            <a:r>
              <a:rPr lang="en-US" dirty="0"/>
              <a:t>APPENDIX</a:t>
            </a:r>
          </a:p>
        </p:txBody>
      </p:sp>
      <p:pic>
        <p:nvPicPr>
          <p:cNvPr id="8" name="Marcador de contenido 7" descr="Libros con relleno sólido">
            <a:extLst>
              <a:ext uri="{FF2B5EF4-FFF2-40B4-BE49-F238E27FC236}">
                <a16:creationId xmlns:a16="http://schemas.microsoft.com/office/drawing/2014/main" id="{3235E5AB-763A-446B-E36C-A9C69D747FA7}"/>
              </a:ext>
            </a:extLst>
          </p:cNvPr>
          <p:cNvPicPr>
            <a:picLocks noGrp="1" noChangeAspect="1"/>
          </p:cNvPicPr>
          <p:nvPr>
            <p:ph sz="half" idx="1"/>
          </p:nvPr>
        </p:nvPicPr>
        <p:blipFill>
          <a:blip r:embed="rId2">
            <a:extLst>
              <a:ext uri="{96DAC541-7B7A-43D3-8B79-37D633B846F1}">
                <asvg:svgBlip xmlns:asvg="http://schemas.microsoft.com/office/drawing/2016/SVG/main" r:embed="rId3"/>
              </a:ext>
            </a:extLst>
          </a:blip>
          <a:stretch>
            <a:fillRect/>
          </a:stretch>
        </p:blipFill>
        <p:spPr>
          <a:xfrm>
            <a:off x="6489117" y="1496164"/>
            <a:ext cx="3185108" cy="3185108"/>
          </a:xfrm>
          <a:prstGeom prst="rect">
            <a:avLst/>
          </a:prstGeom>
          <a:effectLst>
            <a:innerShdw blurRad="57150" dist="38100" dir="14460000">
              <a:prstClr val="black">
                <a:alpha val="70000"/>
              </a:prstClr>
            </a:innerShdw>
          </a:effectLst>
        </p:spPr>
      </p:pic>
      <p:grpSp>
        <p:nvGrpSpPr>
          <p:cNvPr id="22" name="Group 21">
            <a:extLst>
              <a:ext uri="{FF2B5EF4-FFF2-40B4-BE49-F238E27FC236}">
                <a16:creationId xmlns:a16="http://schemas.microsoft.com/office/drawing/2014/main" id="{DD58A807-BD0E-4B1D-A523-2F20E7FE26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33837"/>
            <a:ext cx="2981858" cy="3208867"/>
            <a:chOff x="9206969" y="2963333"/>
            <a:chExt cx="2981858" cy="3208867"/>
          </a:xfrm>
        </p:grpSpPr>
        <p:cxnSp>
          <p:nvCxnSpPr>
            <p:cNvPr id="23" name="Straight Connector 22">
              <a:extLst>
                <a:ext uri="{FF2B5EF4-FFF2-40B4-BE49-F238E27FC236}">
                  <a16:creationId xmlns:a16="http://schemas.microsoft.com/office/drawing/2014/main" id="{AC82FD88-0436-4D5C-B5A2-7B90191949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E2706DBD-9DBD-49D6-80EB-C896096D2F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251C7442-3F0F-49E3-9389-D6B4BAE14A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BA614368-43A5-4794-BA71-09F8585F9F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3F42B96B-0C70-40CB-A027-175F2A1657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10008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0"/>
            <a:ext cx="5929053" cy="1414021"/>
          </a:xfrm>
        </p:spPr>
        <p:txBody>
          <a:bodyPr anchor="ctr">
            <a:normAutofit/>
          </a:bodyPr>
          <a:lstStyle/>
          <a:p>
            <a:r>
              <a:rPr lang="en-US" dirty="0"/>
              <a:t> JOB POSTINGS</a:t>
            </a:r>
          </a:p>
        </p:txBody>
      </p:sp>
      <p:graphicFrame>
        <p:nvGraphicFramePr>
          <p:cNvPr id="5" name="Marcador de contenido 4">
            <a:extLst>
              <a:ext uri="{FF2B5EF4-FFF2-40B4-BE49-F238E27FC236}">
                <a16:creationId xmlns:a16="http://schemas.microsoft.com/office/drawing/2014/main" id="{0112E0CB-7601-9DFF-75F0-A0EFF4FA0BB8}"/>
              </a:ext>
            </a:extLst>
          </p:cNvPr>
          <p:cNvGraphicFramePr>
            <a:graphicFrameLocks noGrp="1"/>
          </p:cNvGraphicFramePr>
          <p:nvPr>
            <p:ph sz="half" idx="1"/>
            <p:extLst>
              <p:ext uri="{D42A27DB-BD31-4B8C-83A1-F6EECF244321}">
                <p14:modId xmlns:p14="http://schemas.microsoft.com/office/powerpoint/2010/main" val="3087898290"/>
              </p:ext>
            </p:extLst>
          </p:nvPr>
        </p:nvGraphicFramePr>
        <p:xfrm>
          <a:off x="914401" y="1253765"/>
          <a:ext cx="8333294" cy="465684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78551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188536"/>
            <a:ext cx="5929053" cy="999242"/>
          </a:xfrm>
        </p:spPr>
        <p:txBody>
          <a:bodyPr anchor="ctr">
            <a:normAutofit/>
          </a:bodyPr>
          <a:lstStyle/>
          <a:p>
            <a:r>
              <a:rPr lang="en-US" dirty="0"/>
              <a:t>POPULAR LANGUAGES</a:t>
            </a:r>
          </a:p>
        </p:txBody>
      </p:sp>
      <p:graphicFrame>
        <p:nvGraphicFramePr>
          <p:cNvPr id="4" name="Gráfico 3">
            <a:extLst>
              <a:ext uri="{FF2B5EF4-FFF2-40B4-BE49-F238E27FC236}">
                <a16:creationId xmlns:a16="http://schemas.microsoft.com/office/drawing/2014/main" id="{4B316738-5726-14B8-132E-AF13CDFB09C3}"/>
              </a:ext>
            </a:extLst>
          </p:cNvPr>
          <p:cNvGraphicFramePr>
            <a:graphicFrameLocks/>
          </p:cNvGraphicFramePr>
          <p:nvPr>
            <p:extLst>
              <p:ext uri="{D42A27DB-BD31-4B8C-83A1-F6EECF244321}">
                <p14:modId xmlns:p14="http://schemas.microsoft.com/office/powerpoint/2010/main" val="3432794605"/>
              </p:ext>
            </p:extLst>
          </p:nvPr>
        </p:nvGraphicFramePr>
        <p:xfrm>
          <a:off x="3810000"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Marcador de contenido 4">
            <a:extLst>
              <a:ext uri="{FF2B5EF4-FFF2-40B4-BE49-F238E27FC236}">
                <a16:creationId xmlns:a16="http://schemas.microsoft.com/office/drawing/2014/main" id="{4B316738-5726-14B8-132E-AF13CDFB09C3}"/>
              </a:ext>
            </a:extLst>
          </p:cNvPr>
          <p:cNvGraphicFramePr>
            <a:graphicFrameLocks noGrp="1"/>
          </p:cNvGraphicFramePr>
          <p:nvPr>
            <p:ph sz="half" idx="1"/>
            <p:extLst>
              <p:ext uri="{D42A27DB-BD31-4B8C-83A1-F6EECF244321}">
                <p14:modId xmlns:p14="http://schemas.microsoft.com/office/powerpoint/2010/main" val="3584842112"/>
              </p:ext>
            </p:extLst>
          </p:nvPr>
        </p:nvGraphicFramePr>
        <p:xfrm>
          <a:off x="538248" y="1366887"/>
          <a:ext cx="8152990" cy="49383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17399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
        <p:nvSpPr>
          <p:cNvPr id="5" name="Rectángulo: esquinas redondeadas 4">
            <a:extLst>
              <a:ext uri="{FF2B5EF4-FFF2-40B4-BE49-F238E27FC236}">
                <a16:creationId xmlns:a16="http://schemas.microsoft.com/office/drawing/2014/main" id="{09560D8B-FB26-97D3-3F0A-76816906ECA3}"/>
              </a:ext>
            </a:extLst>
          </p:cNvPr>
          <p:cNvSpPr/>
          <p:nvPr/>
        </p:nvSpPr>
        <p:spPr>
          <a:xfrm>
            <a:off x="686161" y="1556020"/>
            <a:ext cx="8618808" cy="55848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dirty="0"/>
              <a:t>           Executive Summary</a:t>
            </a:r>
          </a:p>
        </p:txBody>
      </p:sp>
      <p:sp>
        <p:nvSpPr>
          <p:cNvPr id="6" name="Rectángulo: esquinas redondeadas 5">
            <a:extLst>
              <a:ext uri="{FF2B5EF4-FFF2-40B4-BE49-F238E27FC236}">
                <a16:creationId xmlns:a16="http://schemas.microsoft.com/office/drawing/2014/main" id="{A3ABC188-637E-9BA7-A1C8-9068FF5475EC}"/>
              </a:ext>
            </a:extLst>
          </p:cNvPr>
          <p:cNvSpPr/>
          <p:nvPr/>
        </p:nvSpPr>
        <p:spPr>
          <a:xfrm>
            <a:off x="686161" y="2220438"/>
            <a:ext cx="8618808" cy="5340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ES" dirty="0"/>
              <a:t>           </a:t>
            </a:r>
            <a:r>
              <a:rPr lang="es-ES" dirty="0" err="1"/>
              <a:t>Introduction</a:t>
            </a:r>
            <a:endParaRPr lang="es-ES" dirty="0"/>
          </a:p>
        </p:txBody>
      </p:sp>
      <p:sp>
        <p:nvSpPr>
          <p:cNvPr id="7" name="Rectángulo: esquinas redondeadas 6">
            <a:extLst>
              <a:ext uri="{FF2B5EF4-FFF2-40B4-BE49-F238E27FC236}">
                <a16:creationId xmlns:a16="http://schemas.microsoft.com/office/drawing/2014/main" id="{E43EA5AC-30D7-091F-F4A3-A6C34E8C8396}"/>
              </a:ext>
            </a:extLst>
          </p:cNvPr>
          <p:cNvSpPr/>
          <p:nvPr/>
        </p:nvSpPr>
        <p:spPr>
          <a:xfrm>
            <a:off x="734107" y="2866544"/>
            <a:ext cx="8604422" cy="55848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ES" dirty="0"/>
              <a:t>           </a:t>
            </a:r>
            <a:r>
              <a:rPr lang="es-ES" dirty="0" err="1"/>
              <a:t>Methodology</a:t>
            </a:r>
            <a:endParaRPr lang="es-ES" dirty="0"/>
          </a:p>
        </p:txBody>
      </p:sp>
      <p:sp>
        <p:nvSpPr>
          <p:cNvPr id="8" name="Rectángulo: esquinas redondeadas 7">
            <a:extLst>
              <a:ext uri="{FF2B5EF4-FFF2-40B4-BE49-F238E27FC236}">
                <a16:creationId xmlns:a16="http://schemas.microsoft.com/office/drawing/2014/main" id="{00234BAE-BC54-BE3C-ACC9-E3A742E8415D}"/>
              </a:ext>
            </a:extLst>
          </p:cNvPr>
          <p:cNvSpPr/>
          <p:nvPr/>
        </p:nvSpPr>
        <p:spPr>
          <a:xfrm>
            <a:off x="692275" y="3517970"/>
            <a:ext cx="8598308" cy="5358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ES" dirty="0"/>
              <a:t>           </a:t>
            </a:r>
            <a:r>
              <a:rPr lang="es-ES" dirty="0" err="1"/>
              <a:t>Results</a:t>
            </a:r>
            <a:endParaRPr lang="es-ES" dirty="0"/>
          </a:p>
        </p:txBody>
      </p:sp>
      <p:sp>
        <p:nvSpPr>
          <p:cNvPr id="21" name="Rectángulo: esquinas redondeadas 20">
            <a:extLst>
              <a:ext uri="{FF2B5EF4-FFF2-40B4-BE49-F238E27FC236}">
                <a16:creationId xmlns:a16="http://schemas.microsoft.com/office/drawing/2014/main" id="{278FE4FB-EB1F-E658-23EC-EE68003A5717}"/>
              </a:ext>
            </a:extLst>
          </p:cNvPr>
          <p:cNvSpPr/>
          <p:nvPr/>
        </p:nvSpPr>
        <p:spPr>
          <a:xfrm>
            <a:off x="686161" y="4160005"/>
            <a:ext cx="8618808" cy="5418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ES" dirty="0"/>
              <a:t>           </a:t>
            </a:r>
            <a:r>
              <a:rPr lang="es-ES" dirty="0" err="1"/>
              <a:t>Discussion</a:t>
            </a:r>
            <a:endParaRPr lang="es-ES" dirty="0"/>
          </a:p>
        </p:txBody>
      </p:sp>
      <p:sp>
        <p:nvSpPr>
          <p:cNvPr id="22" name="Rectángulo: esquinas redondeadas 21">
            <a:extLst>
              <a:ext uri="{FF2B5EF4-FFF2-40B4-BE49-F238E27FC236}">
                <a16:creationId xmlns:a16="http://schemas.microsoft.com/office/drawing/2014/main" id="{FB6640A6-66BD-0B74-E40C-19C3B1E6B7E2}"/>
              </a:ext>
            </a:extLst>
          </p:cNvPr>
          <p:cNvSpPr/>
          <p:nvPr/>
        </p:nvSpPr>
        <p:spPr>
          <a:xfrm>
            <a:off x="692274" y="4808116"/>
            <a:ext cx="8598309" cy="54211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ES" dirty="0"/>
              <a:t>           </a:t>
            </a:r>
            <a:r>
              <a:rPr lang="es-ES" dirty="0" err="1"/>
              <a:t>Conclusion</a:t>
            </a:r>
            <a:endParaRPr lang="es-ES" dirty="0"/>
          </a:p>
        </p:txBody>
      </p:sp>
      <p:sp>
        <p:nvSpPr>
          <p:cNvPr id="23" name="Rectángulo: esquinas redondeadas 22">
            <a:extLst>
              <a:ext uri="{FF2B5EF4-FFF2-40B4-BE49-F238E27FC236}">
                <a16:creationId xmlns:a16="http://schemas.microsoft.com/office/drawing/2014/main" id="{C4103A19-A3A3-789D-4451-D9AC162C8ADC}"/>
              </a:ext>
            </a:extLst>
          </p:cNvPr>
          <p:cNvSpPr/>
          <p:nvPr/>
        </p:nvSpPr>
        <p:spPr>
          <a:xfrm>
            <a:off x="671775" y="5460638"/>
            <a:ext cx="8618808" cy="56441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ES" dirty="0">
                <a:solidFill>
                  <a:schemeClr val="accent5"/>
                </a:solidFill>
              </a:rPr>
              <a:t>           </a:t>
            </a:r>
            <a:r>
              <a:rPr lang="es-ES" dirty="0" err="1">
                <a:solidFill>
                  <a:schemeClr val="tx1"/>
                </a:solidFill>
              </a:rPr>
              <a:t>Appendix</a:t>
            </a:r>
            <a:endParaRPr lang="es-ES" dirty="0">
              <a:solidFill>
                <a:schemeClr val="tx1"/>
              </a:solidFill>
            </a:endParaRPr>
          </a:p>
        </p:txBody>
      </p:sp>
      <p:pic>
        <p:nvPicPr>
          <p:cNvPr id="28" name="Marcador de contenido 27" descr="Gráfico de barras con tendencia alcista con relleno sólido">
            <a:extLst>
              <a:ext uri="{FF2B5EF4-FFF2-40B4-BE49-F238E27FC236}">
                <a16:creationId xmlns:a16="http://schemas.microsoft.com/office/drawing/2014/main" id="{7CB0A288-A877-9CCA-B141-806E68B1FD0D}"/>
              </a:ext>
            </a:extLst>
          </p:cNvPr>
          <p:cNvPicPr>
            <a:picLocks noGrp="1" noChangeAspect="1"/>
          </p:cNvPicPr>
          <p:nvPr>
            <p:ph sz="half" idx="1"/>
          </p:nvPr>
        </p:nvPicPr>
        <p:blipFill>
          <a:blip r:embed="rId19">
            <a:extLst>
              <a:ext uri="{96DAC541-7B7A-43D3-8B79-37D633B846F1}">
                <asvg:svgBlip xmlns:asvg="http://schemas.microsoft.com/office/drawing/2016/SVG/main" r:embed="rId20"/>
              </a:ext>
            </a:extLst>
          </a:blip>
          <a:stretch>
            <a:fillRect/>
          </a:stretch>
        </p:blipFill>
        <p:spPr>
          <a:xfrm>
            <a:off x="774298" y="3535438"/>
            <a:ext cx="532396" cy="532396"/>
          </a:xfrm>
        </p:spPr>
      </p:pic>
      <p:pic>
        <p:nvPicPr>
          <p:cNvPr id="30" name="Gráfico 29" descr="Marca de verificación con relleno sólido">
            <a:extLst>
              <a:ext uri="{FF2B5EF4-FFF2-40B4-BE49-F238E27FC236}">
                <a16:creationId xmlns:a16="http://schemas.microsoft.com/office/drawing/2014/main" id="{C501CD69-7B1F-6E8E-E93B-94372FB9B46F}"/>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24724" y="4823369"/>
            <a:ext cx="489726" cy="489726"/>
          </a:xfrm>
          <a:prstGeom prst="rect">
            <a:avLst/>
          </a:prstGeom>
        </p:spPr>
      </p:pic>
      <p:pic>
        <p:nvPicPr>
          <p:cNvPr id="32" name="Gráfico 31" descr="Portapapeles comprobado con relleno sólido">
            <a:extLst>
              <a:ext uri="{FF2B5EF4-FFF2-40B4-BE49-F238E27FC236}">
                <a16:creationId xmlns:a16="http://schemas.microsoft.com/office/drawing/2014/main" id="{F8B4FB20-FEA5-6BCF-DC74-D0F88A9C71E7}"/>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778630" y="4170065"/>
            <a:ext cx="535820" cy="535820"/>
          </a:xfrm>
          <a:prstGeom prst="rect">
            <a:avLst/>
          </a:prstGeom>
        </p:spPr>
      </p:pic>
      <p:pic>
        <p:nvPicPr>
          <p:cNvPr id="36" name="Gráfico 35" descr="Engranajes con relleno sólido">
            <a:extLst>
              <a:ext uri="{FF2B5EF4-FFF2-40B4-BE49-F238E27FC236}">
                <a16:creationId xmlns:a16="http://schemas.microsoft.com/office/drawing/2014/main" id="{1AAD0D70-5066-6B5C-7338-75A8C1A052C7}"/>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782054" y="2853927"/>
            <a:ext cx="563950" cy="563950"/>
          </a:xfrm>
          <a:prstGeom prst="rect">
            <a:avLst/>
          </a:prstGeom>
        </p:spPr>
      </p:pic>
      <p:pic>
        <p:nvPicPr>
          <p:cNvPr id="37" name="Imagen 36">
            <a:extLst>
              <a:ext uri="{FF2B5EF4-FFF2-40B4-BE49-F238E27FC236}">
                <a16:creationId xmlns:a16="http://schemas.microsoft.com/office/drawing/2014/main" id="{6525D740-76D3-4D52-5C42-A66BC08E141A}"/>
              </a:ext>
            </a:extLst>
          </p:cNvPr>
          <p:cNvPicPr>
            <a:picLocks noChangeAspect="1"/>
          </p:cNvPicPr>
          <p:nvPr/>
        </p:nvPicPr>
        <p:blipFill>
          <a:blip r:embed="rId27"/>
          <a:stretch>
            <a:fillRect/>
          </a:stretch>
        </p:blipFill>
        <p:spPr>
          <a:xfrm>
            <a:off x="755967" y="1563718"/>
            <a:ext cx="558483" cy="558483"/>
          </a:xfrm>
          <a:prstGeom prst="rect">
            <a:avLst/>
          </a:prstGeom>
        </p:spPr>
      </p:pic>
      <p:pic>
        <p:nvPicPr>
          <p:cNvPr id="39" name="Gráfico 38" descr="Portapapeles con relleno sólido">
            <a:extLst>
              <a:ext uri="{FF2B5EF4-FFF2-40B4-BE49-F238E27FC236}">
                <a16:creationId xmlns:a16="http://schemas.microsoft.com/office/drawing/2014/main" id="{59187E85-6815-9ACE-0494-BE3F493AC25D}"/>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803367" y="2220438"/>
            <a:ext cx="525148" cy="525148"/>
          </a:xfrm>
          <a:prstGeom prst="rect">
            <a:avLst/>
          </a:prstGeom>
        </p:spPr>
      </p:pic>
      <p:pic>
        <p:nvPicPr>
          <p:cNvPr id="4" name="Gráfico 3" descr="Libros con relleno sólido">
            <a:extLst>
              <a:ext uri="{FF2B5EF4-FFF2-40B4-BE49-F238E27FC236}">
                <a16:creationId xmlns:a16="http://schemas.microsoft.com/office/drawing/2014/main" id="{629540E1-5447-01CF-5204-FBDCF643D4AC}"/>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782054" y="5452458"/>
            <a:ext cx="563951" cy="563951"/>
          </a:xfrm>
          <a:prstGeom prst="rect">
            <a:avLst/>
          </a:prstGeom>
        </p:spPr>
      </p:pic>
    </p:spTree>
    <p:extLst>
      <p:ext uri="{BB962C8B-B14F-4D97-AF65-F5344CB8AC3E}">
        <p14:creationId xmlns:p14="http://schemas.microsoft.com/office/powerpoint/2010/main" val="133921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733927" y="1543050"/>
            <a:ext cx="10619874" cy="4748021"/>
          </a:xfrm>
        </p:spPr>
        <p:txBody>
          <a:bodyPr>
            <a:normAutofit/>
          </a:bodyPr>
          <a:lstStyle/>
          <a:p>
            <a:pPr algn="just">
              <a:buFont typeface="Wingdings" panose="05000000000000000000" pitchFamily="2" charset="2"/>
              <a:buChar char="Ø"/>
            </a:pPr>
            <a:r>
              <a:rPr lang="en-US" sz="2000" dirty="0">
                <a:solidFill>
                  <a:schemeClr val="accent1"/>
                </a:solidFill>
              </a:rPr>
              <a:t>This report employs data analytics to emphasize current and future trends in demand for skills in programming languages, databases, and other technologies. It also examines the demographic profiles of technology sector professionals.</a:t>
            </a:r>
          </a:p>
          <a:p>
            <a:pPr algn="just">
              <a:buFont typeface="Wingdings" panose="05000000000000000000" pitchFamily="2" charset="2"/>
              <a:buChar char="Ø"/>
            </a:pPr>
            <a:r>
              <a:rPr lang="en-US" sz="2000" dirty="0">
                <a:solidFill>
                  <a:schemeClr val="accent1"/>
                </a:solidFill>
              </a:rPr>
              <a:t>This report employs data analytics to emphasize current and future trends in demand for skills in programming languages, databases, and other technologies. It also examines the demographic profiles of technology sector professionals.</a:t>
            </a:r>
          </a:p>
          <a:p>
            <a:pPr algn="just">
              <a:buFont typeface="Wingdings" panose="05000000000000000000" pitchFamily="2" charset="2"/>
              <a:buChar char="Ø"/>
            </a:pPr>
            <a:r>
              <a:rPr lang="en-US" sz="2000" dirty="0">
                <a:solidFill>
                  <a:schemeClr val="accent1"/>
                </a:solidFill>
                <a:latin typeface="+mj-lt"/>
                <a:ea typeface="+mn-lt"/>
                <a:cs typeface="+mn-lt"/>
              </a:rPr>
              <a:t>The findings showed that:</a:t>
            </a:r>
          </a:p>
          <a:p>
            <a:pPr marL="914400" lvl="1" indent="-457200" algn="just">
              <a:buFont typeface="+mj-lt"/>
              <a:buAutoNum type="arabicPeriod"/>
            </a:pPr>
            <a:r>
              <a:rPr lang="en-US" sz="2000" dirty="0" err="1">
                <a:solidFill>
                  <a:schemeClr val="accent1"/>
                </a:solidFill>
                <a:latin typeface="+mj-lt"/>
                <a:ea typeface="+mn-lt"/>
                <a:cs typeface="+mn-lt"/>
              </a:rPr>
              <a:t>Javascript</a:t>
            </a:r>
            <a:r>
              <a:rPr lang="en-US" sz="2000" dirty="0">
                <a:solidFill>
                  <a:schemeClr val="accent1"/>
                </a:solidFill>
                <a:latin typeface="+mj-lt"/>
                <a:ea typeface="+mn-lt"/>
                <a:cs typeface="+mn-lt"/>
              </a:rPr>
              <a:t> is currently the most popular programming language                                                                and is anticipated to be so in the future. </a:t>
            </a:r>
          </a:p>
          <a:p>
            <a:pPr marL="914400" lvl="1" indent="-457200" algn="just">
              <a:buFont typeface="+mj-lt"/>
              <a:buAutoNum type="arabicPeriod"/>
            </a:pPr>
            <a:r>
              <a:rPr lang="en-US" sz="2000" dirty="0">
                <a:solidFill>
                  <a:schemeClr val="accent1"/>
                </a:solidFill>
                <a:latin typeface="+mj-lt"/>
                <a:ea typeface="+mn-lt"/>
                <a:cs typeface="+mn-lt"/>
              </a:rPr>
              <a:t>MySQL has the highest database usage at the moment.</a:t>
            </a:r>
          </a:p>
          <a:p>
            <a:pPr marL="914400" lvl="1" indent="-457200" algn="just">
              <a:buFont typeface="+mj-lt"/>
              <a:buAutoNum type="arabicPeriod"/>
            </a:pPr>
            <a:r>
              <a:rPr lang="en-US" sz="2000" dirty="0" err="1">
                <a:solidFill>
                  <a:schemeClr val="accent1"/>
                </a:solidFill>
                <a:latin typeface="+mj-lt"/>
                <a:ea typeface="+mn-lt"/>
                <a:cs typeface="+mn-lt"/>
              </a:rPr>
              <a:t>Postgre</a:t>
            </a:r>
            <a:r>
              <a:rPr lang="en-US" sz="2000" dirty="0">
                <a:solidFill>
                  <a:schemeClr val="accent1"/>
                </a:solidFill>
                <a:latin typeface="+mj-lt"/>
                <a:ea typeface="+mn-lt"/>
                <a:cs typeface="+mn-lt"/>
              </a:rPr>
              <a:t> SQL is projected to have more demand in the future.</a:t>
            </a:r>
          </a:p>
        </p:txBody>
      </p:sp>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770021" y="1825625"/>
            <a:ext cx="10583779"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defTabSz="457200"/>
            <a:r>
              <a:rPr lang="en-US" sz="2400" dirty="0">
                <a:solidFill>
                  <a:schemeClr val="accent1"/>
                </a:solidFill>
                <a:latin typeface="+mj-lt"/>
              </a:rPr>
              <a:t>This presentation report uses data analytics to highlight current and potential trends in the technological industry related with skills in programming, databases, platforms and web frames. </a:t>
            </a:r>
          </a:p>
          <a:p>
            <a:pPr algn="just" defTabSz="457200"/>
            <a:r>
              <a:rPr lang="en-US" sz="2400" dirty="0">
                <a:solidFill>
                  <a:schemeClr val="accent1"/>
                </a:solidFill>
                <a:latin typeface="+mj-lt"/>
              </a:rPr>
              <a:t>The three research inquiries of the research are the following:</a:t>
            </a:r>
          </a:p>
          <a:p>
            <a:pPr marL="457200" lvl="1" indent="0" algn="just" defTabSz="457200">
              <a:buNone/>
            </a:pPr>
            <a:r>
              <a:rPr lang="en-US" dirty="0">
                <a:solidFill>
                  <a:schemeClr val="accent1"/>
                </a:solidFill>
                <a:latin typeface="+mj-lt"/>
              </a:rPr>
              <a:t>1. Which programming languages are most in demand today?</a:t>
            </a:r>
          </a:p>
          <a:p>
            <a:pPr marL="457200" lvl="1" indent="0" algn="just" defTabSz="457200">
              <a:buNone/>
            </a:pPr>
            <a:r>
              <a:rPr lang="en-US" dirty="0">
                <a:solidFill>
                  <a:schemeClr val="accent1"/>
                </a:solidFill>
                <a:latin typeface="+mj-lt"/>
              </a:rPr>
              <a:t>2. What are the most in-demand database skills?</a:t>
            </a:r>
          </a:p>
          <a:p>
            <a:pPr marL="457200" lvl="1" indent="0" algn="just" defTabSz="457200">
              <a:buNone/>
            </a:pPr>
            <a:r>
              <a:rPr lang="en-US" dirty="0">
                <a:solidFill>
                  <a:schemeClr val="accent1"/>
                </a:solidFill>
                <a:latin typeface="+mj-lt"/>
              </a:rPr>
              <a:t>3. What popular IDEs or Web frames are there?</a:t>
            </a:r>
          </a:p>
          <a:p>
            <a:pPr algn="just" defTabSz="457200"/>
            <a:r>
              <a:rPr lang="en-US" sz="2400" dirty="0">
                <a:solidFill>
                  <a:schemeClr val="accent1"/>
                </a:solidFill>
                <a:latin typeface="+mj-lt"/>
              </a:rPr>
              <a:t>The target audience for this research are IT professionals, business analysts, STEM graduates, and anybody who wants to learn about the top on-demand IT skills in their respective sectors that will still be relevant in the future.</a:t>
            </a:r>
          </a:p>
          <a:p>
            <a:pPr marL="0" indent="0" algn="just">
              <a:buNone/>
            </a:pPr>
            <a:endParaRPr lang="en-US" sz="2400" dirty="0">
              <a:solidFill>
                <a:schemeClr val="tx1"/>
              </a:solidFill>
              <a:latin typeface="IBM Plex Mono Text"/>
            </a:endParaRP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pic>
        <p:nvPicPr>
          <p:cNvPr id="6" name="Marcador de contenido 5" descr="Presentación con organigrama con relleno sólido">
            <a:extLst>
              <a:ext uri="{FF2B5EF4-FFF2-40B4-BE49-F238E27FC236}">
                <a16:creationId xmlns:a16="http://schemas.microsoft.com/office/drawing/2014/main" id="{4011F06D-5832-0C7A-AE85-081B3732CFCD}"/>
              </a:ext>
            </a:extLst>
          </p:cNvPr>
          <p:cNvPicPr>
            <a:picLocks noGrp="1" noChangeAspect="1"/>
          </p:cNvPicPr>
          <p:nvPr>
            <p:ph sz="half" idx="1"/>
          </p:nvPr>
        </p:nvPicPr>
        <p:blipFill>
          <a:blip r:embed="rId2">
            <a:extLst>
              <a:ext uri="{96DAC541-7B7A-43D3-8B79-37D633B846F1}">
                <asvg:svgBlip xmlns:asvg="http://schemas.microsoft.com/office/drawing/2016/SVG/main" r:embed="rId3"/>
              </a:ext>
            </a:extLst>
          </a:blip>
          <a:stretch>
            <a:fillRect/>
          </a:stretch>
        </p:blipFill>
        <p:spPr>
          <a:xfrm>
            <a:off x="8576659" y="2116318"/>
            <a:ext cx="914400" cy="914400"/>
          </a:xfrm>
        </p:spPr>
      </p:pic>
      <p:pic>
        <p:nvPicPr>
          <p:cNvPr id="10" name="Gráfico 9" descr="Base de datos con relleno sólido">
            <a:extLst>
              <a:ext uri="{FF2B5EF4-FFF2-40B4-BE49-F238E27FC236}">
                <a16:creationId xmlns:a16="http://schemas.microsoft.com/office/drawing/2014/main" id="{9199E4A6-714D-13D4-3A3C-53A9214B3CC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83659" y="2114506"/>
            <a:ext cx="914400" cy="914400"/>
          </a:xfrm>
          <a:prstGeom prst="rect">
            <a:avLst/>
          </a:prstGeom>
        </p:spPr>
      </p:pic>
      <p:pic>
        <p:nvPicPr>
          <p:cNvPr id="12" name="Gráfico 11" descr="Diagrama de red con relleno sólido">
            <a:extLst>
              <a:ext uri="{FF2B5EF4-FFF2-40B4-BE49-F238E27FC236}">
                <a16:creationId xmlns:a16="http://schemas.microsoft.com/office/drawing/2014/main" id="{FCE3BE18-1391-E773-A118-8F13ABDA2EC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44114" y="2114506"/>
            <a:ext cx="1002015" cy="914400"/>
          </a:xfrm>
          <a:prstGeom prst="rect">
            <a:avLst/>
          </a:prstGeom>
        </p:spPr>
      </p:pic>
      <p:pic>
        <p:nvPicPr>
          <p:cNvPr id="14" name="Gráfico 13" descr="Periódico gráfico con relleno sólido">
            <a:extLst>
              <a:ext uri="{FF2B5EF4-FFF2-40B4-BE49-F238E27FC236}">
                <a16:creationId xmlns:a16="http://schemas.microsoft.com/office/drawing/2014/main" id="{E6224C27-A459-2917-AF93-B4F50C2825C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921585" y="2116318"/>
            <a:ext cx="914400" cy="914400"/>
          </a:xfrm>
          <a:prstGeom prst="rect">
            <a:avLst/>
          </a:prstGeom>
        </p:spPr>
      </p:pic>
      <p:sp>
        <p:nvSpPr>
          <p:cNvPr id="16" name="CuadroTexto 15">
            <a:extLst>
              <a:ext uri="{FF2B5EF4-FFF2-40B4-BE49-F238E27FC236}">
                <a16:creationId xmlns:a16="http://schemas.microsoft.com/office/drawing/2014/main" id="{586705F1-16F5-E95F-CC16-A13CABBFD2D0}"/>
              </a:ext>
            </a:extLst>
          </p:cNvPr>
          <p:cNvSpPr txBox="1"/>
          <p:nvPr/>
        </p:nvSpPr>
        <p:spPr>
          <a:xfrm>
            <a:off x="315960" y="3028906"/>
            <a:ext cx="2384981" cy="2585323"/>
          </a:xfrm>
          <a:prstGeom prst="rect">
            <a:avLst/>
          </a:prstGeom>
          <a:noFill/>
        </p:spPr>
        <p:txBody>
          <a:bodyPr wrap="square" rtlCol="0">
            <a:spAutoFit/>
          </a:bodyPr>
          <a:lstStyle/>
          <a:p>
            <a:pPr algn="ctr"/>
            <a:r>
              <a:rPr lang="es-ES" sz="1600" b="1" dirty="0">
                <a:solidFill>
                  <a:schemeClr val="accent1"/>
                </a:solidFill>
                <a:latin typeface="+mj-lt"/>
              </a:rPr>
              <a:t>Data </a:t>
            </a:r>
            <a:r>
              <a:rPr lang="es-ES" sz="1600" b="1" dirty="0" err="1">
                <a:solidFill>
                  <a:schemeClr val="accent1"/>
                </a:solidFill>
                <a:latin typeface="+mj-lt"/>
              </a:rPr>
              <a:t>collection</a:t>
            </a:r>
            <a:r>
              <a:rPr lang="es-ES" sz="1600" b="1" dirty="0">
                <a:solidFill>
                  <a:schemeClr val="accent1"/>
                </a:solidFill>
                <a:latin typeface="+mj-lt"/>
              </a:rPr>
              <a:t> has </a:t>
            </a:r>
            <a:r>
              <a:rPr lang="es-ES" sz="1600" b="1" dirty="0" err="1">
                <a:solidFill>
                  <a:schemeClr val="accent1"/>
                </a:solidFill>
                <a:latin typeface="+mj-lt"/>
              </a:rPr>
              <a:t>been</a:t>
            </a:r>
            <a:r>
              <a:rPr lang="es-ES" sz="1600" b="1" dirty="0">
                <a:solidFill>
                  <a:schemeClr val="accent1"/>
                </a:solidFill>
                <a:latin typeface="+mj-lt"/>
              </a:rPr>
              <a:t> </a:t>
            </a:r>
            <a:r>
              <a:rPr lang="es-ES" sz="1600" b="1" dirty="0" err="1">
                <a:solidFill>
                  <a:schemeClr val="accent1"/>
                </a:solidFill>
                <a:latin typeface="+mj-lt"/>
              </a:rPr>
              <a:t>gathered</a:t>
            </a:r>
            <a:r>
              <a:rPr lang="es-ES" sz="1600" b="1" dirty="0">
                <a:solidFill>
                  <a:schemeClr val="accent1"/>
                </a:solidFill>
                <a:latin typeface="+mj-lt"/>
              </a:rPr>
              <a:t> </a:t>
            </a:r>
            <a:r>
              <a:rPr lang="es-ES" sz="1600" b="1" dirty="0" err="1">
                <a:solidFill>
                  <a:schemeClr val="accent1"/>
                </a:solidFill>
                <a:latin typeface="+mj-lt"/>
              </a:rPr>
              <a:t>from</a:t>
            </a:r>
            <a:r>
              <a:rPr lang="es-ES" sz="1600" b="1" dirty="0">
                <a:solidFill>
                  <a:schemeClr val="accent1"/>
                </a:solidFill>
                <a:latin typeface="+mj-lt"/>
              </a:rPr>
              <a:t> </a:t>
            </a:r>
            <a:r>
              <a:rPr lang="es-ES" sz="1600" b="1" dirty="0" err="1">
                <a:solidFill>
                  <a:schemeClr val="accent1"/>
                </a:solidFill>
                <a:latin typeface="+mj-lt"/>
              </a:rPr>
              <a:t>the</a:t>
            </a:r>
            <a:r>
              <a:rPr lang="es-ES" sz="1600" b="1" dirty="0">
                <a:solidFill>
                  <a:schemeClr val="accent1"/>
                </a:solidFill>
                <a:latin typeface="+mj-lt"/>
              </a:rPr>
              <a:t> 2019 </a:t>
            </a:r>
            <a:r>
              <a:rPr lang="es-ES" sz="1600" b="1" dirty="0" err="1">
                <a:solidFill>
                  <a:schemeClr val="accent1"/>
                </a:solidFill>
                <a:latin typeface="+mj-lt"/>
              </a:rPr>
              <a:t>Stack</a:t>
            </a:r>
            <a:r>
              <a:rPr lang="es-ES" sz="1600" b="1" dirty="0">
                <a:solidFill>
                  <a:schemeClr val="accent1"/>
                </a:solidFill>
                <a:latin typeface="+mj-lt"/>
              </a:rPr>
              <a:t> </a:t>
            </a:r>
            <a:r>
              <a:rPr lang="es-ES" sz="1600" b="1" dirty="0" err="1">
                <a:solidFill>
                  <a:schemeClr val="accent1"/>
                </a:solidFill>
                <a:latin typeface="+mj-lt"/>
              </a:rPr>
              <a:t>overflow</a:t>
            </a:r>
            <a:r>
              <a:rPr lang="es-ES" sz="1600" b="1" dirty="0">
                <a:solidFill>
                  <a:schemeClr val="accent1"/>
                </a:solidFill>
                <a:latin typeface="+mj-lt"/>
              </a:rPr>
              <a:t> </a:t>
            </a:r>
            <a:r>
              <a:rPr lang="es-ES" sz="1600" b="1" dirty="0" err="1">
                <a:solidFill>
                  <a:schemeClr val="accent1"/>
                </a:solidFill>
                <a:latin typeface="+mj-lt"/>
              </a:rPr>
              <a:t>using</a:t>
            </a:r>
            <a:r>
              <a:rPr lang="es-ES" sz="1600" b="1" dirty="0">
                <a:solidFill>
                  <a:schemeClr val="accent1"/>
                </a:solidFill>
                <a:latin typeface="+mj-lt"/>
              </a:rPr>
              <a:t> </a:t>
            </a:r>
            <a:r>
              <a:rPr lang="es-ES" sz="1600" b="1" dirty="0" err="1">
                <a:solidFill>
                  <a:schemeClr val="accent1"/>
                </a:solidFill>
                <a:latin typeface="+mj-lt"/>
              </a:rPr>
              <a:t>tools</a:t>
            </a:r>
            <a:r>
              <a:rPr lang="es-ES" sz="1600" b="1" dirty="0">
                <a:solidFill>
                  <a:schemeClr val="accent1"/>
                </a:solidFill>
                <a:latin typeface="+mj-lt"/>
              </a:rPr>
              <a:t>, </a:t>
            </a:r>
            <a:r>
              <a:rPr lang="es-ES" sz="1600" b="1" dirty="0" err="1">
                <a:solidFill>
                  <a:schemeClr val="accent1"/>
                </a:solidFill>
                <a:latin typeface="+mj-lt"/>
              </a:rPr>
              <a:t>such</a:t>
            </a:r>
            <a:r>
              <a:rPr lang="es-ES" sz="1600" b="1" dirty="0">
                <a:solidFill>
                  <a:schemeClr val="accent1"/>
                </a:solidFill>
                <a:latin typeface="+mj-lt"/>
              </a:rPr>
              <a:t> as </a:t>
            </a:r>
            <a:r>
              <a:rPr lang="es-ES" sz="1600" b="1" dirty="0" err="1">
                <a:solidFill>
                  <a:schemeClr val="accent1"/>
                </a:solidFill>
                <a:latin typeface="+mj-lt"/>
              </a:rPr>
              <a:t>APIs</a:t>
            </a:r>
            <a:r>
              <a:rPr lang="es-ES" sz="1600" b="1" dirty="0">
                <a:solidFill>
                  <a:schemeClr val="accent1"/>
                </a:solidFill>
                <a:latin typeface="+mj-lt"/>
              </a:rPr>
              <a:t> </a:t>
            </a:r>
            <a:r>
              <a:rPr lang="es-ES" sz="1600" b="1" dirty="0" err="1">
                <a:solidFill>
                  <a:schemeClr val="accent1"/>
                </a:solidFill>
                <a:latin typeface="+mj-lt"/>
              </a:rPr>
              <a:t>or</a:t>
            </a:r>
            <a:r>
              <a:rPr lang="es-ES" sz="1600" b="1" dirty="0">
                <a:solidFill>
                  <a:schemeClr val="accent1"/>
                </a:solidFill>
                <a:latin typeface="+mj-lt"/>
              </a:rPr>
              <a:t> </a:t>
            </a:r>
            <a:r>
              <a:rPr lang="es-ES" sz="1600" b="1" dirty="0" err="1">
                <a:solidFill>
                  <a:schemeClr val="accent1"/>
                </a:solidFill>
                <a:latin typeface="+mj-lt"/>
              </a:rPr>
              <a:t>Webscraping</a:t>
            </a:r>
            <a:r>
              <a:rPr lang="es-ES" sz="1600" b="1" dirty="0">
                <a:solidFill>
                  <a:schemeClr val="accent1"/>
                </a:solidFill>
                <a:latin typeface="+mj-lt"/>
              </a:rPr>
              <a:t>, in </a:t>
            </a:r>
            <a:r>
              <a:rPr lang="es-ES" sz="1600" b="1" dirty="0" err="1">
                <a:solidFill>
                  <a:schemeClr val="accent1"/>
                </a:solidFill>
                <a:latin typeface="+mj-lt"/>
              </a:rPr>
              <a:t>order</a:t>
            </a:r>
            <a:r>
              <a:rPr lang="es-ES" sz="1600" b="1" dirty="0">
                <a:solidFill>
                  <a:schemeClr val="accent1"/>
                </a:solidFill>
                <a:latin typeface="+mj-lt"/>
              </a:rPr>
              <a:t> </a:t>
            </a:r>
            <a:r>
              <a:rPr lang="es-ES" sz="1600" b="1" dirty="0" err="1">
                <a:solidFill>
                  <a:schemeClr val="accent1"/>
                </a:solidFill>
                <a:latin typeface="+mj-lt"/>
              </a:rPr>
              <a:t>to</a:t>
            </a:r>
            <a:r>
              <a:rPr lang="es-ES" sz="1600" b="1" dirty="0">
                <a:solidFill>
                  <a:schemeClr val="accent1"/>
                </a:solidFill>
                <a:latin typeface="+mj-lt"/>
              </a:rPr>
              <a:t> </a:t>
            </a:r>
            <a:r>
              <a:rPr lang="es-ES" sz="1600" b="1" dirty="0" err="1">
                <a:solidFill>
                  <a:schemeClr val="accent1"/>
                </a:solidFill>
                <a:latin typeface="+mj-lt"/>
              </a:rPr>
              <a:t>collect</a:t>
            </a:r>
            <a:r>
              <a:rPr lang="es-ES" sz="1600" b="1" dirty="0">
                <a:solidFill>
                  <a:schemeClr val="accent1"/>
                </a:solidFill>
                <a:latin typeface="+mj-lt"/>
              </a:rPr>
              <a:t> </a:t>
            </a:r>
            <a:r>
              <a:rPr lang="es-ES" sz="1600" b="1" dirty="0" err="1">
                <a:solidFill>
                  <a:schemeClr val="accent1"/>
                </a:solidFill>
                <a:latin typeface="+mj-lt"/>
              </a:rPr>
              <a:t>all</a:t>
            </a:r>
            <a:r>
              <a:rPr lang="es-ES" sz="1600" b="1" dirty="0">
                <a:solidFill>
                  <a:schemeClr val="accent1"/>
                </a:solidFill>
                <a:latin typeface="+mj-lt"/>
              </a:rPr>
              <a:t> </a:t>
            </a:r>
            <a:r>
              <a:rPr lang="es-ES" sz="1600" b="1" dirty="0" err="1">
                <a:solidFill>
                  <a:schemeClr val="accent1"/>
                </a:solidFill>
                <a:latin typeface="+mj-lt"/>
              </a:rPr>
              <a:t>the</a:t>
            </a:r>
            <a:r>
              <a:rPr lang="es-ES" sz="1600" b="1" dirty="0">
                <a:solidFill>
                  <a:schemeClr val="accent1"/>
                </a:solidFill>
                <a:latin typeface="+mj-lt"/>
              </a:rPr>
              <a:t> </a:t>
            </a:r>
            <a:r>
              <a:rPr lang="es-ES" sz="1600" b="1" dirty="0" err="1">
                <a:solidFill>
                  <a:schemeClr val="accent1"/>
                </a:solidFill>
                <a:latin typeface="+mj-lt"/>
              </a:rPr>
              <a:t>necessary</a:t>
            </a:r>
            <a:r>
              <a:rPr lang="es-ES" sz="1600" b="1" dirty="0">
                <a:solidFill>
                  <a:schemeClr val="accent1"/>
                </a:solidFill>
                <a:latin typeface="+mj-lt"/>
              </a:rPr>
              <a:t> </a:t>
            </a:r>
            <a:r>
              <a:rPr lang="es-ES" sz="1600" b="1" dirty="0" err="1">
                <a:solidFill>
                  <a:schemeClr val="accent1"/>
                </a:solidFill>
                <a:latin typeface="+mj-lt"/>
              </a:rPr>
              <a:t>information</a:t>
            </a:r>
            <a:r>
              <a:rPr lang="es-ES" sz="1600" b="1" dirty="0">
                <a:solidFill>
                  <a:schemeClr val="accent1"/>
                </a:solidFill>
                <a:latin typeface="+mj-lt"/>
              </a:rPr>
              <a:t>. </a:t>
            </a:r>
          </a:p>
          <a:p>
            <a:endParaRPr lang="es-ES" dirty="0"/>
          </a:p>
        </p:txBody>
      </p:sp>
      <p:sp>
        <p:nvSpPr>
          <p:cNvPr id="17" name="CuadroTexto 16">
            <a:extLst>
              <a:ext uri="{FF2B5EF4-FFF2-40B4-BE49-F238E27FC236}">
                <a16:creationId xmlns:a16="http://schemas.microsoft.com/office/drawing/2014/main" id="{61E09232-C141-3285-1A30-271D4B639EED}"/>
              </a:ext>
            </a:extLst>
          </p:cNvPr>
          <p:cNvSpPr txBox="1"/>
          <p:nvPr/>
        </p:nvSpPr>
        <p:spPr>
          <a:xfrm>
            <a:off x="3073515" y="3030718"/>
            <a:ext cx="1977733" cy="3293209"/>
          </a:xfrm>
          <a:prstGeom prst="rect">
            <a:avLst/>
          </a:prstGeom>
          <a:noFill/>
        </p:spPr>
        <p:txBody>
          <a:bodyPr wrap="square" rtlCol="0">
            <a:spAutoFit/>
          </a:bodyPr>
          <a:lstStyle/>
          <a:p>
            <a:pPr algn="ctr"/>
            <a:r>
              <a:rPr lang="en-US" sz="1600" b="1" dirty="0">
                <a:solidFill>
                  <a:schemeClr val="accent1"/>
                </a:solidFill>
                <a:latin typeface="+mj-lt"/>
              </a:rPr>
              <a:t>Data cleaning processes, such as removing duplicates, imputing missing values, and normalizing data, have been applied to make the information actionable with the use of SQL and Python.</a:t>
            </a:r>
            <a:endParaRPr lang="es-ES" sz="1600" b="1" dirty="0">
              <a:solidFill>
                <a:schemeClr val="accent1"/>
              </a:solidFill>
              <a:latin typeface="+mj-lt"/>
            </a:endParaRPr>
          </a:p>
        </p:txBody>
      </p:sp>
      <p:sp>
        <p:nvSpPr>
          <p:cNvPr id="18" name="CuadroTexto 17">
            <a:extLst>
              <a:ext uri="{FF2B5EF4-FFF2-40B4-BE49-F238E27FC236}">
                <a16:creationId xmlns:a16="http://schemas.microsoft.com/office/drawing/2014/main" id="{88DC2451-1528-A4A8-AC7D-B44F41FB81A6}"/>
              </a:ext>
            </a:extLst>
          </p:cNvPr>
          <p:cNvSpPr txBox="1"/>
          <p:nvPr/>
        </p:nvSpPr>
        <p:spPr>
          <a:xfrm>
            <a:off x="5253233" y="3027376"/>
            <a:ext cx="2543205" cy="3785652"/>
          </a:xfrm>
          <a:prstGeom prst="rect">
            <a:avLst/>
          </a:prstGeom>
          <a:noFill/>
        </p:spPr>
        <p:txBody>
          <a:bodyPr wrap="square" rtlCol="0">
            <a:spAutoFit/>
          </a:bodyPr>
          <a:lstStyle/>
          <a:p>
            <a:pPr algn="ctr"/>
            <a:r>
              <a:rPr lang="es-ES" sz="1600" b="1" dirty="0" err="1">
                <a:solidFill>
                  <a:schemeClr val="accent1"/>
                </a:solidFill>
                <a:latin typeface="+mj-lt"/>
              </a:rPr>
              <a:t>With</a:t>
            </a:r>
            <a:r>
              <a:rPr lang="es-ES" sz="1600" b="1" dirty="0">
                <a:solidFill>
                  <a:schemeClr val="accent1"/>
                </a:solidFill>
                <a:latin typeface="+mj-lt"/>
              </a:rPr>
              <a:t> Python, Data </a:t>
            </a:r>
            <a:r>
              <a:rPr lang="es-ES" sz="1600" b="1" dirty="0" err="1">
                <a:solidFill>
                  <a:schemeClr val="accent1"/>
                </a:solidFill>
                <a:latin typeface="+mj-lt"/>
              </a:rPr>
              <a:t>analysis</a:t>
            </a:r>
            <a:r>
              <a:rPr lang="es-ES" sz="1600" b="1" dirty="0">
                <a:solidFill>
                  <a:schemeClr val="accent1"/>
                </a:solidFill>
                <a:latin typeface="+mj-lt"/>
              </a:rPr>
              <a:t> </a:t>
            </a:r>
            <a:r>
              <a:rPr lang="es-ES" sz="1600" b="1" dirty="0" err="1">
                <a:solidFill>
                  <a:schemeClr val="accent1"/>
                </a:solidFill>
                <a:latin typeface="+mj-lt"/>
              </a:rPr>
              <a:t>processes</a:t>
            </a:r>
            <a:r>
              <a:rPr lang="es-ES" sz="1600" b="1" dirty="0">
                <a:solidFill>
                  <a:schemeClr val="accent1"/>
                </a:solidFill>
                <a:latin typeface="+mj-lt"/>
              </a:rPr>
              <a:t> </a:t>
            </a:r>
            <a:r>
              <a:rPr lang="es-ES" sz="1600" b="1" dirty="0" err="1">
                <a:solidFill>
                  <a:schemeClr val="accent1"/>
                </a:solidFill>
                <a:latin typeface="+mj-lt"/>
              </a:rPr>
              <a:t>have</a:t>
            </a:r>
            <a:r>
              <a:rPr lang="es-ES" sz="1600" b="1" dirty="0">
                <a:solidFill>
                  <a:schemeClr val="accent1"/>
                </a:solidFill>
                <a:latin typeface="+mj-lt"/>
              </a:rPr>
              <a:t> </a:t>
            </a:r>
            <a:r>
              <a:rPr lang="es-ES" sz="1600" b="1" dirty="0" err="1">
                <a:solidFill>
                  <a:schemeClr val="accent1"/>
                </a:solidFill>
                <a:latin typeface="+mj-lt"/>
              </a:rPr>
              <a:t>provided</a:t>
            </a:r>
            <a:r>
              <a:rPr lang="es-ES" sz="1600" b="1" dirty="0">
                <a:solidFill>
                  <a:schemeClr val="accent1"/>
                </a:solidFill>
                <a:latin typeface="+mj-lt"/>
              </a:rPr>
              <a:t> </a:t>
            </a:r>
            <a:r>
              <a:rPr lang="es-ES" sz="1600" b="1" dirty="0" err="1">
                <a:solidFill>
                  <a:schemeClr val="accent1"/>
                </a:solidFill>
                <a:latin typeface="+mj-lt"/>
              </a:rPr>
              <a:t>insights</a:t>
            </a:r>
            <a:r>
              <a:rPr lang="es-ES" sz="1600" b="1" dirty="0">
                <a:solidFill>
                  <a:schemeClr val="accent1"/>
                </a:solidFill>
                <a:latin typeface="+mj-lt"/>
              </a:rPr>
              <a:t> </a:t>
            </a:r>
            <a:r>
              <a:rPr lang="es-ES" sz="1600" b="1" dirty="0" err="1">
                <a:solidFill>
                  <a:schemeClr val="accent1"/>
                </a:solidFill>
                <a:latin typeface="+mj-lt"/>
              </a:rPr>
              <a:t>to</a:t>
            </a:r>
            <a:r>
              <a:rPr lang="es-ES" sz="1600" b="1" dirty="0">
                <a:solidFill>
                  <a:schemeClr val="accent1"/>
                </a:solidFill>
                <a:latin typeface="+mj-lt"/>
              </a:rPr>
              <a:t> </a:t>
            </a:r>
            <a:r>
              <a:rPr lang="es-ES" sz="1600" b="1" dirty="0" err="1">
                <a:solidFill>
                  <a:schemeClr val="accent1"/>
                </a:solidFill>
                <a:latin typeface="+mj-lt"/>
              </a:rPr>
              <a:t>measure</a:t>
            </a:r>
            <a:r>
              <a:rPr lang="es-ES" sz="1600" b="1" dirty="0">
                <a:solidFill>
                  <a:schemeClr val="accent1"/>
                </a:solidFill>
                <a:latin typeface="+mj-lt"/>
              </a:rPr>
              <a:t> </a:t>
            </a:r>
            <a:r>
              <a:rPr lang="es-ES" sz="1600" b="1" dirty="0" err="1">
                <a:solidFill>
                  <a:schemeClr val="accent1"/>
                </a:solidFill>
                <a:latin typeface="+mj-lt"/>
              </a:rPr>
              <a:t>tendencies</a:t>
            </a:r>
            <a:r>
              <a:rPr lang="es-ES" sz="1600" b="1" dirty="0">
                <a:solidFill>
                  <a:schemeClr val="accent1"/>
                </a:solidFill>
                <a:latin typeface="+mj-lt"/>
              </a:rPr>
              <a:t> </a:t>
            </a:r>
            <a:r>
              <a:rPr lang="es-ES" sz="1600" b="1" dirty="0" err="1">
                <a:solidFill>
                  <a:schemeClr val="accent1"/>
                </a:solidFill>
                <a:latin typeface="+mj-lt"/>
              </a:rPr>
              <a:t>by</a:t>
            </a:r>
            <a:r>
              <a:rPr lang="es-ES" sz="1600" b="1" dirty="0">
                <a:solidFill>
                  <a:schemeClr val="accent1"/>
                </a:solidFill>
                <a:latin typeface="+mj-lt"/>
              </a:rPr>
              <a:t> </a:t>
            </a:r>
            <a:r>
              <a:rPr lang="es-ES" sz="1600" b="1" dirty="0" err="1">
                <a:solidFill>
                  <a:schemeClr val="accent1"/>
                </a:solidFill>
                <a:latin typeface="+mj-lt"/>
              </a:rPr>
              <a:t>eliminating</a:t>
            </a:r>
            <a:r>
              <a:rPr lang="es-ES" sz="1600" b="1" dirty="0">
                <a:solidFill>
                  <a:schemeClr val="accent1"/>
                </a:solidFill>
                <a:latin typeface="+mj-lt"/>
              </a:rPr>
              <a:t> </a:t>
            </a:r>
            <a:r>
              <a:rPr lang="es-ES" sz="1600" b="1" dirty="0" err="1">
                <a:solidFill>
                  <a:schemeClr val="accent1"/>
                </a:solidFill>
                <a:latin typeface="+mj-lt"/>
              </a:rPr>
              <a:t>outliers</a:t>
            </a:r>
            <a:r>
              <a:rPr lang="es-ES" sz="1600" b="1" dirty="0">
                <a:solidFill>
                  <a:schemeClr val="accent1"/>
                </a:solidFill>
                <a:latin typeface="+mj-lt"/>
              </a:rPr>
              <a:t>, running variable </a:t>
            </a:r>
            <a:r>
              <a:rPr lang="es-ES" sz="1600" b="1" dirty="0" err="1">
                <a:solidFill>
                  <a:schemeClr val="accent1"/>
                </a:solidFill>
                <a:latin typeface="+mj-lt"/>
              </a:rPr>
              <a:t>correlations</a:t>
            </a:r>
            <a:r>
              <a:rPr lang="es-ES" sz="1600" b="1" dirty="0">
                <a:solidFill>
                  <a:schemeClr val="accent1"/>
                </a:solidFill>
                <a:latin typeface="+mj-lt"/>
              </a:rPr>
              <a:t>, </a:t>
            </a:r>
            <a:r>
              <a:rPr lang="es-ES" sz="1600" b="1" dirty="0" err="1">
                <a:solidFill>
                  <a:schemeClr val="accent1"/>
                </a:solidFill>
                <a:latin typeface="+mj-lt"/>
              </a:rPr>
              <a:t>or</a:t>
            </a:r>
            <a:r>
              <a:rPr lang="es-ES" sz="1600" b="1" dirty="0">
                <a:solidFill>
                  <a:schemeClr val="accent1"/>
                </a:solidFill>
                <a:latin typeface="+mj-lt"/>
              </a:rPr>
              <a:t> </a:t>
            </a:r>
            <a:r>
              <a:rPr lang="es-ES" sz="1600" b="1" dirty="0" err="1">
                <a:solidFill>
                  <a:schemeClr val="accent1"/>
                </a:solidFill>
                <a:latin typeface="+mj-lt"/>
              </a:rPr>
              <a:t>checking</a:t>
            </a:r>
            <a:r>
              <a:rPr lang="es-ES" sz="1600" b="1" dirty="0">
                <a:solidFill>
                  <a:schemeClr val="accent1"/>
                </a:solidFill>
                <a:latin typeface="+mj-lt"/>
              </a:rPr>
              <a:t> </a:t>
            </a:r>
            <a:r>
              <a:rPr lang="es-ES" sz="1600" b="1" dirty="0" err="1">
                <a:solidFill>
                  <a:schemeClr val="accent1"/>
                </a:solidFill>
                <a:latin typeface="+mj-lt"/>
              </a:rPr>
              <a:t>the</a:t>
            </a:r>
            <a:r>
              <a:rPr lang="es-ES" sz="1600" b="1" dirty="0">
                <a:solidFill>
                  <a:schemeClr val="accent1"/>
                </a:solidFill>
                <a:latin typeface="+mj-lt"/>
              </a:rPr>
              <a:t> </a:t>
            </a:r>
            <a:r>
              <a:rPr lang="es-ES" sz="1600" b="1" dirty="0" err="1">
                <a:solidFill>
                  <a:schemeClr val="accent1"/>
                </a:solidFill>
                <a:latin typeface="+mj-lt"/>
              </a:rPr>
              <a:t>robustness</a:t>
            </a:r>
            <a:r>
              <a:rPr lang="es-ES" sz="1600" b="1" dirty="0">
                <a:solidFill>
                  <a:schemeClr val="accent1"/>
                </a:solidFill>
                <a:latin typeface="+mj-lt"/>
              </a:rPr>
              <a:t> </a:t>
            </a:r>
            <a:r>
              <a:rPr lang="es-ES" sz="1600" b="1" dirty="0" err="1">
                <a:solidFill>
                  <a:schemeClr val="accent1"/>
                </a:solidFill>
                <a:latin typeface="+mj-lt"/>
              </a:rPr>
              <a:t>of</a:t>
            </a:r>
            <a:r>
              <a:rPr lang="es-ES" sz="1600" b="1" dirty="0">
                <a:solidFill>
                  <a:schemeClr val="accent1"/>
                </a:solidFill>
                <a:latin typeface="+mj-lt"/>
              </a:rPr>
              <a:t> </a:t>
            </a:r>
            <a:r>
              <a:rPr lang="es-ES" sz="1600" b="1" dirty="0" err="1">
                <a:solidFill>
                  <a:schemeClr val="accent1"/>
                </a:solidFill>
                <a:latin typeface="+mj-lt"/>
              </a:rPr>
              <a:t>the</a:t>
            </a:r>
            <a:r>
              <a:rPr lang="es-ES" sz="1600" b="1" dirty="0">
                <a:solidFill>
                  <a:schemeClr val="accent1"/>
                </a:solidFill>
                <a:latin typeface="+mj-lt"/>
              </a:rPr>
              <a:t> </a:t>
            </a:r>
            <a:r>
              <a:rPr lang="es-ES" sz="1600" b="1" dirty="0" err="1">
                <a:solidFill>
                  <a:schemeClr val="accent1"/>
                </a:solidFill>
                <a:latin typeface="+mj-lt"/>
              </a:rPr>
              <a:t>mentioned</a:t>
            </a:r>
            <a:r>
              <a:rPr lang="es-ES" sz="1600" b="1" dirty="0">
                <a:solidFill>
                  <a:schemeClr val="accent1"/>
                </a:solidFill>
                <a:latin typeface="+mj-lt"/>
              </a:rPr>
              <a:t> </a:t>
            </a:r>
            <a:r>
              <a:rPr lang="es-ES" sz="1600" b="1" dirty="0" err="1">
                <a:solidFill>
                  <a:schemeClr val="accent1"/>
                </a:solidFill>
                <a:latin typeface="+mj-lt"/>
              </a:rPr>
              <a:t>correlations</a:t>
            </a:r>
            <a:r>
              <a:rPr lang="es-ES" sz="1600" b="1" dirty="0">
                <a:solidFill>
                  <a:schemeClr val="accent1"/>
                </a:solidFill>
                <a:latin typeface="+mj-lt"/>
              </a:rPr>
              <a:t>. </a:t>
            </a:r>
          </a:p>
          <a:p>
            <a:pPr algn="ctr"/>
            <a:r>
              <a:rPr lang="es-ES" sz="1600" b="1" dirty="0" err="1">
                <a:solidFill>
                  <a:schemeClr val="accent1"/>
                </a:solidFill>
                <a:latin typeface="+mj-lt"/>
              </a:rPr>
              <a:t>Finally</a:t>
            </a:r>
            <a:r>
              <a:rPr lang="es-ES" sz="1600" b="1" dirty="0">
                <a:solidFill>
                  <a:schemeClr val="accent1"/>
                </a:solidFill>
                <a:latin typeface="+mj-lt"/>
              </a:rPr>
              <a:t>, </a:t>
            </a:r>
            <a:r>
              <a:rPr lang="es-ES" sz="1600" b="1" dirty="0" err="1">
                <a:solidFill>
                  <a:schemeClr val="accent1"/>
                </a:solidFill>
                <a:latin typeface="+mj-lt"/>
              </a:rPr>
              <a:t>demographic</a:t>
            </a:r>
            <a:r>
              <a:rPr lang="es-ES" sz="1600" b="1" dirty="0">
                <a:solidFill>
                  <a:schemeClr val="accent1"/>
                </a:solidFill>
                <a:latin typeface="+mj-lt"/>
              </a:rPr>
              <a:t> </a:t>
            </a:r>
            <a:r>
              <a:rPr lang="es-ES" sz="1600" b="1" dirty="0" err="1">
                <a:solidFill>
                  <a:schemeClr val="accent1"/>
                </a:solidFill>
                <a:latin typeface="+mj-lt"/>
              </a:rPr>
              <a:t>information</a:t>
            </a:r>
            <a:r>
              <a:rPr lang="es-ES" sz="1600" b="1" dirty="0">
                <a:solidFill>
                  <a:schemeClr val="accent1"/>
                </a:solidFill>
                <a:latin typeface="+mj-lt"/>
              </a:rPr>
              <a:t>, </a:t>
            </a:r>
            <a:r>
              <a:rPr lang="es-ES" sz="1600" b="1" dirty="0" err="1">
                <a:solidFill>
                  <a:schemeClr val="accent1"/>
                </a:solidFill>
                <a:latin typeface="+mj-lt"/>
              </a:rPr>
              <a:t>such</a:t>
            </a:r>
            <a:r>
              <a:rPr lang="es-ES" sz="1600" b="1" dirty="0">
                <a:solidFill>
                  <a:schemeClr val="accent1"/>
                </a:solidFill>
                <a:latin typeface="+mj-lt"/>
              </a:rPr>
              <a:t> as Age, </a:t>
            </a:r>
            <a:r>
              <a:rPr lang="es-ES" sz="1600" b="1" dirty="0" err="1">
                <a:solidFill>
                  <a:schemeClr val="accent1"/>
                </a:solidFill>
                <a:latin typeface="+mj-lt"/>
              </a:rPr>
              <a:t>Countries</a:t>
            </a:r>
            <a:r>
              <a:rPr lang="es-ES" sz="1600" b="1" dirty="0">
                <a:solidFill>
                  <a:schemeClr val="accent1"/>
                </a:solidFill>
                <a:latin typeface="+mj-lt"/>
              </a:rPr>
              <a:t>, </a:t>
            </a:r>
            <a:r>
              <a:rPr lang="es-ES" sz="1600" b="1" dirty="0" err="1">
                <a:solidFill>
                  <a:schemeClr val="accent1"/>
                </a:solidFill>
                <a:latin typeface="+mj-lt"/>
              </a:rPr>
              <a:t>Gender</a:t>
            </a:r>
            <a:r>
              <a:rPr lang="es-ES" sz="1600" b="1" dirty="0">
                <a:solidFill>
                  <a:schemeClr val="accent1"/>
                </a:solidFill>
                <a:latin typeface="+mj-lt"/>
              </a:rPr>
              <a:t> </a:t>
            </a:r>
            <a:r>
              <a:rPr lang="es-ES" sz="1600" b="1" dirty="0" err="1">
                <a:solidFill>
                  <a:schemeClr val="accent1"/>
                </a:solidFill>
                <a:latin typeface="+mj-lt"/>
              </a:rPr>
              <a:t>or</a:t>
            </a:r>
            <a:r>
              <a:rPr lang="es-ES" sz="1600" b="1" dirty="0">
                <a:solidFill>
                  <a:schemeClr val="accent1"/>
                </a:solidFill>
                <a:latin typeface="+mj-lt"/>
              </a:rPr>
              <a:t> </a:t>
            </a:r>
            <a:r>
              <a:rPr lang="es-ES" sz="1600" b="1" dirty="0" err="1">
                <a:solidFill>
                  <a:schemeClr val="accent1"/>
                </a:solidFill>
                <a:latin typeface="+mj-lt"/>
              </a:rPr>
              <a:t>education</a:t>
            </a:r>
            <a:r>
              <a:rPr lang="es-ES" sz="1600" b="1" dirty="0">
                <a:solidFill>
                  <a:schemeClr val="accent1"/>
                </a:solidFill>
                <a:latin typeface="+mj-lt"/>
              </a:rPr>
              <a:t> </a:t>
            </a:r>
            <a:r>
              <a:rPr lang="es-ES" sz="1600" b="1" dirty="0" err="1">
                <a:solidFill>
                  <a:schemeClr val="accent1"/>
                </a:solidFill>
                <a:latin typeface="+mj-lt"/>
              </a:rPr>
              <a:t>level</a:t>
            </a:r>
            <a:r>
              <a:rPr lang="es-ES" sz="1600" b="1" dirty="0">
                <a:solidFill>
                  <a:schemeClr val="accent1"/>
                </a:solidFill>
                <a:latin typeface="+mj-lt"/>
              </a:rPr>
              <a:t> has </a:t>
            </a:r>
            <a:r>
              <a:rPr lang="es-ES" sz="1600" b="1" dirty="0" err="1">
                <a:solidFill>
                  <a:schemeClr val="accent1"/>
                </a:solidFill>
                <a:latin typeface="+mj-lt"/>
              </a:rPr>
              <a:t>been</a:t>
            </a:r>
            <a:r>
              <a:rPr lang="es-ES" sz="1600" b="1" dirty="0">
                <a:solidFill>
                  <a:schemeClr val="accent1"/>
                </a:solidFill>
                <a:latin typeface="+mj-lt"/>
              </a:rPr>
              <a:t> </a:t>
            </a:r>
            <a:r>
              <a:rPr lang="es-ES" sz="1600" b="1" dirty="0" err="1">
                <a:solidFill>
                  <a:schemeClr val="accent1"/>
                </a:solidFill>
                <a:latin typeface="+mj-lt"/>
              </a:rPr>
              <a:t>examined</a:t>
            </a:r>
            <a:r>
              <a:rPr lang="es-ES" sz="1600" b="1" dirty="0">
                <a:solidFill>
                  <a:schemeClr val="accent1"/>
                </a:solidFill>
              </a:rPr>
              <a:t>.</a:t>
            </a:r>
          </a:p>
        </p:txBody>
      </p:sp>
      <p:sp>
        <p:nvSpPr>
          <p:cNvPr id="19" name="CuadroTexto 18">
            <a:extLst>
              <a:ext uri="{FF2B5EF4-FFF2-40B4-BE49-F238E27FC236}">
                <a16:creationId xmlns:a16="http://schemas.microsoft.com/office/drawing/2014/main" id="{ACABE091-9E95-43CB-0257-8D71463CDFEC}"/>
              </a:ext>
            </a:extLst>
          </p:cNvPr>
          <p:cNvSpPr txBox="1"/>
          <p:nvPr/>
        </p:nvSpPr>
        <p:spPr>
          <a:xfrm>
            <a:off x="7928009" y="3030718"/>
            <a:ext cx="2543205" cy="2308324"/>
          </a:xfrm>
          <a:prstGeom prst="rect">
            <a:avLst/>
          </a:prstGeom>
          <a:noFill/>
        </p:spPr>
        <p:txBody>
          <a:bodyPr wrap="square" rtlCol="0">
            <a:spAutoFit/>
          </a:bodyPr>
          <a:lstStyle/>
          <a:p>
            <a:pPr algn="ctr"/>
            <a:r>
              <a:rPr lang="es-ES" sz="1600" b="1" dirty="0">
                <a:solidFill>
                  <a:schemeClr val="accent1"/>
                </a:solidFill>
                <a:latin typeface="+mj-lt"/>
              </a:rPr>
              <a:t>Data </a:t>
            </a:r>
            <a:r>
              <a:rPr lang="es-ES" sz="1600" b="1" dirty="0" err="1">
                <a:solidFill>
                  <a:schemeClr val="accent1"/>
                </a:solidFill>
                <a:latin typeface="+mj-lt"/>
              </a:rPr>
              <a:t>visualizations</a:t>
            </a:r>
            <a:r>
              <a:rPr lang="es-ES" sz="1600" b="1" dirty="0">
                <a:solidFill>
                  <a:schemeClr val="accent1"/>
                </a:solidFill>
                <a:latin typeface="+mj-lt"/>
              </a:rPr>
              <a:t>, </a:t>
            </a:r>
            <a:r>
              <a:rPr lang="es-ES" sz="1600" b="1" dirty="0" err="1">
                <a:solidFill>
                  <a:schemeClr val="accent1"/>
                </a:solidFill>
                <a:latin typeface="+mj-lt"/>
              </a:rPr>
              <a:t>using</a:t>
            </a:r>
            <a:r>
              <a:rPr lang="es-ES" sz="1600" b="1" dirty="0">
                <a:solidFill>
                  <a:schemeClr val="accent1"/>
                </a:solidFill>
                <a:latin typeface="+mj-lt"/>
              </a:rPr>
              <a:t> Python and Cognos </a:t>
            </a:r>
            <a:r>
              <a:rPr lang="es-ES" sz="1600" b="1" dirty="0" err="1">
                <a:solidFill>
                  <a:schemeClr val="accent1"/>
                </a:solidFill>
                <a:latin typeface="+mj-lt"/>
              </a:rPr>
              <a:t>analytics</a:t>
            </a:r>
            <a:r>
              <a:rPr lang="es-ES" sz="1600" b="1" dirty="0">
                <a:solidFill>
                  <a:schemeClr val="accent1"/>
                </a:solidFill>
                <a:latin typeface="+mj-lt"/>
              </a:rPr>
              <a:t>, </a:t>
            </a:r>
            <a:r>
              <a:rPr lang="es-ES" sz="1600" b="1" dirty="0" err="1">
                <a:solidFill>
                  <a:schemeClr val="accent1"/>
                </a:solidFill>
                <a:latin typeface="+mj-lt"/>
              </a:rPr>
              <a:t>have</a:t>
            </a:r>
            <a:r>
              <a:rPr lang="es-ES" sz="1600" b="1" dirty="0">
                <a:solidFill>
                  <a:schemeClr val="accent1"/>
                </a:solidFill>
                <a:latin typeface="+mj-lt"/>
              </a:rPr>
              <a:t> </a:t>
            </a:r>
            <a:r>
              <a:rPr lang="es-ES" sz="1600" b="1" dirty="0" err="1">
                <a:solidFill>
                  <a:schemeClr val="accent1"/>
                </a:solidFill>
                <a:latin typeface="+mj-lt"/>
              </a:rPr>
              <a:t>offered</a:t>
            </a:r>
            <a:r>
              <a:rPr lang="es-ES" sz="1600" b="1" dirty="0">
                <a:solidFill>
                  <a:schemeClr val="accent1"/>
                </a:solidFill>
                <a:latin typeface="+mj-lt"/>
              </a:rPr>
              <a:t> a visual </a:t>
            </a:r>
            <a:r>
              <a:rPr lang="es-ES" sz="1600" b="1" dirty="0" err="1">
                <a:solidFill>
                  <a:schemeClr val="accent1"/>
                </a:solidFill>
                <a:latin typeface="+mj-lt"/>
              </a:rPr>
              <a:t>understanding</a:t>
            </a:r>
            <a:r>
              <a:rPr lang="es-ES" sz="1600" b="1" dirty="0">
                <a:solidFill>
                  <a:schemeClr val="accent1"/>
                </a:solidFill>
                <a:latin typeface="+mj-lt"/>
              </a:rPr>
              <a:t> </a:t>
            </a:r>
            <a:r>
              <a:rPr lang="es-ES" sz="1600" b="1" dirty="0" err="1">
                <a:solidFill>
                  <a:schemeClr val="accent1"/>
                </a:solidFill>
                <a:latin typeface="+mj-lt"/>
              </a:rPr>
              <a:t>of</a:t>
            </a:r>
            <a:r>
              <a:rPr lang="es-ES" sz="1600" b="1" dirty="0">
                <a:solidFill>
                  <a:schemeClr val="accent1"/>
                </a:solidFill>
                <a:latin typeface="+mj-lt"/>
              </a:rPr>
              <a:t> </a:t>
            </a:r>
            <a:r>
              <a:rPr lang="es-ES" sz="1600" b="1" dirty="0" err="1">
                <a:solidFill>
                  <a:schemeClr val="accent1"/>
                </a:solidFill>
                <a:latin typeface="+mj-lt"/>
              </a:rPr>
              <a:t>the</a:t>
            </a:r>
            <a:r>
              <a:rPr lang="es-ES" sz="1600" b="1" dirty="0">
                <a:solidFill>
                  <a:schemeClr val="accent1"/>
                </a:solidFill>
                <a:latin typeface="+mj-lt"/>
              </a:rPr>
              <a:t> IT </a:t>
            </a:r>
            <a:r>
              <a:rPr lang="es-ES" sz="1600" b="1" dirty="0" err="1">
                <a:solidFill>
                  <a:schemeClr val="accent1"/>
                </a:solidFill>
                <a:latin typeface="+mj-lt"/>
              </a:rPr>
              <a:t>tendencies</a:t>
            </a:r>
            <a:r>
              <a:rPr lang="es-ES" sz="1600" b="1" dirty="0">
                <a:solidFill>
                  <a:schemeClr val="accent1"/>
                </a:solidFill>
                <a:latin typeface="+mj-lt"/>
              </a:rPr>
              <a:t> </a:t>
            </a:r>
            <a:r>
              <a:rPr lang="es-ES" sz="1600" b="1" dirty="0" err="1">
                <a:solidFill>
                  <a:schemeClr val="accent1"/>
                </a:solidFill>
                <a:latin typeface="+mj-lt"/>
              </a:rPr>
              <a:t>with</a:t>
            </a:r>
            <a:r>
              <a:rPr lang="es-ES" sz="1600" b="1" dirty="0">
                <a:solidFill>
                  <a:schemeClr val="accent1"/>
                </a:solidFill>
                <a:latin typeface="+mj-lt"/>
              </a:rPr>
              <a:t> </a:t>
            </a:r>
            <a:r>
              <a:rPr lang="es-ES" sz="1600" b="1" dirty="0" err="1">
                <a:solidFill>
                  <a:schemeClr val="accent1"/>
                </a:solidFill>
                <a:latin typeface="+mj-lt"/>
              </a:rPr>
              <a:t>the</a:t>
            </a:r>
            <a:r>
              <a:rPr lang="es-ES" sz="1600" b="1" dirty="0">
                <a:solidFill>
                  <a:schemeClr val="accent1"/>
                </a:solidFill>
                <a:latin typeface="+mj-lt"/>
              </a:rPr>
              <a:t> </a:t>
            </a:r>
            <a:r>
              <a:rPr lang="es-ES" sz="1600" b="1" dirty="0" err="1">
                <a:solidFill>
                  <a:schemeClr val="accent1"/>
                </a:solidFill>
                <a:latin typeface="+mj-lt"/>
              </a:rPr>
              <a:t>help</a:t>
            </a:r>
            <a:r>
              <a:rPr lang="es-ES" sz="1600" b="1" dirty="0">
                <a:solidFill>
                  <a:schemeClr val="accent1"/>
                </a:solidFill>
                <a:latin typeface="+mj-lt"/>
              </a:rPr>
              <a:t> </a:t>
            </a:r>
            <a:r>
              <a:rPr lang="es-ES" sz="1600" b="1" dirty="0" err="1">
                <a:solidFill>
                  <a:schemeClr val="accent1"/>
                </a:solidFill>
                <a:latin typeface="+mj-lt"/>
              </a:rPr>
              <a:t>of</a:t>
            </a:r>
            <a:r>
              <a:rPr lang="es-ES" sz="1600" b="1" dirty="0">
                <a:solidFill>
                  <a:schemeClr val="accent1"/>
                </a:solidFill>
                <a:latin typeface="+mj-lt"/>
              </a:rPr>
              <a:t> charts, </a:t>
            </a:r>
            <a:r>
              <a:rPr lang="es-ES" sz="1600" b="1" dirty="0" err="1">
                <a:solidFill>
                  <a:schemeClr val="accent1"/>
                </a:solidFill>
                <a:latin typeface="+mj-lt"/>
              </a:rPr>
              <a:t>graphs</a:t>
            </a:r>
            <a:r>
              <a:rPr lang="es-ES" sz="1600" b="1" dirty="0">
                <a:solidFill>
                  <a:schemeClr val="accent1"/>
                </a:solidFill>
                <a:latin typeface="+mj-lt"/>
              </a:rPr>
              <a:t>, </a:t>
            </a:r>
            <a:r>
              <a:rPr lang="es-ES" sz="1600" b="1" dirty="0" err="1">
                <a:solidFill>
                  <a:schemeClr val="accent1"/>
                </a:solidFill>
                <a:latin typeface="+mj-lt"/>
              </a:rPr>
              <a:t>pivot</a:t>
            </a:r>
            <a:r>
              <a:rPr lang="es-ES" sz="1600" b="1" dirty="0">
                <a:solidFill>
                  <a:schemeClr val="accent1"/>
                </a:solidFill>
                <a:latin typeface="+mj-lt"/>
              </a:rPr>
              <a:t> tables </a:t>
            </a:r>
            <a:r>
              <a:rPr lang="es-ES" sz="1600" b="1" dirty="0" err="1">
                <a:solidFill>
                  <a:schemeClr val="accent1"/>
                </a:solidFill>
                <a:latin typeface="+mj-lt"/>
              </a:rPr>
              <a:t>or</a:t>
            </a:r>
            <a:r>
              <a:rPr lang="es-ES" sz="1600" b="1" dirty="0">
                <a:solidFill>
                  <a:schemeClr val="accent1"/>
                </a:solidFill>
                <a:latin typeface="+mj-lt"/>
              </a:rPr>
              <a:t> </a:t>
            </a:r>
            <a:r>
              <a:rPr lang="es-ES" sz="1600" b="1" dirty="0" err="1">
                <a:solidFill>
                  <a:schemeClr val="accent1"/>
                </a:solidFill>
                <a:latin typeface="+mj-lt"/>
              </a:rPr>
              <a:t>dashboards</a:t>
            </a:r>
            <a:r>
              <a:rPr lang="es-ES" sz="1600" b="1" dirty="0">
                <a:solidFill>
                  <a:schemeClr val="accent1"/>
                </a:solidFill>
                <a:latin typeface="+mj-lt"/>
              </a:rPr>
              <a:t>.</a:t>
            </a:r>
          </a:p>
        </p:txBody>
      </p:sp>
      <p:sp>
        <p:nvSpPr>
          <p:cNvPr id="3" name="CuadroTexto 2">
            <a:extLst>
              <a:ext uri="{FF2B5EF4-FFF2-40B4-BE49-F238E27FC236}">
                <a16:creationId xmlns:a16="http://schemas.microsoft.com/office/drawing/2014/main" id="{58F08F1E-66F2-1869-D431-22C61BE24591}"/>
              </a:ext>
            </a:extLst>
          </p:cNvPr>
          <p:cNvSpPr txBox="1"/>
          <p:nvPr/>
        </p:nvSpPr>
        <p:spPr>
          <a:xfrm>
            <a:off x="5253233" y="3024034"/>
            <a:ext cx="2543205" cy="3785652"/>
          </a:xfrm>
          <a:prstGeom prst="rect">
            <a:avLst/>
          </a:prstGeom>
          <a:noFill/>
        </p:spPr>
        <p:txBody>
          <a:bodyPr wrap="square" rtlCol="0">
            <a:spAutoFit/>
          </a:bodyPr>
          <a:lstStyle/>
          <a:p>
            <a:pPr algn="ctr"/>
            <a:r>
              <a:rPr lang="es-ES" sz="1600" b="1" dirty="0" err="1">
                <a:solidFill>
                  <a:schemeClr val="accent1"/>
                </a:solidFill>
                <a:latin typeface="+mj-lt"/>
              </a:rPr>
              <a:t>With</a:t>
            </a:r>
            <a:r>
              <a:rPr lang="es-ES" sz="1600" b="1" dirty="0">
                <a:solidFill>
                  <a:schemeClr val="accent1"/>
                </a:solidFill>
                <a:latin typeface="+mj-lt"/>
              </a:rPr>
              <a:t> Python, Data </a:t>
            </a:r>
            <a:r>
              <a:rPr lang="es-ES" sz="1600" b="1" dirty="0" err="1">
                <a:solidFill>
                  <a:schemeClr val="accent1"/>
                </a:solidFill>
                <a:latin typeface="+mj-lt"/>
              </a:rPr>
              <a:t>analysis</a:t>
            </a:r>
            <a:r>
              <a:rPr lang="es-ES" sz="1600" b="1" dirty="0">
                <a:solidFill>
                  <a:schemeClr val="accent1"/>
                </a:solidFill>
                <a:latin typeface="+mj-lt"/>
              </a:rPr>
              <a:t> </a:t>
            </a:r>
            <a:r>
              <a:rPr lang="es-ES" sz="1600" b="1" dirty="0" err="1">
                <a:solidFill>
                  <a:schemeClr val="accent1"/>
                </a:solidFill>
                <a:latin typeface="+mj-lt"/>
              </a:rPr>
              <a:t>processes</a:t>
            </a:r>
            <a:r>
              <a:rPr lang="es-ES" sz="1600" b="1" dirty="0">
                <a:solidFill>
                  <a:schemeClr val="accent1"/>
                </a:solidFill>
                <a:latin typeface="+mj-lt"/>
              </a:rPr>
              <a:t> </a:t>
            </a:r>
            <a:r>
              <a:rPr lang="es-ES" sz="1600" b="1" dirty="0" err="1">
                <a:solidFill>
                  <a:schemeClr val="accent1"/>
                </a:solidFill>
                <a:latin typeface="+mj-lt"/>
              </a:rPr>
              <a:t>have</a:t>
            </a:r>
            <a:r>
              <a:rPr lang="es-ES" sz="1600" b="1" dirty="0">
                <a:solidFill>
                  <a:schemeClr val="accent1"/>
                </a:solidFill>
                <a:latin typeface="+mj-lt"/>
              </a:rPr>
              <a:t> </a:t>
            </a:r>
            <a:r>
              <a:rPr lang="es-ES" sz="1600" b="1" dirty="0" err="1">
                <a:solidFill>
                  <a:schemeClr val="accent1"/>
                </a:solidFill>
                <a:latin typeface="+mj-lt"/>
              </a:rPr>
              <a:t>provided</a:t>
            </a:r>
            <a:r>
              <a:rPr lang="es-ES" sz="1600" b="1" dirty="0">
                <a:solidFill>
                  <a:schemeClr val="accent1"/>
                </a:solidFill>
                <a:latin typeface="+mj-lt"/>
              </a:rPr>
              <a:t> </a:t>
            </a:r>
            <a:r>
              <a:rPr lang="es-ES" sz="1600" b="1" dirty="0" err="1">
                <a:solidFill>
                  <a:schemeClr val="accent1"/>
                </a:solidFill>
                <a:latin typeface="+mj-lt"/>
              </a:rPr>
              <a:t>insights</a:t>
            </a:r>
            <a:r>
              <a:rPr lang="es-ES" sz="1600" b="1" dirty="0">
                <a:solidFill>
                  <a:schemeClr val="accent1"/>
                </a:solidFill>
                <a:latin typeface="+mj-lt"/>
              </a:rPr>
              <a:t> </a:t>
            </a:r>
            <a:r>
              <a:rPr lang="es-ES" sz="1600" b="1" dirty="0" err="1">
                <a:solidFill>
                  <a:schemeClr val="accent1"/>
                </a:solidFill>
                <a:latin typeface="+mj-lt"/>
              </a:rPr>
              <a:t>to</a:t>
            </a:r>
            <a:r>
              <a:rPr lang="es-ES" sz="1600" b="1" dirty="0">
                <a:solidFill>
                  <a:schemeClr val="accent1"/>
                </a:solidFill>
                <a:latin typeface="+mj-lt"/>
              </a:rPr>
              <a:t> </a:t>
            </a:r>
            <a:r>
              <a:rPr lang="es-ES" sz="1600" b="1" dirty="0" err="1">
                <a:solidFill>
                  <a:schemeClr val="accent1"/>
                </a:solidFill>
                <a:latin typeface="+mj-lt"/>
              </a:rPr>
              <a:t>measure</a:t>
            </a:r>
            <a:r>
              <a:rPr lang="es-ES" sz="1600" b="1" dirty="0">
                <a:solidFill>
                  <a:schemeClr val="accent1"/>
                </a:solidFill>
                <a:latin typeface="+mj-lt"/>
              </a:rPr>
              <a:t> </a:t>
            </a:r>
            <a:r>
              <a:rPr lang="es-ES" sz="1600" b="1" dirty="0" err="1">
                <a:solidFill>
                  <a:schemeClr val="accent1"/>
                </a:solidFill>
                <a:latin typeface="+mj-lt"/>
              </a:rPr>
              <a:t>tendencies</a:t>
            </a:r>
            <a:r>
              <a:rPr lang="es-ES" sz="1600" b="1" dirty="0">
                <a:solidFill>
                  <a:schemeClr val="accent1"/>
                </a:solidFill>
                <a:latin typeface="+mj-lt"/>
              </a:rPr>
              <a:t> </a:t>
            </a:r>
            <a:r>
              <a:rPr lang="es-ES" sz="1600" b="1" dirty="0" err="1">
                <a:solidFill>
                  <a:schemeClr val="accent1"/>
                </a:solidFill>
                <a:latin typeface="+mj-lt"/>
              </a:rPr>
              <a:t>by</a:t>
            </a:r>
            <a:r>
              <a:rPr lang="es-ES" sz="1600" b="1" dirty="0">
                <a:solidFill>
                  <a:schemeClr val="accent1"/>
                </a:solidFill>
                <a:latin typeface="+mj-lt"/>
              </a:rPr>
              <a:t> </a:t>
            </a:r>
            <a:r>
              <a:rPr lang="es-ES" sz="1600" b="1" dirty="0" err="1">
                <a:solidFill>
                  <a:schemeClr val="accent1"/>
                </a:solidFill>
                <a:latin typeface="+mj-lt"/>
              </a:rPr>
              <a:t>eliminating</a:t>
            </a:r>
            <a:r>
              <a:rPr lang="es-ES" sz="1600" b="1" dirty="0">
                <a:solidFill>
                  <a:schemeClr val="accent1"/>
                </a:solidFill>
                <a:latin typeface="+mj-lt"/>
              </a:rPr>
              <a:t> </a:t>
            </a:r>
            <a:r>
              <a:rPr lang="es-ES" sz="1600" b="1" dirty="0" err="1">
                <a:solidFill>
                  <a:schemeClr val="accent1"/>
                </a:solidFill>
                <a:latin typeface="+mj-lt"/>
              </a:rPr>
              <a:t>outliers</a:t>
            </a:r>
            <a:r>
              <a:rPr lang="es-ES" sz="1600" b="1" dirty="0">
                <a:solidFill>
                  <a:schemeClr val="accent1"/>
                </a:solidFill>
                <a:latin typeface="+mj-lt"/>
              </a:rPr>
              <a:t>, running variable </a:t>
            </a:r>
            <a:r>
              <a:rPr lang="es-ES" sz="1600" b="1" dirty="0" err="1">
                <a:solidFill>
                  <a:schemeClr val="accent1"/>
                </a:solidFill>
                <a:latin typeface="+mj-lt"/>
              </a:rPr>
              <a:t>correlations</a:t>
            </a:r>
            <a:r>
              <a:rPr lang="es-ES" sz="1600" b="1" dirty="0">
                <a:solidFill>
                  <a:schemeClr val="accent1"/>
                </a:solidFill>
                <a:latin typeface="+mj-lt"/>
              </a:rPr>
              <a:t>, </a:t>
            </a:r>
            <a:r>
              <a:rPr lang="es-ES" sz="1600" b="1" dirty="0" err="1">
                <a:solidFill>
                  <a:schemeClr val="accent1"/>
                </a:solidFill>
                <a:latin typeface="+mj-lt"/>
              </a:rPr>
              <a:t>or</a:t>
            </a:r>
            <a:r>
              <a:rPr lang="es-ES" sz="1600" b="1" dirty="0">
                <a:solidFill>
                  <a:schemeClr val="accent1"/>
                </a:solidFill>
                <a:latin typeface="+mj-lt"/>
              </a:rPr>
              <a:t> </a:t>
            </a:r>
            <a:r>
              <a:rPr lang="es-ES" sz="1600" b="1" dirty="0" err="1">
                <a:solidFill>
                  <a:schemeClr val="accent1"/>
                </a:solidFill>
                <a:latin typeface="+mj-lt"/>
              </a:rPr>
              <a:t>checking</a:t>
            </a:r>
            <a:r>
              <a:rPr lang="es-ES" sz="1600" b="1" dirty="0">
                <a:solidFill>
                  <a:schemeClr val="accent1"/>
                </a:solidFill>
                <a:latin typeface="+mj-lt"/>
              </a:rPr>
              <a:t> </a:t>
            </a:r>
            <a:r>
              <a:rPr lang="es-ES" sz="1600" b="1" dirty="0" err="1">
                <a:solidFill>
                  <a:schemeClr val="accent1"/>
                </a:solidFill>
                <a:latin typeface="+mj-lt"/>
              </a:rPr>
              <a:t>the</a:t>
            </a:r>
            <a:r>
              <a:rPr lang="es-ES" sz="1600" b="1" dirty="0">
                <a:solidFill>
                  <a:schemeClr val="accent1"/>
                </a:solidFill>
                <a:latin typeface="+mj-lt"/>
              </a:rPr>
              <a:t> </a:t>
            </a:r>
            <a:r>
              <a:rPr lang="es-ES" sz="1600" b="1" dirty="0" err="1">
                <a:solidFill>
                  <a:schemeClr val="accent1"/>
                </a:solidFill>
                <a:latin typeface="+mj-lt"/>
              </a:rPr>
              <a:t>robustness</a:t>
            </a:r>
            <a:r>
              <a:rPr lang="es-ES" sz="1600" b="1" dirty="0">
                <a:solidFill>
                  <a:schemeClr val="accent1"/>
                </a:solidFill>
                <a:latin typeface="+mj-lt"/>
              </a:rPr>
              <a:t> </a:t>
            </a:r>
            <a:r>
              <a:rPr lang="es-ES" sz="1600" b="1" dirty="0" err="1">
                <a:solidFill>
                  <a:schemeClr val="accent1"/>
                </a:solidFill>
                <a:latin typeface="+mj-lt"/>
              </a:rPr>
              <a:t>of</a:t>
            </a:r>
            <a:r>
              <a:rPr lang="es-ES" sz="1600" b="1" dirty="0">
                <a:solidFill>
                  <a:schemeClr val="accent1"/>
                </a:solidFill>
                <a:latin typeface="+mj-lt"/>
              </a:rPr>
              <a:t> </a:t>
            </a:r>
            <a:r>
              <a:rPr lang="es-ES" sz="1600" b="1" dirty="0" err="1">
                <a:solidFill>
                  <a:schemeClr val="accent1"/>
                </a:solidFill>
                <a:latin typeface="+mj-lt"/>
              </a:rPr>
              <a:t>the</a:t>
            </a:r>
            <a:r>
              <a:rPr lang="es-ES" sz="1600" b="1" dirty="0">
                <a:solidFill>
                  <a:schemeClr val="accent1"/>
                </a:solidFill>
                <a:latin typeface="+mj-lt"/>
              </a:rPr>
              <a:t> </a:t>
            </a:r>
            <a:r>
              <a:rPr lang="es-ES" sz="1600" b="1" dirty="0" err="1">
                <a:solidFill>
                  <a:schemeClr val="accent1"/>
                </a:solidFill>
                <a:latin typeface="+mj-lt"/>
              </a:rPr>
              <a:t>mentioned</a:t>
            </a:r>
            <a:r>
              <a:rPr lang="es-ES" sz="1600" b="1" dirty="0">
                <a:solidFill>
                  <a:schemeClr val="accent1"/>
                </a:solidFill>
                <a:latin typeface="+mj-lt"/>
              </a:rPr>
              <a:t> </a:t>
            </a:r>
            <a:r>
              <a:rPr lang="es-ES" sz="1600" b="1" dirty="0" err="1">
                <a:solidFill>
                  <a:schemeClr val="accent1"/>
                </a:solidFill>
                <a:latin typeface="+mj-lt"/>
              </a:rPr>
              <a:t>correlations</a:t>
            </a:r>
            <a:r>
              <a:rPr lang="es-ES" sz="1600" b="1" dirty="0">
                <a:solidFill>
                  <a:schemeClr val="accent1"/>
                </a:solidFill>
                <a:latin typeface="+mj-lt"/>
              </a:rPr>
              <a:t>. </a:t>
            </a:r>
          </a:p>
          <a:p>
            <a:pPr algn="ctr"/>
            <a:r>
              <a:rPr lang="es-ES" sz="1600" b="1" dirty="0" err="1">
                <a:solidFill>
                  <a:schemeClr val="accent1"/>
                </a:solidFill>
                <a:latin typeface="+mj-lt"/>
              </a:rPr>
              <a:t>Finally</a:t>
            </a:r>
            <a:r>
              <a:rPr lang="es-ES" sz="1600" b="1" dirty="0">
                <a:solidFill>
                  <a:schemeClr val="accent1"/>
                </a:solidFill>
                <a:latin typeface="+mj-lt"/>
              </a:rPr>
              <a:t>, </a:t>
            </a:r>
            <a:r>
              <a:rPr lang="es-ES" sz="1600" b="1" dirty="0" err="1">
                <a:solidFill>
                  <a:schemeClr val="accent1"/>
                </a:solidFill>
                <a:latin typeface="+mj-lt"/>
              </a:rPr>
              <a:t>demographic</a:t>
            </a:r>
            <a:r>
              <a:rPr lang="es-ES" sz="1600" b="1" dirty="0">
                <a:solidFill>
                  <a:schemeClr val="accent1"/>
                </a:solidFill>
                <a:latin typeface="+mj-lt"/>
              </a:rPr>
              <a:t> </a:t>
            </a:r>
            <a:r>
              <a:rPr lang="es-ES" sz="1600" b="1" dirty="0" err="1">
                <a:solidFill>
                  <a:schemeClr val="accent1"/>
                </a:solidFill>
                <a:latin typeface="+mj-lt"/>
              </a:rPr>
              <a:t>information</a:t>
            </a:r>
            <a:r>
              <a:rPr lang="es-ES" sz="1600" b="1" dirty="0">
                <a:solidFill>
                  <a:schemeClr val="accent1"/>
                </a:solidFill>
                <a:latin typeface="+mj-lt"/>
              </a:rPr>
              <a:t>, </a:t>
            </a:r>
            <a:r>
              <a:rPr lang="es-ES" sz="1600" b="1" dirty="0" err="1">
                <a:solidFill>
                  <a:schemeClr val="accent1"/>
                </a:solidFill>
                <a:latin typeface="+mj-lt"/>
              </a:rPr>
              <a:t>such</a:t>
            </a:r>
            <a:r>
              <a:rPr lang="es-ES" sz="1600" b="1" dirty="0">
                <a:solidFill>
                  <a:schemeClr val="accent1"/>
                </a:solidFill>
                <a:latin typeface="+mj-lt"/>
              </a:rPr>
              <a:t> as Age, </a:t>
            </a:r>
            <a:r>
              <a:rPr lang="es-ES" sz="1600" b="1" dirty="0" err="1">
                <a:solidFill>
                  <a:schemeClr val="accent1"/>
                </a:solidFill>
                <a:latin typeface="+mj-lt"/>
              </a:rPr>
              <a:t>Countries</a:t>
            </a:r>
            <a:r>
              <a:rPr lang="es-ES" sz="1600" b="1" dirty="0">
                <a:solidFill>
                  <a:schemeClr val="accent1"/>
                </a:solidFill>
                <a:latin typeface="+mj-lt"/>
              </a:rPr>
              <a:t>, </a:t>
            </a:r>
            <a:r>
              <a:rPr lang="es-ES" sz="1600" b="1" dirty="0" err="1">
                <a:solidFill>
                  <a:schemeClr val="accent1"/>
                </a:solidFill>
                <a:latin typeface="+mj-lt"/>
              </a:rPr>
              <a:t>Gender</a:t>
            </a:r>
            <a:r>
              <a:rPr lang="es-ES" sz="1600" b="1" dirty="0">
                <a:solidFill>
                  <a:schemeClr val="accent1"/>
                </a:solidFill>
                <a:latin typeface="+mj-lt"/>
              </a:rPr>
              <a:t> </a:t>
            </a:r>
            <a:r>
              <a:rPr lang="es-ES" sz="1600" b="1" dirty="0" err="1">
                <a:solidFill>
                  <a:schemeClr val="accent1"/>
                </a:solidFill>
                <a:latin typeface="+mj-lt"/>
              </a:rPr>
              <a:t>or</a:t>
            </a:r>
            <a:r>
              <a:rPr lang="es-ES" sz="1600" b="1" dirty="0">
                <a:solidFill>
                  <a:schemeClr val="accent1"/>
                </a:solidFill>
                <a:latin typeface="+mj-lt"/>
              </a:rPr>
              <a:t> </a:t>
            </a:r>
            <a:r>
              <a:rPr lang="es-ES" sz="1600" b="1" dirty="0" err="1">
                <a:solidFill>
                  <a:schemeClr val="accent1"/>
                </a:solidFill>
                <a:latin typeface="+mj-lt"/>
              </a:rPr>
              <a:t>education</a:t>
            </a:r>
            <a:r>
              <a:rPr lang="es-ES" sz="1600" b="1" dirty="0">
                <a:solidFill>
                  <a:schemeClr val="accent1"/>
                </a:solidFill>
                <a:latin typeface="+mj-lt"/>
              </a:rPr>
              <a:t> </a:t>
            </a:r>
            <a:r>
              <a:rPr lang="es-ES" sz="1600" b="1" dirty="0" err="1">
                <a:solidFill>
                  <a:schemeClr val="accent1"/>
                </a:solidFill>
                <a:latin typeface="+mj-lt"/>
              </a:rPr>
              <a:t>level</a:t>
            </a:r>
            <a:r>
              <a:rPr lang="es-ES" sz="1600" b="1" dirty="0">
                <a:solidFill>
                  <a:schemeClr val="accent1"/>
                </a:solidFill>
                <a:latin typeface="+mj-lt"/>
              </a:rPr>
              <a:t> has </a:t>
            </a:r>
            <a:r>
              <a:rPr lang="es-ES" sz="1600" b="1" dirty="0" err="1">
                <a:solidFill>
                  <a:schemeClr val="accent1"/>
                </a:solidFill>
                <a:latin typeface="+mj-lt"/>
              </a:rPr>
              <a:t>been</a:t>
            </a:r>
            <a:r>
              <a:rPr lang="es-ES" sz="1600" b="1" dirty="0">
                <a:solidFill>
                  <a:schemeClr val="accent1"/>
                </a:solidFill>
                <a:latin typeface="+mj-lt"/>
              </a:rPr>
              <a:t> </a:t>
            </a:r>
            <a:r>
              <a:rPr lang="es-ES" sz="1600" b="1" dirty="0" err="1">
                <a:solidFill>
                  <a:schemeClr val="accent1"/>
                </a:solidFill>
                <a:latin typeface="+mj-lt"/>
              </a:rPr>
              <a:t>examined</a:t>
            </a:r>
            <a:r>
              <a:rPr lang="es-ES" sz="1600" b="1" dirty="0">
                <a:solidFill>
                  <a:schemeClr val="accent1"/>
                </a:solidFill>
              </a:rPr>
              <a:t>.</a:t>
            </a:r>
          </a:p>
        </p:txBody>
      </p:sp>
      <p:sp>
        <p:nvSpPr>
          <p:cNvPr id="4" name="CuadroTexto 3">
            <a:extLst>
              <a:ext uri="{FF2B5EF4-FFF2-40B4-BE49-F238E27FC236}">
                <a16:creationId xmlns:a16="http://schemas.microsoft.com/office/drawing/2014/main" id="{B0F0AF26-4783-7A40-B156-F1C88AFAFF9E}"/>
              </a:ext>
            </a:extLst>
          </p:cNvPr>
          <p:cNvSpPr txBox="1"/>
          <p:nvPr/>
        </p:nvSpPr>
        <p:spPr>
          <a:xfrm>
            <a:off x="7928009" y="3027376"/>
            <a:ext cx="2543205" cy="2308324"/>
          </a:xfrm>
          <a:prstGeom prst="rect">
            <a:avLst/>
          </a:prstGeom>
          <a:noFill/>
        </p:spPr>
        <p:txBody>
          <a:bodyPr wrap="square" rtlCol="0">
            <a:spAutoFit/>
          </a:bodyPr>
          <a:lstStyle/>
          <a:p>
            <a:pPr algn="ctr"/>
            <a:r>
              <a:rPr lang="es-ES" sz="1600" b="1" dirty="0">
                <a:solidFill>
                  <a:schemeClr val="accent1"/>
                </a:solidFill>
                <a:latin typeface="+mj-lt"/>
              </a:rPr>
              <a:t>Data </a:t>
            </a:r>
            <a:r>
              <a:rPr lang="es-ES" sz="1600" b="1" dirty="0" err="1">
                <a:solidFill>
                  <a:schemeClr val="accent1"/>
                </a:solidFill>
                <a:latin typeface="+mj-lt"/>
              </a:rPr>
              <a:t>visualizations</a:t>
            </a:r>
            <a:r>
              <a:rPr lang="es-ES" sz="1600" b="1" dirty="0">
                <a:solidFill>
                  <a:schemeClr val="accent1"/>
                </a:solidFill>
                <a:latin typeface="+mj-lt"/>
              </a:rPr>
              <a:t>, </a:t>
            </a:r>
            <a:r>
              <a:rPr lang="es-ES" sz="1600" b="1" dirty="0" err="1">
                <a:solidFill>
                  <a:schemeClr val="accent1"/>
                </a:solidFill>
                <a:latin typeface="+mj-lt"/>
              </a:rPr>
              <a:t>using</a:t>
            </a:r>
            <a:r>
              <a:rPr lang="es-ES" sz="1600" b="1" dirty="0">
                <a:solidFill>
                  <a:schemeClr val="accent1"/>
                </a:solidFill>
                <a:latin typeface="+mj-lt"/>
              </a:rPr>
              <a:t> Python and Cognos </a:t>
            </a:r>
            <a:r>
              <a:rPr lang="es-ES" sz="1600" b="1" dirty="0" err="1">
                <a:solidFill>
                  <a:schemeClr val="accent1"/>
                </a:solidFill>
                <a:latin typeface="+mj-lt"/>
              </a:rPr>
              <a:t>analytics</a:t>
            </a:r>
            <a:r>
              <a:rPr lang="es-ES" sz="1600" b="1" dirty="0">
                <a:solidFill>
                  <a:schemeClr val="accent1"/>
                </a:solidFill>
                <a:latin typeface="+mj-lt"/>
              </a:rPr>
              <a:t>, </a:t>
            </a:r>
            <a:r>
              <a:rPr lang="es-ES" sz="1600" b="1" dirty="0" err="1">
                <a:solidFill>
                  <a:schemeClr val="accent1"/>
                </a:solidFill>
                <a:latin typeface="+mj-lt"/>
              </a:rPr>
              <a:t>have</a:t>
            </a:r>
            <a:r>
              <a:rPr lang="es-ES" sz="1600" b="1" dirty="0">
                <a:solidFill>
                  <a:schemeClr val="accent1"/>
                </a:solidFill>
                <a:latin typeface="+mj-lt"/>
              </a:rPr>
              <a:t> </a:t>
            </a:r>
            <a:r>
              <a:rPr lang="es-ES" sz="1600" b="1" dirty="0" err="1">
                <a:solidFill>
                  <a:schemeClr val="accent1"/>
                </a:solidFill>
                <a:latin typeface="+mj-lt"/>
              </a:rPr>
              <a:t>offered</a:t>
            </a:r>
            <a:r>
              <a:rPr lang="es-ES" sz="1600" b="1" dirty="0">
                <a:solidFill>
                  <a:schemeClr val="accent1"/>
                </a:solidFill>
                <a:latin typeface="+mj-lt"/>
              </a:rPr>
              <a:t> a visual </a:t>
            </a:r>
            <a:r>
              <a:rPr lang="es-ES" sz="1600" b="1" dirty="0" err="1">
                <a:solidFill>
                  <a:schemeClr val="accent1"/>
                </a:solidFill>
                <a:latin typeface="+mj-lt"/>
              </a:rPr>
              <a:t>understanding</a:t>
            </a:r>
            <a:r>
              <a:rPr lang="es-ES" sz="1600" b="1" dirty="0">
                <a:solidFill>
                  <a:schemeClr val="accent1"/>
                </a:solidFill>
                <a:latin typeface="+mj-lt"/>
              </a:rPr>
              <a:t> </a:t>
            </a:r>
            <a:r>
              <a:rPr lang="es-ES" sz="1600" b="1" dirty="0" err="1">
                <a:solidFill>
                  <a:schemeClr val="accent1"/>
                </a:solidFill>
                <a:latin typeface="+mj-lt"/>
              </a:rPr>
              <a:t>of</a:t>
            </a:r>
            <a:r>
              <a:rPr lang="es-ES" sz="1600" b="1" dirty="0">
                <a:solidFill>
                  <a:schemeClr val="accent1"/>
                </a:solidFill>
                <a:latin typeface="+mj-lt"/>
              </a:rPr>
              <a:t> </a:t>
            </a:r>
            <a:r>
              <a:rPr lang="es-ES" sz="1600" b="1" dirty="0" err="1">
                <a:solidFill>
                  <a:schemeClr val="accent1"/>
                </a:solidFill>
                <a:latin typeface="+mj-lt"/>
              </a:rPr>
              <a:t>the</a:t>
            </a:r>
            <a:r>
              <a:rPr lang="es-ES" sz="1600" b="1" dirty="0">
                <a:solidFill>
                  <a:schemeClr val="accent1"/>
                </a:solidFill>
                <a:latin typeface="+mj-lt"/>
              </a:rPr>
              <a:t> IT </a:t>
            </a:r>
            <a:r>
              <a:rPr lang="es-ES" sz="1600" b="1" dirty="0" err="1">
                <a:solidFill>
                  <a:schemeClr val="accent1"/>
                </a:solidFill>
                <a:latin typeface="+mj-lt"/>
              </a:rPr>
              <a:t>tendencies</a:t>
            </a:r>
            <a:r>
              <a:rPr lang="es-ES" sz="1600" b="1" dirty="0">
                <a:solidFill>
                  <a:schemeClr val="accent1"/>
                </a:solidFill>
                <a:latin typeface="+mj-lt"/>
              </a:rPr>
              <a:t> </a:t>
            </a:r>
            <a:r>
              <a:rPr lang="es-ES" sz="1600" b="1" dirty="0" err="1">
                <a:solidFill>
                  <a:schemeClr val="accent1"/>
                </a:solidFill>
                <a:latin typeface="+mj-lt"/>
              </a:rPr>
              <a:t>with</a:t>
            </a:r>
            <a:r>
              <a:rPr lang="es-ES" sz="1600" b="1" dirty="0">
                <a:solidFill>
                  <a:schemeClr val="accent1"/>
                </a:solidFill>
                <a:latin typeface="+mj-lt"/>
              </a:rPr>
              <a:t> </a:t>
            </a:r>
            <a:r>
              <a:rPr lang="es-ES" sz="1600" b="1" dirty="0" err="1">
                <a:solidFill>
                  <a:schemeClr val="accent1"/>
                </a:solidFill>
                <a:latin typeface="+mj-lt"/>
              </a:rPr>
              <a:t>the</a:t>
            </a:r>
            <a:r>
              <a:rPr lang="es-ES" sz="1600" b="1" dirty="0">
                <a:solidFill>
                  <a:schemeClr val="accent1"/>
                </a:solidFill>
                <a:latin typeface="+mj-lt"/>
              </a:rPr>
              <a:t> </a:t>
            </a:r>
            <a:r>
              <a:rPr lang="es-ES" sz="1600" b="1" dirty="0" err="1">
                <a:solidFill>
                  <a:schemeClr val="accent1"/>
                </a:solidFill>
                <a:latin typeface="+mj-lt"/>
              </a:rPr>
              <a:t>help</a:t>
            </a:r>
            <a:r>
              <a:rPr lang="es-ES" sz="1600" b="1" dirty="0">
                <a:solidFill>
                  <a:schemeClr val="accent1"/>
                </a:solidFill>
                <a:latin typeface="+mj-lt"/>
              </a:rPr>
              <a:t> </a:t>
            </a:r>
            <a:r>
              <a:rPr lang="es-ES" sz="1600" b="1" dirty="0" err="1">
                <a:solidFill>
                  <a:schemeClr val="accent1"/>
                </a:solidFill>
                <a:latin typeface="+mj-lt"/>
              </a:rPr>
              <a:t>of</a:t>
            </a:r>
            <a:r>
              <a:rPr lang="es-ES" sz="1600" b="1" dirty="0">
                <a:solidFill>
                  <a:schemeClr val="accent1"/>
                </a:solidFill>
                <a:latin typeface="+mj-lt"/>
              </a:rPr>
              <a:t> charts, </a:t>
            </a:r>
            <a:r>
              <a:rPr lang="es-ES" sz="1600" b="1" dirty="0" err="1">
                <a:solidFill>
                  <a:schemeClr val="accent1"/>
                </a:solidFill>
                <a:latin typeface="+mj-lt"/>
              </a:rPr>
              <a:t>graphs</a:t>
            </a:r>
            <a:r>
              <a:rPr lang="es-ES" sz="1600" b="1" dirty="0">
                <a:solidFill>
                  <a:schemeClr val="accent1"/>
                </a:solidFill>
                <a:latin typeface="+mj-lt"/>
              </a:rPr>
              <a:t>, </a:t>
            </a:r>
            <a:r>
              <a:rPr lang="es-ES" sz="1600" b="1" dirty="0" err="1">
                <a:solidFill>
                  <a:schemeClr val="accent1"/>
                </a:solidFill>
                <a:latin typeface="+mj-lt"/>
              </a:rPr>
              <a:t>pivot</a:t>
            </a:r>
            <a:r>
              <a:rPr lang="es-ES" sz="1600" b="1" dirty="0">
                <a:solidFill>
                  <a:schemeClr val="accent1"/>
                </a:solidFill>
                <a:latin typeface="+mj-lt"/>
              </a:rPr>
              <a:t> tables </a:t>
            </a:r>
            <a:r>
              <a:rPr lang="es-ES" sz="1600" b="1" dirty="0" err="1">
                <a:solidFill>
                  <a:schemeClr val="accent1"/>
                </a:solidFill>
                <a:latin typeface="+mj-lt"/>
              </a:rPr>
              <a:t>or</a:t>
            </a:r>
            <a:r>
              <a:rPr lang="es-ES" sz="1600" b="1" dirty="0">
                <a:solidFill>
                  <a:schemeClr val="accent1"/>
                </a:solidFill>
                <a:latin typeface="+mj-lt"/>
              </a:rPr>
              <a:t> </a:t>
            </a:r>
            <a:r>
              <a:rPr lang="es-ES" sz="1600" b="1" dirty="0" err="1">
                <a:solidFill>
                  <a:schemeClr val="accent1"/>
                </a:solidFill>
                <a:latin typeface="+mj-lt"/>
              </a:rPr>
              <a:t>dashboards</a:t>
            </a:r>
            <a:r>
              <a:rPr lang="es-ES" sz="1600" b="1" dirty="0">
                <a:solidFill>
                  <a:schemeClr val="accent1"/>
                </a:solidFill>
                <a:latin typeface="+mj-lt"/>
              </a:rPr>
              <a:t>.</a:t>
            </a:r>
          </a:p>
        </p:txBody>
      </p:sp>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2CE031E-EE35-4AA7-9784-805093327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0" name="Straight Connector 9">
              <a:extLst>
                <a:ext uri="{FF2B5EF4-FFF2-40B4-BE49-F238E27FC236}">
                  <a16:creationId xmlns:a16="http://schemas.microsoft.com/office/drawing/2014/main" id="{118D62D3-5800-4F4A-95BE-C1A2BB8B2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C9E4F52-5D94-4242-AC69-EE6A23FAB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22CC7C0-D1D6-4FF0-A60C-1AEB9C873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99B43E48-8275-4871-8745-F5CB75CFDB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87ED701-F942-4771-8F92-6EFCC2E8E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Rectangle 15">
            <a:extLst>
              <a:ext uri="{FF2B5EF4-FFF2-40B4-BE49-F238E27FC236}">
                <a16:creationId xmlns:a16="http://schemas.microsoft.com/office/drawing/2014/main" id="{124D9F5B-C72B-41EE-97C2-D3600B627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084114" y="2379132"/>
            <a:ext cx="5925006" cy="3615267"/>
          </a:xfrm>
        </p:spPr>
        <p:txBody>
          <a:bodyPr vert="horz" lIns="91440" tIns="45720" rIns="91440" bIns="45720" rtlCol="0" anchor="ctr">
            <a:normAutofit/>
          </a:bodyPr>
          <a:lstStyle/>
          <a:p>
            <a:r>
              <a:rPr lang="en-US" sz="5400" dirty="0">
                <a:solidFill>
                  <a:srgbClr val="FFFFFF"/>
                </a:solidFill>
              </a:rPr>
              <a:t>RESULTS</a:t>
            </a:r>
          </a:p>
        </p:txBody>
      </p:sp>
      <p:pic>
        <p:nvPicPr>
          <p:cNvPr id="4" name="Marcador de contenido 27" descr="Gráfico de barras con tendencia alcista con relleno sólido">
            <a:extLst>
              <a:ext uri="{FF2B5EF4-FFF2-40B4-BE49-F238E27FC236}">
                <a16:creationId xmlns:a16="http://schemas.microsoft.com/office/drawing/2014/main" id="{07CB04BE-C95C-F100-DC8A-20D5C6816AB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7551" y="875199"/>
            <a:ext cx="4887466" cy="4887466"/>
          </a:xfrm>
          <a:prstGeom prst="rect">
            <a:avLst/>
          </a:prstGeom>
          <a:effectLst>
            <a:innerShdw blurRad="57150" dist="38100" dir="14460000">
              <a:prstClr val="black">
                <a:alpha val="70000"/>
              </a:prstClr>
            </a:innerShdw>
          </a:effectLst>
        </p:spPr>
      </p:pic>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6095998" y="685800"/>
            <a:ext cx="4819653" cy="3615267"/>
          </a:xfrm>
        </p:spPr>
        <p:txBody>
          <a:bodyPr vert="horz" lIns="91440" tIns="45720" rIns="91440" bIns="45720" rtlCol="0" anchor="ctr">
            <a:normAutofit/>
          </a:bodyPr>
          <a:lstStyle/>
          <a:p>
            <a:pPr marL="0" indent="0"/>
            <a:endParaRPr lang="en-US" sz="1800">
              <a:solidFill>
                <a:srgbClr val="0F496F"/>
              </a:solidFill>
            </a:endParaRPr>
          </a:p>
          <a:p>
            <a:pPr marL="0" indent="0"/>
            <a:endParaRPr lang="en-US" sz="1800">
              <a:solidFill>
                <a:srgbClr val="0F496F"/>
              </a:solidFill>
            </a:endParaRPr>
          </a:p>
          <a:p>
            <a:pPr marL="0" indent="0"/>
            <a:endParaRPr lang="en-US" sz="1800">
              <a:solidFill>
                <a:srgbClr val="0F496F"/>
              </a:solidFill>
            </a:endParaRPr>
          </a:p>
        </p:txBody>
      </p:sp>
      <p:grpSp>
        <p:nvGrpSpPr>
          <p:cNvPr id="18" name="Group 17">
            <a:extLst>
              <a:ext uri="{FF2B5EF4-FFF2-40B4-BE49-F238E27FC236}">
                <a16:creationId xmlns:a16="http://schemas.microsoft.com/office/drawing/2014/main" id="{0180A64C-1862-4B1B-8953-FA96DEE4C44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9" name="Straight Connector 18">
              <a:extLst>
                <a:ext uri="{FF2B5EF4-FFF2-40B4-BE49-F238E27FC236}">
                  <a16:creationId xmlns:a16="http://schemas.microsoft.com/office/drawing/2014/main" id="{52859A51-B3CA-4126-956F-D0DCCBA212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1ECA05ED-FBC3-48F4-8E6D-AB89EC6081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5EE24CC5-F080-45A3-B2B4-59A7BCA5AB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B3EC6EC2-2351-427C-90C2-F107915733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D524D87A-9540-4F77-B006-823176623B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6466648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354274" y="139461"/>
            <a:ext cx="8534400" cy="1507067"/>
          </a:xfrm>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normAutofit/>
          </a:bodyPr>
          <a:lstStyle/>
          <a:p>
            <a:pPr>
              <a:buFont typeface="Wingdings" panose="05000000000000000000" pitchFamily="2" charset="2"/>
              <a:buChar char="Ø"/>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447934" y="1825625"/>
            <a:ext cx="3751868" cy="501939"/>
          </a:xfrm>
        </p:spPr>
        <p:txBody>
          <a:bodyPr>
            <a:normAutofit/>
          </a:bodyPr>
          <a:lstStyle/>
          <a:p>
            <a:pPr>
              <a:buFont typeface="Wingdings" panose="05000000000000000000" pitchFamily="2" charset="2"/>
              <a:buChar char="Ø"/>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14" name="Imagen 13" descr="Gráfico, Gráfico de barras">
            <a:extLst>
              <a:ext uri="{FF2B5EF4-FFF2-40B4-BE49-F238E27FC236}">
                <a16:creationId xmlns:a16="http://schemas.microsoft.com/office/drawing/2014/main" id="{22EFEA32-7DD9-29FB-401C-8812D33CAC74}"/>
              </a:ext>
            </a:extLst>
          </p:cNvPr>
          <p:cNvPicPr>
            <a:picLocks noChangeAspect="1"/>
          </p:cNvPicPr>
          <p:nvPr/>
        </p:nvPicPr>
        <p:blipFill>
          <a:blip r:embed="rId3"/>
          <a:stretch>
            <a:fillRect/>
          </a:stretch>
        </p:blipFill>
        <p:spPr>
          <a:xfrm>
            <a:off x="354274" y="2406126"/>
            <a:ext cx="5443211" cy="2771594"/>
          </a:xfrm>
          <a:prstGeom prst="rect">
            <a:avLst/>
          </a:prstGeom>
        </p:spPr>
      </p:pic>
      <p:pic>
        <p:nvPicPr>
          <p:cNvPr id="16" name="Imagen 15" descr="Gráfico, Gráfico de barras">
            <a:extLst>
              <a:ext uri="{FF2B5EF4-FFF2-40B4-BE49-F238E27FC236}">
                <a16:creationId xmlns:a16="http://schemas.microsoft.com/office/drawing/2014/main" id="{EC9FF4C5-33EE-3DC0-581D-1436B6D36871}"/>
              </a:ext>
            </a:extLst>
          </p:cNvPr>
          <p:cNvPicPr>
            <a:picLocks noChangeAspect="1"/>
          </p:cNvPicPr>
          <p:nvPr/>
        </p:nvPicPr>
        <p:blipFill>
          <a:blip r:embed="rId4"/>
          <a:stretch>
            <a:fillRect/>
          </a:stretch>
        </p:blipFill>
        <p:spPr>
          <a:xfrm>
            <a:off x="6233056" y="2406125"/>
            <a:ext cx="5311235" cy="2768213"/>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684212" y="377072"/>
            <a:ext cx="8534400" cy="1319753"/>
          </a:xfrm>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603316"/>
            <a:ext cx="5181600" cy="5573648"/>
          </a:xfrm>
        </p:spPr>
        <p:txBody>
          <a:bodyPr>
            <a:normAutofit fontScale="92500" lnSpcReduction="20000"/>
          </a:bodyPr>
          <a:lstStyle/>
          <a:p>
            <a:pPr marL="0" indent="0">
              <a:buNone/>
            </a:pPr>
            <a:r>
              <a:rPr lang="en-US" dirty="0">
                <a:latin typeface="+mj-lt"/>
              </a:rPr>
              <a:t>Findings</a:t>
            </a:r>
          </a:p>
          <a:p>
            <a:pPr marL="0" indent="0">
              <a:buNone/>
            </a:pPr>
            <a:endParaRPr lang="en-US" dirty="0">
              <a:latin typeface="+mj-lt"/>
            </a:endParaRPr>
          </a:p>
          <a:p>
            <a:r>
              <a:rPr lang="en-US" dirty="0">
                <a:latin typeface="+mj-lt"/>
              </a:rPr>
              <a:t>JavaScript, HTMLS and SQL and Python are the most promising languages. Big increase of TypeScript.</a:t>
            </a:r>
          </a:p>
          <a:p>
            <a:r>
              <a:rPr lang="en-US" dirty="0">
                <a:latin typeface="+mj-lt"/>
              </a:rPr>
              <a:t>PHP and C++ will exit from the top.</a:t>
            </a:r>
          </a:p>
          <a:p>
            <a:r>
              <a:rPr lang="en-US" dirty="0">
                <a:latin typeface="+mj-lt"/>
              </a:rPr>
              <a:t>TypeScript and Python are the most increasal ones. Go and Kotlin will start appearing in the top. </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25020" y="1885361"/>
            <a:ext cx="4617592" cy="4291602"/>
          </a:xfrm>
        </p:spPr>
        <p:txBody>
          <a:bodyPr>
            <a:normAutofit fontScale="92500" lnSpcReduction="20000"/>
          </a:bodyPr>
          <a:lstStyle/>
          <a:p>
            <a:pPr marL="0" indent="0">
              <a:buNone/>
            </a:pPr>
            <a:r>
              <a:rPr lang="en-US" dirty="0">
                <a:latin typeface="+mj-lt"/>
              </a:rPr>
              <a:t>Implications</a:t>
            </a:r>
          </a:p>
          <a:p>
            <a:r>
              <a:rPr lang="en-US" dirty="0">
                <a:latin typeface="+mj-lt"/>
              </a:rPr>
              <a:t>Python will continually increase its tendency due to AI and ML situations nowadays, but also due to the data and science analysis possibilities.   </a:t>
            </a:r>
          </a:p>
          <a:p>
            <a:r>
              <a:rPr lang="en-US" dirty="0">
                <a:latin typeface="+mj-lt"/>
              </a:rPr>
              <a:t>JavaScript and HTML will continue to be the most used for web development and hard programming, diminishing certain expectations about the impact of AI on the disappearance of big programming programs. </a:t>
            </a:r>
          </a:p>
          <a:p>
            <a:r>
              <a:rPr lang="en-US" dirty="0">
                <a:latin typeface="+mj-lt"/>
              </a:rPr>
              <a:t>SQL will remain the most important one to data professionals. </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a:buFont typeface="Wingdings" panose="05000000000000000000" pitchFamily="2" charset="2"/>
              <a:buChar char="Ø"/>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721311" y="1825625"/>
            <a:ext cx="3091991" cy="501939"/>
          </a:xfrm>
        </p:spPr>
        <p:txBody>
          <a:bodyPr/>
          <a:lstStyle/>
          <a:p>
            <a:pPr>
              <a:buFont typeface="Wingdings" panose="05000000000000000000" pitchFamily="2" charset="2"/>
              <a:buChar char="Ø"/>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6" name="Imagen 5" descr="Gráfico, Gráfico de barras">
            <a:extLst>
              <a:ext uri="{FF2B5EF4-FFF2-40B4-BE49-F238E27FC236}">
                <a16:creationId xmlns:a16="http://schemas.microsoft.com/office/drawing/2014/main" id="{4FF20647-7378-2CFD-9BC6-8810295F4DC3}"/>
              </a:ext>
            </a:extLst>
          </p:cNvPr>
          <p:cNvPicPr>
            <a:picLocks noChangeAspect="1"/>
          </p:cNvPicPr>
          <p:nvPr/>
        </p:nvPicPr>
        <p:blipFill>
          <a:blip r:embed="rId2"/>
          <a:stretch>
            <a:fillRect/>
          </a:stretch>
        </p:blipFill>
        <p:spPr>
          <a:xfrm>
            <a:off x="322601" y="2327564"/>
            <a:ext cx="5491803" cy="3055141"/>
          </a:xfrm>
          <a:prstGeom prst="rect">
            <a:avLst/>
          </a:prstGeom>
        </p:spPr>
      </p:pic>
      <p:pic>
        <p:nvPicPr>
          <p:cNvPr id="9" name="Imagen 8" descr="Gráfico, Gráfico de barras">
            <a:extLst>
              <a:ext uri="{FF2B5EF4-FFF2-40B4-BE49-F238E27FC236}">
                <a16:creationId xmlns:a16="http://schemas.microsoft.com/office/drawing/2014/main" id="{D378A476-1262-9FA7-B621-946816BCFF49}"/>
              </a:ext>
            </a:extLst>
          </p:cNvPr>
          <p:cNvPicPr>
            <a:picLocks noChangeAspect="1"/>
          </p:cNvPicPr>
          <p:nvPr/>
        </p:nvPicPr>
        <p:blipFill>
          <a:blip r:embed="rId3"/>
          <a:stretch>
            <a:fillRect/>
          </a:stretch>
        </p:blipFill>
        <p:spPr>
          <a:xfrm>
            <a:off x="6172200" y="2326494"/>
            <a:ext cx="5723336" cy="3055141"/>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TM02900771[[fn=Segmento]]</Template>
  <TotalTime>1206</TotalTime>
  <Words>1001</Words>
  <Application>Microsoft Office PowerPoint</Application>
  <PresentationFormat>Panorámica</PresentationFormat>
  <Paragraphs>96</Paragraphs>
  <Slides>19</Slides>
  <Notes>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19</vt:i4>
      </vt:variant>
    </vt:vector>
  </HeadingPairs>
  <TitlesOfParts>
    <vt:vector size="25" baseType="lpstr">
      <vt:lpstr>Calibri</vt:lpstr>
      <vt:lpstr>Century Gothic</vt:lpstr>
      <vt:lpstr>IBM Plex Mono Text</vt:lpstr>
      <vt:lpstr>Wingdings</vt:lpstr>
      <vt:lpstr>Wingdings 3</vt:lpstr>
      <vt:lpstr>Sector</vt:lpstr>
      <vt:lpstr>Analysis on Emerging Technology Skills and Trends</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CONCLUSION</vt:lpstr>
      <vt:lpstr>APPENDIX</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Diego Serrano de Alba</cp:lastModifiedBy>
  <cp:revision>60</cp:revision>
  <dcterms:created xsi:type="dcterms:W3CDTF">2020-10-28T18:29:43Z</dcterms:created>
  <dcterms:modified xsi:type="dcterms:W3CDTF">2024-10-25T10:18:54Z</dcterms:modified>
</cp:coreProperties>
</file>