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Lst>
  <p:sldSz cy="32918400" cx="438912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6" roundtripDataSignature="AMtx7mhCgwCsvF5XrJCIuksGGSxIfuu6L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 name="Shape 16"/>
        <p:cNvGrpSpPr/>
        <p:nvPr/>
      </p:nvGrpSpPr>
      <p:grpSpPr>
        <a:xfrm>
          <a:off x="0" y="0"/>
          <a:ext cx="0" cy="0"/>
          <a:chOff x="0" y="0"/>
          <a:chExt cx="0" cy="0"/>
        </a:xfrm>
      </p:grpSpPr>
      <p:sp>
        <p:nvSpPr>
          <p:cNvPr id="17" name="Google Shape;1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1" name="Shape 11"/>
        <p:cNvGrpSpPr/>
        <p:nvPr/>
      </p:nvGrpSpPr>
      <p:grpSpPr>
        <a:xfrm>
          <a:off x="0" y="0"/>
          <a:ext cx="0" cy="0"/>
          <a:chOff x="0" y="0"/>
          <a:chExt cx="0" cy="0"/>
        </a:xfrm>
      </p:grpSpPr>
      <p:sp>
        <p:nvSpPr>
          <p:cNvPr id="12" name="Google Shape;12;p3"/>
          <p:cNvSpPr/>
          <p:nvPr/>
        </p:nvSpPr>
        <p:spPr>
          <a:xfrm>
            <a:off x="0" y="0"/>
            <a:ext cx="43891200" cy="4800600"/>
          </a:xfrm>
          <a:prstGeom prst="rect">
            <a:avLst/>
          </a:prstGeom>
          <a:solidFill>
            <a:srgbClr val="002B54"/>
          </a:solidFill>
          <a:ln cap="flat" cmpd="sng" w="9525">
            <a:solidFill>
              <a:schemeClr val="dk1"/>
            </a:solidFill>
            <a:prstDash val="solid"/>
            <a:miter lim="800000"/>
            <a:headEnd len="sm" w="sm" type="none"/>
            <a:tailEnd len="sm" w="sm" type="none"/>
          </a:ln>
        </p:spPr>
        <p:txBody>
          <a:bodyPr anchorCtr="0" anchor="ctr" bIns="38075" lIns="76175" spcFirstLastPara="1" rIns="76175" wrap="square" tIns="38075">
            <a:noAutofit/>
          </a:bodyPr>
          <a:lstStyle/>
          <a:p>
            <a:pPr indent="0" lvl="0" marL="0" marR="0" rtl="0" algn="l">
              <a:spcBef>
                <a:spcPts val="0"/>
              </a:spcBef>
              <a:spcAft>
                <a:spcPts val="0"/>
              </a:spcAft>
              <a:buNone/>
            </a:pPr>
            <a:r>
              <a:t/>
            </a:r>
            <a:endParaRPr b="0" i="0" sz="9252" u="none" cap="none" strike="noStrike">
              <a:solidFill>
                <a:schemeClr val="dk1"/>
              </a:solidFill>
              <a:latin typeface="Calibri"/>
              <a:ea typeface="Calibri"/>
              <a:cs typeface="Calibri"/>
              <a:sym typeface="Calibri"/>
            </a:endParaRPr>
          </a:p>
        </p:txBody>
      </p:sp>
      <p:sp>
        <p:nvSpPr>
          <p:cNvPr id="13" name="Google Shape;13;p3"/>
          <p:cNvSpPr/>
          <p:nvPr/>
        </p:nvSpPr>
        <p:spPr>
          <a:xfrm>
            <a:off x="914406" y="5257800"/>
            <a:ext cx="13585370" cy="26746200"/>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38075" lIns="76175" spcFirstLastPara="1" rIns="76175" wrap="square" tIns="38075">
            <a:noAutofit/>
          </a:bodyPr>
          <a:lstStyle/>
          <a:p>
            <a:pPr indent="0" lvl="0" marL="0" marR="0" rtl="0" algn="l">
              <a:spcBef>
                <a:spcPts val="0"/>
              </a:spcBef>
              <a:spcAft>
                <a:spcPts val="0"/>
              </a:spcAft>
              <a:buNone/>
            </a:pPr>
            <a:r>
              <a:t/>
            </a:r>
            <a:endParaRPr b="0" i="0" sz="9252" u="none" cap="none" strike="noStrike">
              <a:solidFill>
                <a:schemeClr val="dk1"/>
              </a:solidFill>
              <a:latin typeface="Calibri"/>
              <a:ea typeface="Calibri"/>
              <a:cs typeface="Calibri"/>
              <a:sym typeface="Calibri"/>
            </a:endParaRPr>
          </a:p>
        </p:txBody>
      </p:sp>
      <p:sp>
        <p:nvSpPr>
          <p:cNvPr id="14" name="Google Shape;14;p3"/>
          <p:cNvSpPr/>
          <p:nvPr/>
        </p:nvSpPr>
        <p:spPr>
          <a:xfrm>
            <a:off x="15150538" y="5257800"/>
            <a:ext cx="13585370" cy="26746200"/>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38075" lIns="76175" spcFirstLastPara="1" rIns="76175" wrap="square" tIns="38075">
            <a:noAutofit/>
          </a:bodyPr>
          <a:lstStyle/>
          <a:p>
            <a:pPr indent="0" lvl="0" marL="0" marR="0" rtl="0" algn="l">
              <a:spcBef>
                <a:spcPts val="0"/>
              </a:spcBef>
              <a:spcAft>
                <a:spcPts val="0"/>
              </a:spcAft>
              <a:buNone/>
            </a:pPr>
            <a:r>
              <a:t/>
            </a:r>
            <a:endParaRPr b="0" i="0" sz="9252" u="none" cap="none" strike="noStrike">
              <a:solidFill>
                <a:schemeClr val="dk1"/>
              </a:solidFill>
              <a:latin typeface="Calibri"/>
              <a:ea typeface="Calibri"/>
              <a:cs typeface="Calibri"/>
              <a:sym typeface="Calibri"/>
            </a:endParaRPr>
          </a:p>
        </p:txBody>
      </p:sp>
      <p:sp>
        <p:nvSpPr>
          <p:cNvPr id="15" name="Google Shape;15;p3"/>
          <p:cNvSpPr/>
          <p:nvPr/>
        </p:nvSpPr>
        <p:spPr>
          <a:xfrm>
            <a:off x="29386672" y="5257800"/>
            <a:ext cx="13585370" cy="26746200"/>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38075" lIns="76175" spcFirstLastPara="1" rIns="76175" wrap="square" tIns="38075">
            <a:noAutofit/>
          </a:bodyPr>
          <a:lstStyle/>
          <a:p>
            <a:pPr indent="0" lvl="0" marL="0" marR="0" rtl="0" algn="l">
              <a:spcBef>
                <a:spcPts val="0"/>
              </a:spcBef>
              <a:spcAft>
                <a:spcPts val="0"/>
              </a:spcAft>
              <a:buNone/>
            </a:pPr>
            <a:r>
              <a:t/>
            </a:r>
            <a:endParaRPr b="0" i="0" sz="9252" u="none" cap="none" strike="noStrike">
              <a:solidFill>
                <a:schemeClr val="dk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p:nvPr/>
        </p:nvSpPr>
        <p:spPr>
          <a:xfrm>
            <a:off x="0" y="4800600"/>
            <a:ext cx="43891200" cy="28117800"/>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38075" lIns="76175" spcFirstLastPara="1" rIns="76175" wrap="square" tIns="38075">
            <a:noAutofit/>
          </a:bodyPr>
          <a:lstStyle/>
          <a:p>
            <a:pPr indent="0" lvl="0" marL="0" marR="0" rtl="0" algn="l">
              <a:spcBef>
                <a:spcPts val="0"/>
              </a:spcBef>
              <a:spcAft>
                <a:spcPts val="0"/>
              </a:spcAft>
              <a:buNone/>
            </a:pPr>
            <a:r>
              <a:t/>
            </a:r>
            <a:endParaRPr b="0" i="0" sz="9252" u="none" cap="none" strike="noStrike">
              <a:solidFill>
                <a:schemeClr val="dk1"/>
              </a:solidFill>
              <a:latin typeface="Calibri"/>
              <a:ea typeface="Calibri"/>
              <a:cs typeface="Calibri"/>
              <a:sym typeface="Calibri"/>
            </a:endParaRPr>
          </a:p>
        </p:txBody>
      </p:sp>
      <p:sp>
        <p:nvSpPr>
          <p:cNvPr id="7" name="Google Shape;7;p2"/>
          <p:cNvSpPr/>
          <p:nvPr/>
        </p:nvSpPr>
        <p:spPr>
          <a:xfrm>
            <a:off x="0" y="0"/>
            <a:ext cx="43891200" cy="4800600"/>
          </a:xfrm>
          <a:prstGeom prst="rect">
            <a:avLst/>
          </a:prstGeom>
          <a:solidFill>
            <a:srgbClr val="002B54"/>
          </a:solidFill>
          <a:ln cap="flat" cmpd="sng" w="9525">
            <a:solidFill>
              <a:schemeClr val="dk1"/>
            </a:solidFill>
            <a:prstDash val="solid"/>
            <a:miter lim="800000"/>
            <a:headEnd len="sm" w="sm" type="none"/>
            <a:tailEnd len="sm" w="sm" type="none"/>
          </a:ln>
        </p:spPr>
        <p:txBody>
          <a:bodyPr anchorCtr="0" anchor="ctr" bIns="38075" lIns="76175" spcFirstLastPara="1" rIns="76175" wrap="square" tIns="38075">
            <a:noAutofit/>
          </a:bodyPr>
          <a:lstStyle/>
          <a:p>
            <a:pPr indent="0" lvl="0" marL="0" marR="0" rtl="0" algn="l">
              <a:spcBef>
                <a:spcPts val="0"/>
              </a:spcBef>
              <a:spcAft>
                <a:spcPts val="0"/>
              </a:spcAft>
              <a:buNone/>
            </a:pPr>
            <a:r>
              <a:t/>
            </a:r>
            <a:endParaRPr b="0" i="0" sz="9252" u="none" cap="none" strike="noStrike">
              <a:solidFill>
                <a:schemeClr val="dk1"/>
              </a:solidFill>
              <a:latin typeface="Calibri"/>
              <a:ea typeface="Calibri"/>
              <a:cs typeface="Calibri"/>
              <a:sym typeface="Calibri"/>
            </a:endParaRPr>
          </a:p>
        </p:txBody>
      </p:sp>
      <p:sp>
        <p:nvSpPr>
          <p:cNvPr id="8" name="Google Shape;8;p2"/>
          <p:cNvSpPr/>
          <p:nvPr/>
        </p:nvSpPr>
        <p:spPr>
          <a:xfrm>
            <a:off x="914406" y="5257800"/>
            <a:ext cx="13585370" cy="26746200"/>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38075" lIns="76175" spcFirstLastPara="1" rIns="76175" wrap="square" tIns="38075">
            <a:noAutofit/>
          </a:bodyPr>
          <a:lstStyle/>
          <a:p>
            <a:pPr indent="0" lvl="0" marL="0" marR="0" rtl="0" algn="l">
              <a:spcBef>
                <a:spcPts val="0"/>
              </a:spcBef>
              <a:spcAft>
                <a:spcPts val="0"/>
              </a:spcAft>
              <a:buNone/>
            </a:pPr>
            <a:r>
              <a:t/>
            </a:r>
            <a:endParaRPr b="0" i="0" sz="9252" u="none" cap="none" strike="noStrike">
              <a:solidFill>
                <a:schemeClr val="dk1"/>
              </a:solidFill>
              <a:latin typeface="Calibri"/>
              <a:ea typeface="Calibri"/>
              <a:cs typeface="Calibri"/>
              <a:sym typeface="Calibri"/>
            </a:endParaRPr>
          </a:p>
        </p:txBody>
      </p:sp>
      <p:sp>
        <p:nvSpPr>
          <p:cNvPr id="9" name="Google Shape;9;p2"/>
          <p:cNvSpPr/>
          <p:nvPr/>
        </p:nvSpPr>
        <p:spPr>
          <a:xfrm>
            <a:off x="15150538" y="5257800"/>
            <a:ext cx="13585370" cy="26746200"/>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38075" lIns="76175" spcFirstLastPara="1" rIns="76175" wrap="square" tIns="38075">
            <a:noAutofit/>
          </a:bodyPr>
          <a:lstStyle/>
          <a:p>
            <a:pPr indent="0" lvl="0" marL="0" marR="0" rtl="0" algn="l">
              <a:spcBef>
                <a:spcPts val="0"/>
              </a:spcBef>
              <a:spcAft>
                <a:spcPts val="0"/>
              </a:spcAft>
              <a:buNone/>
            </a:pPr>
            <a:r>
              <a:t/>
            </a:r>
            <a:endParaRPr b="0" i="0" sz="9252" u="none" cap="none" strike="noStrike">
              <a:solidFill>
                <a:schemeClr val="dk1"/>
              </a:solidFill>
              <a:latin typeface="Calibri"/>
              <a:ea typeface="Calibri"/>
              <a:cs typeface="Calibri"/>
              <a:sym typeface="Calibri"/>
            </a:endParaRPr>
          </a:p>
        </p:txBody>
      </p:sp>
      <p:sp>
        <p:nvSpPr>
          <p:cNvPr id="10" name="Google Shape;10;p2"/>
          <p:cNvSpPr/>
          <p:nvPr/>
        </p:nvSpPr>
        <p:spPr>
          <a:xfrm>
            <a:off x="29386672" y="5257800"/>
            <a:ext cx="13585370" cy="26746200"/>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38075" lIns="76175" spcFirstLastPara="1" rIns="76175" wrap="square" tIns="38075">
            <a:noAutofit/>
          </a:bodyPr>
          <a:lstStyle/>
          <a:p>
            <a:pPr indent="0" lvl="0" marL="0" marR="0" rtl="0" algn="l">
              <a:spcBef>
                <a:spcPts val="0"/>
              </a:spcBef>
              <a:spcAft>
                <a:spcPts val="0"/>
              </a:spcAft>
              <a:buNone/>
            </a:pPr>
            <a:r>
              <a:t/>
            </a:r>
            <a:endParaRPr b="0" i="0" sz="9252"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XXXX@fullerton.edu" TargetMode="External"/><Relationship Id="rId4" Type="http://schemas.openxmlformats.org/officeDocument/2006/relationships/image" Target="../media/image1.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 name="Shape 19"/>
        <p:cNvGrpSpPr/>
        <p:nvPr/>
      </p:nvGrpSpPr>
      <p:grpSpPr>
        <a:xfrm>
          <a:off x="0" y="0"/>
          <a:ext cx="0" cy="0"/>
          <a:chOff x="0" y="0"/>
          <a:chExt cx="0" cy="0"/>
        </a:xfrm>
      </p:grpSpPr>
      <p:sp>
        <p:nvSpPr>
          <p:cNvPr id="20" name="Google Shape;20;p1"/>
          <p:cNvSpPr txBox="1"/>
          <p:nvPr/>
        </p:nvSpPr>
        <p:spPr>
          <a:xfrm>
            <a:off x="6546097" y="203202"/>
            <a:ext cx="30799007" cy="4316413"/>
          </a:xfrm>
          <a:prstGeom prst="rect">
            <a:avLst/>
          </a:prstGeom>
          <a:noFill/>
          <a:ln>
            <a:noFill/>
          </a:ln>
        </p:spPr>
        <p:txBody>
          <a:bodyPr anchorCtr="0" anchor="t" bIns="32650" lIns="65300" spcFirstLastPara="1" rIns="65300" wrap="square" tIns="32650">
            <a:noAutofit/>
          </a:bodyPr>
          <a:lstStyle/>
          <a:p>
            <a:pPr indent="-1371406" lvl="0" marL="1371406" marR="0" rtl="0" algn="ctr">
              <a:lnSpc>
                <a:spcPct val="100000"/>
              </a:lnSpc>
              <a:spcBef>
                <a:spcPts val="0"/>
              </a:spcBef>
              <a:spcAft>
                <a:spcPts val="0"/>
              </a:spcAft>
              <a:buClr>
                <a:srgbClr val="FFFFFF"/>
              </a:buClr>
              <a:buSzPts val="7200"/>
              <a:buFont typeface="Calibri"/>
              <a:buNone/>
            </a:pPr>
            <a:r>
              <a:rPr b="1" i="0" lang="en-US" sz="7200" u="none" cap="none" strike="noStrike">
                <a:solidFill>
                  <a:srgbClr val="FFFFFF"/>
                </a:solidFill>
                <a:latin typeface="Calibri"/>
                <a:ea typeface="Calibri"/>
                <a:cs typeface="Calibri"/>
                <a:sym typeface="Calibri"/>
              </a:rPr>
              <a:t>PROJECT TITLE</a:t>
            </a:r>
            <a:r>
              <a:rPr b="0" i="0" lang="en-US" sz="6000" u="none" cap="none" strike="noStrike">
                <a:solidFill>
                  <a:srgbClr val="FFFFFF"/>
                </a:solidFill>
                <a:latin typeface="Calibri"/>
                <a:ea typeface="Calibri"/>
                <a:cs typeface="Calibri"/>
                <a:sym typeface="Calibri"/>
              </a:rPr>
              <a:t> </a:t>
            </a:r>
            <a:endParaRPr b="0" i="0" sz="5950" u="none" cap="none" strike="noStrike">
              <a:solidFill>
                <a:srgbClr val="FFFFFF"/>
              </a:solidFill>
              <a:latin typeface="Calibri"/>
              <a:ea typeface="Calibri"/>
              <a:cs typeface="Calibri"/>
              <a:sym typeface="Calibri"/>
            </a:endParaRPr>
          </a:p>
          <a:p>
            <a:pPr indent="-1371406" lvl="0" marL="1371406" marR="0" rtl="0" algn="ctr">
              <a:lnSpc>
                <a:spcPct val="100000"/>
              </a:lnSpc>
              <a:spcBef>
                <a:spcPts val="1190"/>
              </a:spcBef>
              <a:spcAft>
                <a:spcPts val="0"/>
              </a:spcAft>
              <a:buClr>
                <a:srgbClr val="FFFFFF"/>
              </a:buClr>
              <a:buSzPts val="5950"/>
              <a:buFont typeface="Calibri"/>
              <a:buNone/>
            </a:pPr>
            <a:r>
              <a:rPr b="0" i="0" lang="en-US" sz="5950" u="none" cap="none" strike="noStrike">
                <a:solidFill>
                  <a:srgbClr val="FFFFFF"/>
                </a:solidFill>
                <a:latin typeface="Calibri"/>
                <a:ea typeface="Calibri"/>
                <a:cs typeface="Calibri"/>
                <a:sym typeface="Calibri"/>
              </a:rPr>
              <a:t>Student Name(s)</a:t>
            </a:r>
            <a:endParaRPr/>
          </a:p>
          <a:p>
            <a:pPr indent="-1371406" lvl="0" marL="1371406" marR="0" rtl="0" algn="ctr">
              <a:lnSpc>
                <a:spcPct val="100000"/>
              </a:lnSpc>
              <a:spcBef>
                <a:spcPts val="1190"/>
              </a:spcBef>
              <a:spcAft>
                <a:spcPts val="0"/>
              </a:spcAft>
              <a:buClr>
                <a:srgbClr val="FFFFFF"/>
              </a:buClr>
              <a:buSzPts val="5950"/>
              <a:buFont typeface="Calibri"/>
              <a:buNone/>
            </a:pPr>
            <a:r>
              <a:rPr b="0" i="0" lang="en-US" sz="5950" u="none" cap="none" strike="noStrike">
                <a:solidFill>
                  <a:srgbClr val="FFFFFF"/>
                </a:solidFill>
                <a:latin typeface="Calibri"/>
                <a:ea typeface="Calibri"/>
                <a:cs typeface="Calibri"/>
                <a:sym typeface="Calibri"/>
              </a:rPr>
              <a:t>Faculty Mentor(s): Dr. XXXX</a:t>
            </a:r>
            <a:endParaRPr/>
          </a:p>
          <a:p>
            <a:pPr indent="-1371406" lvl="0" marL="1371406" marR="0" rtl="0" algn="ctr">
              <a:lnSpc>
                <a:spcPct val="100000"/>
              </a:lnSpc>
              <a:spcBef>
                <a:spcPts val="960"/>
              </a:spcBef>
              <a:spcAft>
                <a:spcPts val="0"/>
              </a:spcAft>
              <a:buClr>
                <a:srgbClr val="FFFFFF"/>
              </a:buClr>
              <a:buSzPts val="4800"/>
              <a:buFont typeface="Calibri"/>
              <a:buNone/>
            </a:pPr>
            <a:r>
              <a:rPr b="0" i="0" lang="en-US" sz="4800" u="none" cap="none" strike="noStrike">
                <a:solidFill>
                  <a:srgbClr val="FFFFFF"/>
                </a:solidFill>
                <a:latin typeface="Calibri"/>
                <a:ea typeface="Calibri"/>
                <a:cs typeface="Calibri"/>
                <a:sym typeface="Calibri"/>
              </a:rPr>
              <a:t>XXX Department, Engineering and Computer Science (ECS), CSUF</a:t>
            </a:r>
            <a:endParaRPr b="0" i="0" sz="5950" u="none" cap="none" strike="noStrike">
              <a:solidFill>
                <a:srgbClr val="FFFF00"/>
              </a:solidFill>
              <a:latin typeface="Calibri"/>
              <a:ea typeface="Calibri"/>
              <a:cs typeface="Calibri"/>
              <a:sym typeface="Calibri"/>
            </a:endParaRPr>
          </a:p>
        </p:txBody>
      </p:sp>
      <p:sp>
        <p:nvSpPr>
          <p:cNvPr descr="Image result for SOLIDWORKS" id="21" name="Google Shape;21;p1"/>
          <p:cNvSpPr/>
          <p:nvPr/>
        </p:nvSpPr>
        <p:spPr>
          <a:xfrm>
            <a:off x="28987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7930"/>
              <a:buFont typeface="Calibri"/>
              <a:buNone/>
            </a:pPr>
            <a:r>
              <a:t/>
            </a:r>
            <a:endParaRPr b="0" i="0" sz="7930" u="none" cap="none" strike="noStrike">
              <a:solidFill>
                <a:srgbClr val="000000"/>
              </a:solidFill>
              <a:latin typeface="Calibri"/>
              <a:ea typeface="Calibri"/>
              <a:cs typeface="Calibri"/>
              <a:sym typeface="Calibri"/>
            </a:endParaRPr>
          </a:p>
        </p:txBody>
      </p:sp>
      <p:grpSp>
        <p:nvGrpSpPr>
          <p:cNvPr id="22" name="Google Shape;22;p1"/>
          <p:cNvGrpSpPr/>
          <p:nvPr/>
        </p:nvGrpSpPr>
        <p:grpSpPr>
          <a:xfrm>
            <a:off x="616580" y="5197286"/>
            <a:ext cx="14089913" cy="11919602"/>
            <a:chOff x="669482" y="5197286"/>
            <a:chExt cx="14089913" cy="11919602"/>
          </a:xfrm>
        </p:grpSpPr>
        <p:grpSp>
          <p:nvGrpSpPr>
            <p:cNvPr id="23" name="Google Shape;23;p1"/>
            <p:cNvGrpSpPr/>
            <p:nvPr/>
          </p:nvGrpSpPr>
          <p:grpSpPr>
            <a:xfrm>
              <a:off x="669482" y="5197286"/>
              <a:ext cx="14089913" cy="928999"/>
              <a:chOff x="1130458" y="5447509"/>
              <a:chExt cx="10058400" cy="928999"/>
            </a:xfrm>
          </p:grpSpPr>
          <p:sp>
            <p:nvSpPr>
              <p:cNvPr id="24" name="Google Shape;24;p1"/>
              <p:cNvSpPr/>
              <p:nvPr/>
            </p:nvSpPr>
            <p:spPr>
              <a:xfrm>
                <a:off x="1130458" y="5462108"/>
                <a:ext cx="10058400" cy="914400"/>
              </a:xfrm>
              <a:prstGeom prst="rect">
                <a:avLst/>
              </a:prstGeom>
              <a:solidFill>
                <a:srgbClr val="002B54"/>
              </a:solidFill>
              <a:ln cap="flat" cmpd="sng" w="25400">
                <a:solidFill>
                  <a:srgbClr val="002B54"/>
                </a:solidFill>
                <a:prstDash val="solid"/>
                <a:round/>
                <a:headEnd len="sm" w="sm" type="none"/>
                <a:tailEnd len="sm" w="sm" type="none"/>
              </a:ln>
            </p:spPr>
            <p:txBody>
              <a:bodyPr anchorCtr="0" anchor="ctr" bIns="39175" lIns="78350" spcFirstLastPara="1" rIns="78350" wrap="square" tIns="39175">
                <a:noAutofit/>
              </a:bodyPr>
              <a:lstStyle/>
              <a:p>
                <a:pPr indent="0" lvl="0" marL="0" marR="0" rtl="0" algn="ctr">
                  <a:lnSpc>
                    <a:spcPct val="100000"/>
                  </a:lnSpc>
                  <a:spcBef>
                    <a:spcPts val="0"/>
                  </a:spcBef>
                  <a:spcAft>
                    <a:spcPts val="0"/>
                  </a:spcAft>
                  <a:buClr>
                    <a:schemeClr val="dk1"/>
                  </a:buClr>
                  <a:buSzPts val="7930"/>
                  <a:buFont typeface="Calibri"/>
                  <a:buNone/>
                </a:pPr>
                <a:r>
                  <a:t/>
                </a:r>
                <a:endParaRPr b="0" i="0" sz="7930" u="none" cap="none" strike="noStrike">
                  <a:solidFill>
                    <a:srgbClr val="FFFFFF"/>
                  </a:solidFill>
                  <a:latin typeface="Calibri"/>
                  <a:ea typeface="Calibri"/>
                  <a:cs typeface="Calibri"/>
                  <a:sym typeface="Calibri"/>
                </a:endParaRPr>
              </a:p>
            </p:txBody>
          </p:sp>
          <p:sp>
            <p:nvSpPr>
              <p:cNvPr id="25" name="Google Shape;25;p1"/>
              <p:cNvSpPr txBox="1"/>
              <p:nvPr/>
            </p:nvSpPr>
            <p:spPr>
              <a:xfrm>
                <a:off x="2558663" y="5447509"/>
                <a:ext cx="7239640" cy="848581"/>
              </a:xfrm>
              <a:prstGeom prst="rect">
                <a:avLst/>
              </a:prstGeom>
              <a:noFill/>
              <a:ln>
                <a:noFill/>
              </a:ln>
            </p:spPr>
            <p:txBody>
              <a:bodyPr anchorCtr="0" anchor="t" bIns="39175" lIns="78350" spcFirstLastPara="1" rIns="78350" wrap="square" tIns="39175">
                <a:spAutoFit/>
              </a:bodyPr>
              <a:lstStyle/>
              <a:p>
                <a:pPr indent="0" lvl="0" marL="0" marR="0" rtl="0" algn="ctr">
                  <a:lnSpc>
                    <a:spcPct val="100000"/>
                  </a:lnSpc>
                  <a:spcBef>
                    <a:spcPts val="0"/>
                  </a:spcBef>
                  <a:spcAft>
                    <a:spcPts val="0"/>
                  </a:spcAft>
                  <a:buClr>
                    <a:srgbClr val="FFFFFF"/>
                  </a:buClr>
                  <a:buSzPts val="5000"/>
                  <a:buFont typeface="Calibri"/>
                  <a:buNone/>
                </a:pPr>
                <a:r>
                  <a:rPr b="0" i="0" lang="en-US" sz="5000" u="none" cap="none" strike="noStrike">
                    <a:solidFill>
                      <a:srgbClr val="FFFFFF"/>
                    </a:solidFill>
                    <a:latin typeface="Calibri"/>
                    <a:ea typeface="Calibri"/>
                    <a:cs typeface="Calibri"/>
                    <a:sym typeface="Calibri"/>
                  </a:rPr>
                  <a:t>Project Background</a:t>
                </a:r>
                <a:endParaRPr/>
              </a:p>
            </p:txBody>
          </p:sp>
        </p:grpSp>
        <p:sp>
          <p:nvSpPr>
            <p:cNvPr id="26" name="Google Shape;26;p1"/>
            <p:cNvSpPr txBox="1"/>
            <p:nvPr/>
          </p:nvSpPr>
          <p:spPr>
            <a:xfrm>
              <a:off x="1365066" y="6496288"/>
              <a:ext cx="12734400" cy="1062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lang="en-US" sz="3600"/>
                <a:t>HarmoniQ is a mobile application designed to improve music theory literacy through a gamified learning experience. HarmoniQ uses interactive lessons with gamification elements, such as daily streaks, achievements, and emergent gameplay to make music theory accessible, enjoyable, and effective. </a:t>
              </a:r>
              <a:endParaRPr sz="3600"/>
            </a:p>
            <a:p>
              <a:pPr indent="0" lvl="0" marL="0" marR="0" rtl="0" algn="l">
                <a:lnSpc>
                  <a:spcPct val="100000"/>
                </a:lnSpc>
                <a:spcBef>
                  <a:spcPts val="0"/>
                </a:spcBef>
                <a:spcAft>
                  <a:spcPts val="0"/>
                </a:spcAft>
                <a:buClr>
                  <a:srgbClr val="000000"/>
                </a:buClr>
                <a:buSzPts val="3600"/>
                <a:buFont typeface="Arial"/>
                <a:buNone/>
              </a:pPr>
              <a:r>
                <a:t/>
              </a:r>
              <a:endParaRPr sz="3600"/>
            </a:p>
            <a:p>
              <a:pPr indent="0" lvl="0" marL="0" marR="0" rtl="0" algn="l">
                <a:lnSpc>
                  <a:spcPct val="100000"/>
                </a:lnSpc>
                <a:spcBef>
                  <a:spcPts val="0"/>
                </a:spcBef>
                <a:spcAft>
                  <a:spcPts val="0"/>
                </a:spcAft>
                <a:buClr>
                  <a:srgbClr val="000000"/>
                </a:buClr>
                <a:buSzPts val="3600"/>
                <a:buFont typeface="Arial"/>
                <a:buNone/>
              </a:pPr>
              <a:r>
                <a:rPr lang="en-US" sz="3600"/>
                <a:t>Key topics covered include: </a:t>
              </a:r>
              <a:endParaRPr sz="3600"/>
            </a:p>
            <a:p>
              <a:pPr indent="-457200" lvl="0" marL="457200" marR="0" rtl="0" algn="l">
                <a:lnSpc>
                  <a:spcPct val="100000"/>
                </a:lnSpc>
                <a:spcBef>
                  <a:spcPts val="0"/>
                </a:spcBef>
                <a:spcAft>
                  <a:spcPts val="0"/>
                </a:spcAft>
                <a:buSzPts val="3600"/>
                <a:buChar char="-"/>
              </a:pPr>
              <a:r>
                <a:rPr lang="en-US" sz="3600"/>
                <a:t> reading sheet music</a:t>
              </a:r>
              <a:endParaRPr sz="3600"/>
            </a:p>
            <a:p>
              <a:pPr indent="-457200" lvl="0" marL="457200" marR="0" rtl="0" algn="l">
                <a:lnSpc>
                  <a:spcPct val="100000"/>
                </a:lnSpc>
                <a:spcBef>
                  <a:spcPts val="0"/>
                </a:spcBef>
                <a:spcAft>
                  <a:spcPts val="0"/>
                </a:spcAft>
                <a:buSzPts val="3600"/>
                <a:buChar char="-"/>
              </a:pPr>
              <a:r>
                <a:rPr lang="en-US" sz="3600"/>
                <a:t> rhythm</a:t>
              </a:r>
              <a:endParaRPr sz="3600"/>
            </a:p>
            <a:p>
              <a:pPr indent="-457200" lvl="0" marL="457200" marR="0" rtl="0" algn="l">
                <a:lnSpc>
                  <a:spcPct val="100000"/>
                </a:lnSpc>
                <a:spcBef>
                  <a:spcPts val="0"/>
                </a:spcBef>
                <a:spcAft>
                  <a:spcPts val="0"/>
                </a:spcAft>
                <a:buSzPts val="3600"/>
                <a:buChar char="-"/>
              </a:pPr>
              <a:r>
                <a:rPr lang="en-US" sz="3600"/>
                <a:t> scales</a:t>
              </a:r>
              <a:endParaRPr sz="3600"/>
            </a:p>
            <a:p>
              <a:pPr indent="-457200" lvl="0" marL="457200" marR="0" rtl="0" algn="l">
                <a:lnSpc>
                  <a:spcPct val="100000"/>
                </a:lnSpc>
                <a:spcBef>
                  <a:spcPts val="0"/>
                </a:spcBef>
                <a:spcAft>
                  <a:spcPts val="0"/>
                </a:spcAft>
                <a:buSzPts val="3600"/>
                <a:buChar char="-"/>
              </a:pPr>
              <a:r>
                <a:rPr lang="en-US" sz="3600"/>
                <a:t> chords</a:t>
              </a:r>
              <a:endParaRPr sz="3600"/>
            </a:p>
            <a:p>
              <a:pPr indent="-457200" lvl="0" marL="457200" marR="0" rtl="0" algn="l">
                <a:lnSpc>
                  <a:spcPct val="100000"/>
                </a:lnSpc>
                <a:spcBef>
                  <a:spcPts val="0"/>
                </a:spcBef>
                <a:spcAft>
                  <a:spcPts val="0"/>
                </a:spcAft>
                <a:buSzPts val="3600"/>
                <a:buChar char="-"/>
              </a:pPr>
              <a:r>
                <a:rPr lang="en-US" sz="3600"/>
                <a:t> chord progressions</a:t>
              </a:r>
              <a:endParaRPr sz="3600"/>
            </a:p>
            <a:p>
              <a:pPr indent="0" lvl="0" marL="0" marR="0" rtl="0" algn="l">
                <a:lnSpc>
                  <a:spcPct val="100000"/>
                </a:lnSpc>
                <a:spcBef>
                  <a:spcPts val="0"/>
                </a:spcBef>
                <a:spcAft>
                  <a:spcPts val="0"/>
                </a:spcAft>
                <a:buClr>
                  <a:srgbClr val="000000"/>
                </a:buClr>
                <a:buSzPts val="3600"/>
                <a:buFont typeface="Arial"/>
                <a:buNone/>
              </a:pPr>
              <a:r>
                <a:t/>
              </a:r>
              <a:endParaRPr sz="3600"/>
            </a:p>
            <a:p>
              <a:pPr indent="0" lvl="0" marL="0" marR="0" rtl="0" algn="l">
                <a:lnSpc>
                  <a:spcPct val="100000"/>
                </a:lnSpc>
                <a:spcBef>
                  <a:spcPts val="0"/>
                </a:spcBef>
                <a:spcAft>
                  <a:spcPts val="0"/>
                </a:spcAft>
                <a:buClr>
                  <a:srgbClr val="000000"/>
                </a:buClr>
                <a:buSzPts val="3600"/>
                <a:buFont typeface="Arial"/>
                <a:buNone/>
              </a:pPr>
              <a:r>
                <a:t/>
              </a:r>
              <a:endParaRPr sz="3600"/>
            </a:p>
            <a:p>
              <a:pPr indent="0" lvl="0" marL="0" marR="0" rtl="0" algn="l">
                <a:lnSpc>
                  <a:spcPct val="100000"/>
                </a:lnSpc>
                <a:spcBef>
                  <a:spcPts val="0"/>
                </a:spcBef>
                <a:spcAft>
                  <a:spcPts val="0"/>
                </a:spcAft>
                <a:buClr>
                  <a:srgbClr val="000000"/>
                </a:buClr>
                <a:buSzPts val="3600"/>
                <a:buFont typeface="Arial"/>
                <a:buNone/>
              </a:pPr>
              <a:r>
                <a:t/>
              </a:r>
              <a:endParaRPr sz="3600"/>
            </a:p>
            <a:p>
              <a:pPr indent="0" lvl="0" marL="0" marR="0" rtl="0" algn="l">
                <a:lnSpc>
                  <a:spcPct val="100000"/>
                </a:lnSpc>
                <a:spcBef>
                  <a:spcPts val="0"/>
                </a:spcBef>
                <a:spcAft>
                  <a:spcPts val="0"/>
                </a:spcAft>
                <a:buClr>
                  <a:srgbClr val="000000"/>
                </a:buClr>
                <a:buSzPts val="3600"/>
                <a:buFont typeface="Arial"/>
                <a:buNone/>
              </a:pPr>
              <a:r>
                <a:t/>
              </a:r>
              <a:endParaRPr sz="3600"/>
            </a:p>
            <a:p>
              <a:pPr indent="0" lvl="0" marL="0" marR="0" rtl="0" algn="l">
                <a:lnSpc>
                  <a:spcPct val="100000"/>
                </a:lnSpc>
                <a:spcBef>
                  <a:spcPts val="0"/>
                </a:spcBef>
                <a:spcAft>
                  <a:spcPts val="0"/>
                </a:spcAft>
                <a:buClr>
                  <a:schemeClr val="dk1"/>
                </a:buClr>
                <a:buSzPts val="3600"/>
                <a:buFont typeface="Calibri"/>
                <a:buNone/>
              </a:pPr>
              <a:r>
                <a:t/>
              </a:r>
              <a:endParaRPr b="0" i="0" sz="3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600"/>
                <a:buFont typeface="Calibri"/>
                <a:buNone/>
              </a:pPr>
              <a:r>
                <a:t/>
              </a:r>
              <a:endParaRPr b="0" i="0" sz="3600" u="none" cap="none" strike="noStrike">
                <a:solidFill>
                  <a:srgbClr val="000000"/>
                </a:solidFill>
                <a:latin typeface="Arial"/>
                <a:ea typeface="Arial"/>
                <a:cs typeface="Arial"/>
                <a:sym typeface="Arial"/>
              </a:endParaRPr>
            </a:p>
          </p:txBody>
        </p:sp>
      </p:grpSp>
      <p:grpSp>
        <p:nvGrpSpPr>
          <p:cNvPr id="27" name="Google Shape;27;p1"/>
          <p:cNvGrpSpPr/>
          <p:nvPr/>
        </p:nvGrpSpPr>
        <p:grpSpPr>
          <a:xfrm>
            <a:off x="616580" y="24196353"/>
            <a:ext cx="14089913" cy="6932702"/>
            <a:chOff x="669482" y="5197286"/>
            <a:chExt cx="14089913" cy="6932702"/>
          </a:xfrm>
        </p:grpSpPr>
        <p:grpSp>
          <p:nvGrpSpPr>
            <p:cNvPr id="28" name="Google Shape;28;p1"/>
            <p:cNvGrpSpPr/>
            <p:nvPr/>
          </p:nvGrpSpPr>
          <p:grpSpPr>
            <a:xfrm>
              <a:off x="669482" y="5197286"/>
              <a:ext cx="14089913" cy="928999"/>
              <a:chOff x="1130458" y="5447509"/>
              <a:chExt cx="10058400" cy="928999"/>
            </a:xfrm>
          </p:grpSpPr>
          <p:sp>
            <p:nvSpPr>
              <p:cNvPr id="29" name="Google Shape;29;p1"/>
              <p:cNvSpPr/>
              <p:nvPr/>
            </p:nvSpPr>
            <p:spPr>
              <a:xfrm>
                <a:off x="1130458" y="5462108"/>
                <a:ext cx="10058400" cy="914400"/>
              </a:xfrm>
              <a:prstGeom prst="rect">
                <a:avLst/>
              </a:prstGeom>
              <a:solidFill>
                <a:srgbClr val="002B54"/>
              </a:solidFill>
              <a:ln cap="flat" cmpd="sng" w="25400">
                <a:solidFill>
                  <a:srgbClr val="002B54"/>
                </a:solidFill>
                <a:prstDash val="solid"/>
                <a:round/>
                <a:headEnd len="sm" w="sm" type="none"/>
                <a:tailEnd len="sm" w="sm" type="none"/>
              </a:ln>
            </p:spPr>
            <p:txBody>
              <a:bodyPr anchorCtr="0" anchor="ctr" bIns="39175" lIns="78350" spcFirstLastPara="1" rIns="78350" wrap="square" tIns="39175">
                <a:noAutofit/>
              </a:bodyPr>
              <a:lstStyle/>
              <a:p>
                <a:pPr indent="0" lvl="0" marL="0" marR="0" rtl="0" algn="ctr">
                  <a:lnSpc>
                    <a:spcPct val="100000"/>
                  </a:lnSpc>
                  <a:spcBef>
                    <a:spcPts val="0"/>
                  </a:spcBef>
                  <a:spcAft>
                    <a:spcPts val="0"/>
                  </a:spcAft>
                  <a:buClr>
                    <a:schemeClr val="dk1"/>
                  </a:buClr>
                  <a:buSzPts val="7930"/>
                  <a:buFont typeface="Calibri"/>
                  <a:buNone/>
                </a:pPr>
                <a:r>
                  <a:t/>
                </a:r>
                <a:endParaRPr b="0" i="0" sz="7930" u="none" cap="none" strike="noStrike">
                  <a:solidFill>
                    <a:srgbClr val="FFFFFF"/>
                  </a:solidFill>
                  <a:latin typeface="Calibri"/>
                  <a:ea typeface="Calibri"/>
                  <a:cs typeface="Calibri"/>
                  <a:sym typeface="Calibri"/>
                </a:endParaRPr>
              </a:p>
            </p:txBody>
          </p:sp>
          <p:sp>
            <p:nvSpPr>
              <p:cNvPr id="30" name="Google Shape;30;p1"/>
              <p:cNvSpPr txBox="1"/>
              <p:nvPr/>
            </p:nvSpPr>
            <p:spPr>
              <a:xfrm>
                <a:off x="2558663" y="5447509"/>
                <a:ext cx="7239640" cy="848581"/>
              </a:xfrm>
              <a:prstGeom prst="rect">
                <a:avLst/>
              </a:prstGeom>
              <a:noFill/>
              <a:ln>
                <a:noFill/>
              </a:ln>
            </p:spPr>
            <p:txBody>
              <a:bodyPr anchorCtr="0" anchor="t" bIns="39175" lIns="78350" spcFirstLastPara="1" rIns="78350" wrap="square" tIns="39175">
                <a:spAutoFit/>
              </a:bodyPr>
              <a:lstStyle/>
              <a:p>
                <a:pPr indent="0" lvl="0" marL="0" marR="0" rtl="0" algn="ctr">
                  <a:lnSpc>
                    <a:spcPct val="100000"/>
                  </a:lnSpc>
                  <a:spcBef>
                    <a:spcPts val="0"/>
                  </a:spcBef>
                  <a:spcAft>
                    <a:spcPts val="0"/>
                  </a:spcAft>
                  <a:buClr>
                    <a:srgbClr val="FFFFFF"/>
                  </a:buClr>
                  <a:buSzPts val="5000"/>
                  <a:buFont typeface="Calibri"/>
                  <a:buNone/>
                </a:pPr>
                <a:r>
                  <a:rPr b="0" i="0" lang="en-US" sz="5000" u="none" cap="none" strike="noStrike">
                    <a:solidFill>
                      <a:srgbClr val="FFFFFF"/>
                    </a:solidFill>
                    <a:latin typeface="Calibri"/>
                    <a:ea typeface="Calibri"/>
                    <a:cs typeface="Calibri"/>
                    <a:sym typeface="Calibri"/>
                  </a:rPr>
                  <a:t>Goals and Objectives</a:t>
                </a:r>
                <a:endParaRPr/>
              </a:p>
            </p:txBody>
          </p:sp>
        </p:grpSp>
        <p:sp>
          <p:nvSpPr>
            <p:cNvPr id="31" name="Google Shape;31;p1"/>
            <p:cNvSpPr txBox="1"/>
            <p:nvPr/>
          </p:nvSpPr>
          <p:spPr>
            <a:xfrm>
              <a:off x="1365066" y="6496288"/>
              <a:ext cx="12734400" cy="5633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3600"/>
                <a:buFont typeface="Arial"/>
                <a:buNone/>
              </a:pPr>
              <a:r>
                <a:rPr lang="en-US" sz="3600">
                  <a:solidFill>
                    <a:schemeClr val="dk1"/>
                  </a:solidFill>
                </a:rPr>
                <a:t>HarmoniQ addresses the lack of engaging and interactive tools for learning music theory. Traditional methods are often slow, unmotivating, and fail to encourage long-term retention. Taking inspiration from the popular mobile application, Duolingo, gamification elements and structured learning paths  is an underdeveloped technique that could bring a new age of education. </a:t>
              </a:r>
              <a:endParaRPr sz="3600">
                <a:solidFill>
                  <a:schemeClr val="dk1"/>
                </a:solidFill>
              </a:endParaRPr>
            </a:p>
            <a:p>
              <a:pPr indent="0" lvl="0" marL="0" marR="0" rtl="0" algn="l">
                <a:lnSpc>
                  <a:spcPct val="100000"/>
                </a:lnSpc>
                <a:spcBef>
                  <a:spcPts val="0"/>
                </a:spcBef>
                <a:spcAft>
                  <a:spcPts val="0"/>
                </a:spcAft>
                <a:buClr>
                  <a:srgbClr val="000000"/>
                </a:buClr>
                <a:buSzPts val="3600"/>
                <a:buFont typeface="Arial"/>
                <a:buNone/>
              </a:pPr>
              <a:r>
                <a:t/>
              </a:r>
              <a:endParaRPr sz="3600"/>
            </a:p>
            <a:p>
              <a:pPr indent="0" lvl="0" marL="0" marR="0" rtl="0" algn="l">
                <a:lnSpc>
                  <a:spcPct val="100000"/>
                </a:lnSpc>
                <a:spcBef>
                  <a:spcPts val="0"/>
                </a:spcBef>
                <a:spcAft>
                  <a:spcPts val="0"/>
                </a:spcAft>
                <a:buClr>
                  <a:srgbClr val="000000"/>
                </a:buClr>
                <a:buSzPts val="3600"/>
                <a:buFont typeface="Arial"/>
                <a:buNone/>
              </a:pPr>
              <a:r>
                <a:rPr lang="en-US" sz="3600"/>
                <a:t>HarmoniQ will feature interactive lessons, progress tracking, cross-platform compatibility, offline access, and gameification.</a:t>
              </a:r>
              <a:endParaRPr sz="3600"/>
            </a:p>
          </p:txBody>
        </p:sp>
      </p:grpSp>
      <p:grpSp>
        <p:nvGrpSpPr>
          <p:cNvPr id="32" name="Google Shape;32;p1"/>
          <p:cNvGrpSpPr/>
          <p:nvPr/>
        </p:nvGrpSpPr>
        <p:grpSpPr>
          <a:xfrm>
            <a:off x="616580" y="14696820"/>
            <a:ext cx="14089913" cy="6378602"/>
            <a:chOff x="669482" y="5197286"/>
            <a:chExt cx="14089913" cy="6378602"/>
          </a:xfrm>
        </p:grpSpPr>
        <p:grpSp>
          <p:nvGrpSpPr>
            <p:cNvPr id="33" name="Google Shape;33;p1"/>
            <p:cNvGrpSpPr/>
            <p:nvPr/>
          </p:nvGrpSpPr>
          <p:grpSpPr>
            <a:xfrm>
              <a:off x="669482" y="5197286"/>
              <a:ext cx="14089913" cy="928999"/>
              <a:chOff x="1130458" y="5447509"/>
              <a:chExt cx="10058400" cy="928999"/>
            </a:xfrm>
          </p:grpSpPr>
          <p:sp>
            <p:nvSpPr>
              <p:cNvPr id="34" name="Google Shape;34;p1"/>
              <p:cNvSpPr/>
              <p:nvPr/>
            </p:nvSpPr>
            <p:spPr>
              <a:xfrm>
                <a:off x="1130458" y="5462108"/>
                <a:ext cx="10058400" cy="914400"/>
              </a:xfrm>
              <a:prstGeom prst="rect">
                <a:avLst/>
              </a:prstGeom>
              <a:solidFill>
                <a:srgbClr val="002B54"/>
              </a:solidFill>
              <a:ln cap="flat" cmpd="sng" w="25400">
                <a:solidFill>
                  <a:srgbClr val="002B54"/>
                </a:solidFill>
                <a:prstDash val="solid"/>
                <a:round/>
                <a:headEnd len="sm" w="sm" type="none"/>
                <a:tailEnd len="sm" w="sm" type="none"/>
              </a:ln>
            </p:spPr>
            <p:txBody>
              <a:bodyPr anchorCtr="0" anchor="ctr" bIns="39175" lIns="78350" spcFirstLastPara="1" rIns="78350" wrap="square" tIns="39175">
                <a:noAutofit/>
              </a:bodyPr>
              <a:lstStyle/>
              <a:p>
                <a:pPr indent="0" lvl="0" marL="0" marR="0" rtl="0" algn="ctr">
                  <a:lnSpc>
                    <a:spcPct val="100000"/>
                  </a:lnSpc>
                  <a:spcBef>
                    <a:spcPts val="0"/>
                  </a:spcBef>
                  <a:spcAft>
                    <a:spcPts val="0"/>
                  </a:spcAft>
                  <a:buClr>
                    <a:schemeClr val="dk1"/>
                  </a:buClr>
                  <a:buSzPts val="7930"/>
                  <a:buFont typeface="Calibri"/>
                  <a:buNone/>
                </a:pPr>
                <a:r>
                  <a:t/>
                </a:r>
                <a:endParaRPr b="0" i="0" sz="7930" u="none" cap="none" strike="noStrike">
                  <a:solidFill>
                    <a:srgbClr val="FFFFFF"/>
                  </a:solidFill>
                  <a:latin typeface="Calibri"/>
                  <a:ea typeface="Calibri"/>
                  <a:cs typeface="Calibri"/>
                  <a:sym typeface="Calibri"/>
                </a:endParaRPr>
              </a:p>
            </p:txBody>
          </p:sp>
          <p:sp>
            <p:nvSpPr>
              <p:cNvPr id="35" name="Google Shape;35;p1"/>
              <p:cNvSpPr txBox="1"/>
              <p:nvPr/>
            </p:nvSpPr>
            <p:spPr>
              <a:xfrm>
                <a:off x="2558663" y="5447509"/>
                <a:ext cx="7239640" cy="848581"/>
              </a:xfrm>
              <a:prstGeom prst="rect">
                <a:avLst/>
              </a:prstGeom>
              <a:noFill/>
              <a:ln>
                <a:noFill/>
              </a:ln>
            </p:spPr>
            <p:txBody>
              <a:bodyPr anchorCtr="0" anchor="t" bIns="39175" lIns="78350" spcFirstLastPara="1" rIns="78350" wrap="square" tIns="39175">
                <a:spAutoFit/>
              </a:bodyPr>
              <a:lstStyle/>
              <a:p>
                <a:pPr indent="0" lvl="0" marL="0" marR="0" rtl="0" algn="ctr">
                  <a:lnSpc>
                    <a:spcPct val="100000"/>
                  </a:lnSpc>
                  <a:spcBef>
                    <a:spcPts val="0"/>
                  </a:spcBef>
                  <a:spcAft>
                    <a:spcPts val="0"/>
                  </a:spcAft>
                  <a:buClr>
                    <a:srgbClr val="FFFFFF"/>
                  </a:buClr>
                  <a:buSzPts val="5000"/>
                  <a:buFont typeface="Calibri"/>
                  <a:buNone/>
                </a:pPr>
                <a:r>
                  <a:rPr b="0" i="0" lang="en-US" sz="5000" u="none" cap="none" strike="noStrike">
                    <a:solidFill>
                      <a:srgbClr val="FFFFFF"/>
                    </a:solidFill>
                    <a:latin typeface="Calibri"/>
                    <a:ea typeface="Calibri"/>
                    <a:cs typeface="Calibri"/>
                    <a:sym typeface="Calibri"/>
                  </a:rPr>
                  <a:t>Problem Statement</a:t>
                </a:r>
                <a:endParaRPr/>
              </a:p>
            </p:txBody>
          </p:sp>
        </p:grpSp>
        <p:sp>
          <p:nvSpPr>
            <p:cNvPr id="36" name="Google Shape;36;p1"/>
            <p:cNvSpPr txBox="1"/>
            <p:nvPr/>
          </p:nvSpPr>
          <p:spPr>
            <a:xfrm>
              <a:off x="1365066" y="6496288"/>
              <a:ext cx="12734400" cy="5079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lang="en-US" sz="3600"/>
                <a:t>Traditional music theory education methods are slow, lack engagement, and fail to encourage long-term retention. Self-taught musicians and casual learners often struggle with fundamental concepts due to the absence of interactive and motivating tools. Existing resources lack features that encourage consistent learning and make music theory accessible to a wider audience which results in a large number of self-taught </a:t>
              </a:r>
              <a:r>
                <a:rPr lang="en-US" sz="3600"/>
                <a:t>musicians</a:t>
              </a:r>
              <a:r>
                <a:rPr lang="en-US" sz="3600"/>
                <a:t> with little to no musical literacy..</a:t>
              </a:r>
              <a:endParaRPr/>
            </a:p>
          </p:txBody>
        </p:sp>
      </p:grpSp>
      <p:grpSp>
        <p:nvGrpSpPr>
          <p:cNvPr id="37" name="Google Shape;37;p1"/>
          <p:cNvGrpSpPr/>
          <p:nvPr/>
        </p:nvGrpSpPr>
        <p:grpSpPr>
          <a:xfrm>
            <a:off x="14888941" y="5197286"/>
            <a:ext cx="14089913" cy="8040902"/>
            <a:chOff x="669482" y="5197286"/>
            <a:chExt cx="14089913" cy="8040902"/>
          </a:xfrm>
        </p:grpSpPr>
        <p:grpSp>
          <p:nvGrpSpPr>
            <p:cNvPr id="38" name="Google Shape;38;p1"/>
            <p:cNvGrpSpPr/>
            <p:nvPr/>
          </p:nvGrpSpPr>
          <p:grpSpPr>
            <a:xfrm>
              <a:off x="669482" y="5197286"/>
              <a:ext cx="14089913" cy="928999"/>
              <a:chOff x="1130458" y="5447509"/>
              <a:chExt cx="10058400" cy="928999"/>
            </a:xfrm>
          </p:grpSpPr>
          <p:sp>
            <p:nvSpPr>
              <p:cNvPr id="39" name="Google Shape;39;p1"/>
              <p:cNvSpPr/>
              <p:nvPr/>
            </p:nvSpPr>
            <p:spPr>
              <a:xfrm>
                <a:off x="1130458" y="5462108"/>
                <a:ext cx="10058400" cy="914400"/>
              </a:xfrm>
              <a:prstGeom prst="rect">
                <a:avLst/>
              </a:prstGeom>
              <a:solidFill>
                <a:srgbClr val="002B54"/>
              </a:solidFill>
              <a:ln cap="flat" cmpd="sng" w="25400">
                <a:solidFill>
                  <a:srgbClr val="002B54"/>
                </a:solidFill>
                <a:prstDash val="solid"/>
                <a:round/>
                <a:headEnd len="sm" w="sm" type="none"/>
                <a:tailEnd len="sm" w="sm" type="none"/>
              </a:ln>
            </p:spPr>
            <p:txBody>
              <a:bodyPr anchorCtr="0" anchor="ctr" bIns="39175" lIns="78350" spcFirstLastPara="1" rIns="78350" wrap="square" tIns="39175">
                <a:noAutofit/>
              </a:bodyPr>
              <a:lstStyle/>
              <a:p>
                <a:pPr indent="0" lvl="0" marL="0" marR="0" rtl="0" algn="ctr">
                  <a:lnSpc>
                    <a:spcPct val="100000"/>
                  </a:lnSpc>
                  <a:spcBef>
                    <a:spcPts val="0"/>
                  </a:spcBef>
                  <a:spcAft>
                    <a:spcPts val="0"/>
                  </a:spcAft>
                  <a:buClr>
                    <a:schemeClr val="dk1"/>
                  </a:buClr>
                  <a:buSzPts val="7930"/>
                  <a:buFont typeface="Calibri"/>
                  <a:buNone/>
                </a:pPr>
                <a:r>
                  <a:t/>
                </a:r>
                <a:endParaRPr b="0" i="0" sz="7930" u="none" cap="none" strike="noStrike">
                  <a:solidFill>
                    <a:srgbClr val="FFFFFF"/>
                  </a:solidFill>
                  <a:latin typeface="Calibri"/>
                  <a:ea typeface="Calibri"/>
                  <a:cs typeface="Calibri"/>
                  <a:sym typeface="Calibri"/>
                </a:endParaRPr>
              </a:p>
            </p:txBody>
          </p:sp>
          <p:sp>
            <p:nvSpPr>
              <p:cNvPr id="40" name="Google Shape;40;p1"/>
              <p:cNvSpPr txBox="1"/>
              <p:nvPr/>
            </p:nvSpPr>
            <p:spPr>
              <a:xfrm>
                <a:off x="2558663" y="5447509"/>
                <a:ext cx="7239640" cy="848581"/>
              </a:xfrm>
              <a:prstGeom prst="rect">
                <a:avLst/>
              </a:prstGeom>
              <a:noFill/>
              <a:ln>
                <a:noFill/>
              </a:ln>
            </p:spPr>
            <p:txBody>
              <a:bodyPr anchorCtr="0" anchor="t" bIns="39175" lIns="78350" spcFirstLastPara="1" rIns="78350" wrap="square" tIns="39175">
                <a:spAutoFit/>
              </a:bodyPr>
              <a:lstStyle/>
              <a:p>
                <a:pPr indent="0" lvl="0" marL="0" marR="0" rtl="0" algn="ctr">
                  <a:lnSpc>
                    <a:spcPct val="100000"/>
                  </a:lnSpc>
                  <a:spcBef>
                    <a:spcPts val="0"/>
                  </a:spcBef>
                  <a:spcAft>
                    <a:spcPts val="0"/>
                  </a:spcAft>
                  <a:buClr>
                    <a:srgbClr val="FFFFFF"/>
                  </a:buClr>
                  <a:buSzPts val="5000"/>
                  <a:buFont typeface="Calibri"/>
                  <a:buNone/>
                </a:pPr>
                <a:r>
                  <a:rPr b="0" i="0" lang="en-US" sz="5000" u="none" cap="none" strike="noStrike">
                    <a:solidFill>
                      <a:srgbClr val="FFFFFF"/>
                    </a:solidFill>
                    <a:latin typeface="Calibri"/>
                    <a:ea typeface="Calibri"/>
                    <a:cs typeface="Calibri"/>
                    <a:sym typeface="Calibri"/>
                  </a:rPr>
                  <a:t>Design Requirements</a:t>
                </a:r>
                <a:endParaRPr/>
              </a:p>
            </p:txBody>
          </p:sp>
        </p:grpSp>
        <p:sp>
          <p:nvSpPr>
            <p:cNvPr id="41" name="Google Shape;41;p1"/>
            <p:cNvSpPr txBox="1"/>
            <p:nvPr/>
          </p:nvSpPr>
          <p:spPr>
            <a:xfrm>
              <a:off x="1365066" y="6496288"/>
              <a:ext cx="12734400" cy="6741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lang="en-US" sz="3600"/>
                <a:t>The designed focused on encouraging user retention and consistence through a mobile application that enhances music theory literacy. </a:t>
              </a:r>
              <a:endParaRPr sz="3600"/>
            </a:p>
            <a:p>
              <a:pPr indent="0" lvl="0" marL="0" marR="0" rtl="0" algn="l">
                <a:lnSpc>
                  <a:spcPct val="100000"/>
                </a:lnSpc>
                <a:spcBef>
                  <a:spcPts val="0"/>
                </a:spcBef>
                <a:spcAft>
                  <a:spcPts val="0"/>
                </a:spcAft>
                <a:buClr>
                  <a:srgbClr val="000000"/>
                </a:buClr>
                <a:buSzPts val="3600"/>
                <a:buFont typeface="Arial"/>
                <a:buNone/>
              </a:pPr>
              <a:r>
                <a:rPr lang="en-US" sz="3600"/>
                <a:t>The app targets self-taught musicians, casual learners, and those with traditional training, ensuring usability for users of all levels. </a:t>
              </a:r>
              <a:endParaRPr sz="3600"/>
            </a:p>
            <a:p>
              <a:pPr indent="0" lvl="0" marL="0" marR="0" rtl="0" algn="l">
                <a:lnSpc>
                  <a:spcPct val="100000"/>
                </a:lnSpc>
                <a:spcBef>
                  <a:spcPts val="0"/>
                </a:spcBef>
                <a:spcAft>
                  <a:spcPts val="0"/>
                </a:spcAft>
                <a:buClr>
                  <a:srgbClr val="000000"/>
                </a:buClr>
                <a:buSzPts val="3600"/>
                <a:buFont typeface="Arial"/>
                <a:buNone/>
              </a:pPr>
              <a:r>
                <a:rPr lang="en-US" sz="3600"/>
                <a:t>It features a clean, user-friendly interface, gamified elements like daily streaks and achievements to encourage consistent learning, and offline access for flexibility. Developed using Flutter, the app features </a:t>
              </a:r>
              <a:r>
                <a:rPr lang="en-US" sz="3600"/>
                <a:t>compatibility</a:t>
              </a:r>
              <a:r>
                <a:rPr lang="en-US" sz="3600"/>
                <a:t> for Android and iOS, with Firebase providing secure data storage and scalability for a large user base.</a:t>
              </a:r>
              <a:endParaRPr/>
            </a:p>
          </p:txBody>
        </p:sp>
      </p:grpSp>
      <p:grpSp>
        <p:nvGrpSpPr>
          <p:cNvPr id="42" name="Google Shape;42;p1"/>
          <p:cNvGrpSpPr/>
          <p:nvPr/>
        </p:nvGrpSpPr>
        <p:grpSpPr>
          <a:xfrm>
            <a:off x="14888941" y="14696820"/>
            <a:ext cx="14089913" cy="5824202"/>
            <a:chOff x="669482" y="5197286"/>
            <a:chExt cx="14089913" cy="5824202"/>
          </a:xfrm>
        </p:grpSpPr>
        <p:grpSp>
          <p:nvGrpSpPr>
            <p:cNvPr id="43" name="Google Shape;43;p1"/>
            <p:cNvGrpSpPr/>
            <p:nvPr/>
          </p:nvGrpSpPr>
          <p:grpSpPr>
            <a:xfrm>
              <a:off x="669482" y="5197286"/>
              <a:ext cx="14089913" cy="928999"/>
              <a:chOff x="1130458" y="5447509"/>
              <a:chExt cx="10058400" cy="928999"/>
            </a:xfrm>
          </p:grpSpPr>
          <p:sp>
            <p:nvSpPr>
              <p:cNvPr id="44" name="Google Shape;44;p1"/>
              <p:cNvSpPr/>
              <p:nvPr/>
            </p:nvSpPr>
            <p:spPr>
              <a:xfrm>
                <a:off x="1130458" y="5462108"/>
                <a:ext cx="10058400" cy="914400"/>
              </a:xfrm>
              <a:prstGeom prst="rect">
                <a:avLst/>
              </a:prstGeom>
              <a:solidFill>
                <a:srgbClr val="002B54"/>
              </a:solidFill>
              <a:ln cap="flat" cmpd="sng" w="25400">
                <a:solidFill>
                  <a:srgbClr val="002B54"/>
                </a:solidFill>
                <a:prstDash val="solid"/>
                <a:round/>
                <a:headEnd len="sm" w="sm" type="none"/>
                <a:tailEnd len="sm" w="sm" type="none"/>
              </a:ln>
            </p:spPr>
            <p:txBody>
              <a:bodyPr anchorCtr="0" anchor="ctr" bIns="39175" lIns="78350" spcFirstLastPara="1" rIns="78350" wrap="square" tIns="39175">
                <a:noAutofit/>
              </a:bodyPr>
              <a:lstStyle/>
              <a:p>
                <a:pPr indent="0" lvl="0" marL="0" marR="0" rtl="0" algn="ctr">
                  <a:lnSpc>
                    <a:spcPct val="100000"/>
                  </a:lnSpc>
                  <a:spcBef>
                    <a:spcPts val="0"/>
                  </a:spcBef>
                  <a:spcAft>
                    <a:spcPts val="0"/>
                  </a:spcAft>
                  <a:buClr>
                    <a:schemeClr val="dk1"/>
                  </a:buClr>
                  <a:buSzPts val="7930"/>
                  <a:buFont typeface="Calibri"/>
                  <a:buNone/>
                </a:pPr>
                <a:r>
                  <a:t/>
                </a:r>
                <a:endParaRPr b="0" i="0" sz="7930" u="none" cap="none" strike="noStrike">
                  <a:solidFill>
                    <a:srgbClr val="FFFFFF"/>
                  </a:solidFill>
                  <a:latin typeface="Calibri"/>
                  <a:ea typeface="Calibri"/>
                  <a:cs typeface="Calibri"/>
                  <a:sym typeface="Calibri"/>
                </a:endParaRPr>
              </a:p>
            </p:txBody>
          </p:sp>
          <p:sp>
            <p:nvSpPr>
              <p:cNvPr id="45" name="Google Shape;45;p1"/>
              <p:cNvSpPr txBox="1"/>
              <p:nvPr/>
            </p:nvSpPr>
            <p:spPr>
              <a:xfrm>
                <a:off x="2558663" y="5447509"/>
                <a:ext cx="7239640" cy="848581"/>
              </a:xfrm>
              <a:prstGeom prst="rect">
                <a:avLst/>
              </a:prstGeom>
              <a:noFill/>
              <a:ln>
                <a:noFill/>
              </a:ln>
            </p:spPr>
            <p:txBody>
              <a:bodyPr anchorCtr="0" anchor="t" bIns="39175" lIns="78350" spcFirstLastPara="1" rIns="78350" wrap="square" tIns="39175">
                <a:spAutoFit/>
              </a:bodyPr>
              <a:lstStyle/>
              <a:p>
                <a:pPr indent="0" lvl="0" marL="0" marR="0" rtl="0" algn="ctr">
                  <a:lnSpc>
                    <a:spcPct val="100000"/>
                  </a:lnSpc>
                  <a:spcBef>
                    <a:spcPts val="0"/>
                  </a:spcBef>
                  <a:spcAft>
                    <a:spcPts val="0"/>
                  </a:spcAft>
                  <a:buClr>
                    <a:srgbClr val="FFFFFF"/>
                  </a:buClr>
                  <a:buSzPts val="5000"/>
                  <a:buFont typeface="Calibri"/>
                  <a:buNone/>
                </a:pPr>
                <a:r>
                  <a:rPr b="0" i="0" lang="en-US" sz="5000" u="none" cap="none" strike="noStrike">
                    <a:solidFill>
                      <a:srgbClr val="FFFFFF"/>
                    </a:solidFill>
                    <a:latin typeface="Calibri"/>
                    <a:ea typeface="Calibri"/>
                    <a:cs typeface="Calibri"/>
                    <a:sym typeface="Calibri"/>
                  </a:rPr>
                  <a:t>Methodology</a:t>
                </a:r>
                <a:endParaRPr/>
              </a:p>
            </p:txBody>
          </p:sp>
        </p:grpSp>
        <p:sp>
          <p:nvSpPr>
            <p:cNvPr id="46" name="Google Shape;46;p1"/>
            <p:cNvSpPr txBox="1"/>
            <p:nvPr/>
          </p:nvSpPr>
          <p:spPr>
            <a:xfrm>
              <a:off x="1365066" y="6496288"/>
              <a:ext cx="12734400" cy="4525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lang="en-US" sz="3600"/>
                <a:t>Development follows a hybrid Agile-Waterfall methodology. Initial stages use  a structured Waterfall approach for defining requirements, conducting research, and setting up the architecture. Agile principles guide the iterative development of features, integrating user feedback collected from testing cycles with family, friends, and a broader audience.</a:t>
              </a:r>
              <a:endParaRPr/>
            </a:p>
            <a:p>
              <a:pPr indent="0" lvl="0" marL="0" marR="0" rtl="0" algn="l">
                <a:lnSpc>
                  <a:spcPct val="100000"/>
                </a:lnSpc>
                <a:spcBef>
                  <a:spcPts val="0"/>
                </a:spcBef>
                <a:spcAft>
                  <a:spcPts val="0"/>
                </a:spcAft>
                <a:buClr>
                  <a:schemeClr val="dk1"/>
                </a:buClr>
                <a:buSzPts val="3600"/>
                <a:buFont typeface="Calibri"/>
                <a:buNone/>
              </a:pPr>
              <a:r>
                <a:t/>
              </a:r>
              <a:endParaRPr b="0" i="0" sz="3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rPr lang="en-US" sz="3600"/>
                <a:t>Insert visuals here</a:t>
              </a:r>
              <a:endParaRPr/>
            </a:p>
          </p:txBody>
        </p:sp>
      </p:grpSp>
      <p:grpSp>
        <p:nvGrpSpPr>
          <p:cNvPr id="47" name="Google Shape;47;p1"/>
          <p:cNvGrpSpPr/>
          <p:nvPr/>
        </p:nvGrpSpPr>
        <p:grpSpPr>
          <a:xfrm>
            <a:off x="29214043" y="5197286"/>
            <a:ext cx="14089913" cy="13797602"/>
            <a:chOff x="669482" y="5197286"/>
            <a:chExt cx="14089913" cy="13797602"/>
          </a:xfrm>
        </p:grpSpPr>
        <p:grpSp>
          <p:nvGrpSpPr>
            <p:cNvPr id="48" name="Google Shape;48;p1"/>
            <p:cNvGrpSpPr/>
            <p:nvPr/>
          </p:nvGrpSpPr>
          <p:grpSpPr>
            <a:xfrm>
              <a:off x="669482" y="5197286"/>
              <a:ext cx="14089913" cy="928999"/>
              <a:chOff x="1130458" y="5447509"/>
              <a:chExt cx="10058400" cy="928999"/>
            </a:xfrm>
          </p:grpSpPr>
          <p:sp>
            <p:nvSpPr>
              <p:cNvPr id="49" name="Google Shape;49;p1"/>
              <p:cNvSpPr/>
              <p:nvPr/>
            </p:nvSpPr>
            <p:spPr>
              <a:xfrm>
                <a:off x="1130458" y="5462108"/>
                <a:ext cx="10058400" cy="914400"/>
              </a:xfrm>
              <a:prstGeom prst="rect">
                <a:avLst/>
              </a:prstGeom>
              <a:solidFill>
                <a:srgbClr val="002B54"/>
              </a:solidFill>
              <a:ln cap="flat" cmpd="sng" w="25400">
                <a:solidFill>
                  <a:srgbClr val="002B54"/>
                </a:solidFill>
                <a:prstDash val="solid"/>
                <a:round/>
                <a:headEnd len="sm" w="sm" type="none"/>
                <a:tailEnd len="sm" w="sm" type="none"/>
              </a:ln>
            </p:spPr>
            <p:txBody>
              <a:bodyPr anchorCtr="0" anchor="ctr" bIns="39175" lIns="78350" spcFirstLastPara="1" rIns="78350" wrap="square" tIns="39175">
                <a:noAutofit/>
              </a:bodyPr>
              <a:lstStyle/>
              <a:p>
                <a:pPr indent="0" lvl="0" marL="0" marR="0" rtl="0" algn="ctr">
                  <a:lnSpc>
                    <a:spcPct val="100000"/>
                  </a:lnSpc>
                  <a:spcBef>
                    <a:spcPts val="0"/>
                  </a:spcBef>
                  <a:spcAft>
                    <a:spcPts val="0"/>
                  </a:spcAft>
                  <a:buClr>
                    <a:schemeClr val="dk1"/>
                  </a:buClr>
                  <a:buSzPts val="7930"/>
                  <a:buFont typeface="Calibri"/>
                  <a:buNone/>
                </a:pPr>
                <a:r>
                  <a:t/>
                </a:r>
                <a:endParaRPr b="0" i="0" sz="7930" u="none" cap="none" strike="noStrike">
                  <a:solidFill>
                    <a:srgbClr val="FFFFFF"/>
                  </a:solidFill>
                  <a:latin typeface="Calibri"/>
                  <a:ea typeface="Calibri"/>
                  <a:cs typeface="Calibri"/>
                  <a:sym typeface="Calibri"/>
                </a:endParaRPr>
              </a:p>
            </p:txBody>
          </p:sp>
          <p:sp>
            <p:nvSpPr>
              <p:cNvPr id="50" name="Google Shape;50;p1"/>
              <p:cNvSpPr txBox="1"/>
              <p:nvPr/>
            </p:nvSpPr>
            <p:spPr>
              <a:xfrm>
                <a:off x="2558663" y="5447509"/>
                <a:ext cx="7239640" cy="848581"/>
              </a:xfrm>
              <a:prstGeom prst="rect">
                <a:avLst/>
              </a:prstGeom>
              <a:noFill/>
              <a:ln>
                <a:noFill/>
              </a:ln>
            </p:spPr>
            <p:txBody>
              <a:bodyPr anchorCtr="0" anchor="t" bIns="39175" lIns="78350" spcFirstLastPara="1" rIns="78350" wrap="square" tIns="39175">
                <a:spAutoFit/>
              </a:bodyPr>
              <a:lstStyle/>
              <a:p>
                <a:pPr indent="0" lvl="0" marL="0" marR="0" rtl="0" algn="ctr">
                  <a:lnSpc>
                    <a:spcPct val="100000"/>
                  </a:lnSpc>
                  <a:spcBef>
                    <a:spcPts val="0"/>
                  </a:spcBef>
                  <a:spcAft>
                    <a:spcPts val="0"/>
                  </a:spcAft>
                  <a:buClr>
                    <a:srgbClr val="FFFFFF"/>
                  </a:buClr>
                  <a:buSzPts val="5000"/>
                  <a:buFont typeface="Calibri"/>
                  <a:buNone/>
                </a:pPr>
                <a:r>
                  <a:rPr b="0" i="0" lang="en-US" sz="5000" u="none" cap="none" strike="noStrike">
                    <a:solidFill>
                      <a:srgbClr val="FFFFFF"/>
                    </a:solidFill>
                    <a:latin typeface="Calibri"/>
                    <a:ea typeface="Calibri"/>
                    <a:cs typeface="Calibri"/>
                    <a:sym typeface="Calibri"/>
                  </a:rPr>
                  <a:t>Results and Outcomes</a:t>
                </a:r>
                <a:endParaRPr/>
              </a:p>
            </p:txBody>
          </p:sp>
        </p:grpSp>
        <p:sp>
          <p:nvSpPr>
            <p:cNvPr id="51" name="Google Shape;51;p1"/>
            <p:cNvSpPr txBox="1"/>
            <p:nvPr/>
          </p:nvSpPr>
          <p:spPr>
            <a:xfrm>
              <a:off x="1365066" y="6496288"/>
              <a:ext cx="12734400" cy="12498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t/>
              </a:r>
              <a:endParaRPr/>
            </a:p>
            <a:p>
              <a:pPr indent="0" lvl="0" marL="0" marR="0" rtl="0" algn="l">
                <a:lnSpc>
                  <a:spcPct val="100000"/>
                </a:lnSpc>
                <a:spcBef>
                  <a:spcPts val="0"/>
                </a:spcBef>
                <a:spcAft>
                  <a:spcPts val="0"/>
                </a:spcAft>
                <a:buClr>
                  <a:schemeClr val="dk1"/>
                </a:buClr>
                <a:buSzPts val="3600"/>
                <a:buFont typeface="Calibri"/>
                <a:buNone/>
              </a:pPr>
              <a:r>
                <a:rPr lang="en-US" sz="3600"/>
                <a:t>HarmoniQ will provide interactive lessons covering fundamental music theory concepts, including notation, rhythm, scales, and chords, while incorporating gamification to engage users.</a:t>
              </a:r>
              <a:endParaRPr sz="3600"/>
            </a:p>
            <a:p>
              <a:pPr indent="0" lvl="0" marL="0" marR="0" rtl="0" algn="l">
                <a:lnSpc>
                  <a:spcPct val="100000"/>
                </a:lnSpc>
                <a:spcBef>
                  <a:spcPts val="0"/>
                </a:spcBef>
                <a:spcAft>
                  <a:spcPts val="0"/>
                </a:spcAft>
                <a:buClr>
                  <a:schemeClr val="dk1"/>
                </a:buClr>
                <a:buSzPts val="3600"/>
                <a:buFont typeface="Calibri"/>
                <a:buNone/>
              </a:pPr>
              <a:r>
                <a:t/>
              </a:r>
              <a:endParaRPr sz="3600"/>
            </a:p>
            <a:p>
              <a:pPr indent="0" lvl="0" marL="0" marR="0" rtl="0" algn="l">
                <a:lnSpc>
                  <a:spcPct val="100000"/>
                </a:lnSpc>
                <a:spcBef>
                  <a:spcPts val="0"/>
                </a:spcBef>
                <a:spcAft>
                  <a:spcPts val="0"/>
                </a:spcAft>
                <a:buClr>
                  <a:schemeClr val="dk1"/>
                </a:buClr>
                <a:buSzPts val="3600"/>
                <a:buFont typeface="Calibri"/>
                <a:buNone/>
              </a:pPr>
              <a:r>
                <a:rPr lang="en-US" sz="3600"/>
                <a:t>The app aims for 60% user retention within the first 30 days and user feedback indicating a 80% satisfaction rate with the learning experience.</a:t>
              </a:r>
              <a:endParaRPr sz="3600"/>
            </a:p>
            <a:p>
              <a:pPr indent="0" lvl="0" marL="0" marR="0" rtl="0" algn="l">
                <a:lnSpc>
                  <a:spcPct val="100000"/>
                </a:lnSpc>
                <a:spcBef>
                  <a:spcPts val="0"/>
                </a:spcBef>
                <a:spcAft>
                  <a:spcPts val="0"/>
                </a:spcAft>
                <a:buClr>
                  <a:schemeClr val="dk1"/>
                </a:buClr>
                <a:buSzPts val="3600"/>
                <a:buFont typeface="Calibri"/>
                <a:buNone/>
              </a:pPr>
              <a:r>
                <a:t/>
              </a:r>
              <a:endParaRPr sz="3600"/>
            </a:p>
            <a:p>
              <a:pPr indent="0" lvl="0" marL="0" marR="0" rtl="0" algn="l">
                <a:lnSpc>
                  <a:spcPct val="100000"/>
                </a:lnSpc>
                <a:spcBef>
                  <a:spcPts val="0"/>
                </a:spcBef>
                <a:spcAft>
                  <a:spcPts val="0"/>
                </a:spcAft>
                <a:buClr>
                  <a:schemeClr val="dk1"/>
                </a:buClr>
                <a:buSzPts val="3600"/>
                <a:buFont typeface="Calibri"/>
                <a:buNone/>
              </a:pPr>
              <a:r>
                <a:rPr lang="en-US" sz="3600"/>
                <a:t>By utilizing Flutter for cross-platform development and Firebase for backend functionality, the app will be deployed to both the Google Play Store and Apple App Store.</a:t>
              </a:r>
              <a:endParaRPr sz="3600"/>
            </a:p>
            <a:p>
              <a:pPr indent="0" lvl="0" marL="0" marR="0" rtl="0" algn="l">
                <a:lnSpc>
                  <a:spcPct val="100000"/>
                </a:lnSpc>
                <a:spcBef>
                  <a:spcPts val="0"/>
                </a:spcBef>
                <a:spcAft>
                  <a:spcPts val="0"/>
                </a:spcAft>
                <a:buClr>
                  <a:schemeClr val="dk1"/>
                </a:buClr>
                <a:buSzPts val="3600"/>
                <a:buFont typeface="Calibri"/>
                <a:buNone/>
              </a:pPr>
              <a:r>
                <a:t/>
              </a:r>
              <a:endParaRPr sz="3600"/>
            </a:p>
            <a:p>
              <a:pPr indent="0" lvl="0" marL="0" marR="0" rtl="0" algn="l">
                <a:lnSpc>
                  <a:spcPct val="100000"/>
                </a:lnSpc>
                <a:spcBef>
                  <a:spcPts val="0"/>
                </a:spcBef>
                <a:spcAft>
                  <a:spcPts val="0"/>
                </a:spcAft>
                <a:buClr>
                  <a:schemeClr val="dk1"/>
                </a:buClr>
                <a:buSzPts val="3600"/>
                <a:buFont typeface="Calibri"/>
                <a:buNone/>
              </a:pPr>
              <a:r>
                <a:rPr lang="en-US" sz="3600"/>
                <a:t>This project addresses the need for accessible and engaging music theory education, focusing on both novice and experienced musicians.</a:t>
              </a:r>
              <a:endParaRPr sz="3600"/>
            </a:p>
            <a:p>
              <a:pPr indent="0" lvl="0" marL="0" marR="0" rtl="0" algn="l">
                <a:lnSpc>
                  <a:spcPct val="100000"/>
                </a:lnSpc>
                <a:spcBef>
                  <a:spcPts val="0"/>
                </a:spcBef>
                <a:spcAft>
                  <a:spcPts val="0"/>
                </a:spcAft>
                <a:buClr>
                  <a:schemeClr val="dk1"/>
                </a:buClr>
                <a:buSzPts val="3600"/>
                <a:buFont typeface="Calibri"/>
                <a:buNone/>
              </a:pPr>
              <a:r>
                <a:t/>
              </a:r>
              <a:endParaRPr sz="3600"/>
            </a:p>
            <a:p>
              <a:pPr indent="0" lvl="0" marL="0" marR="0" rtl="0" algn="l">
                <a:lnSpc>
                  <a:spcPct val="100000"/>
                </a:lnSpc>
                <a:spcBef>
                  <a:spcPts val="0"/>
                </a:spcBef>
                <a:spcAft>
                  <a:spcPts val="0"/>
                </a:spcAft>
                <a:buClr>
                  <a:schemeClr val="dk1"/>
                </a:buClr>
                <a:buSzPts val="3600"/>
                <a:buFont typeface="Calibri"/>
                <a:buNone/>
              </a:pPr>
              <a:r>
                <a:rPr lang="en-US" sz="3600"/>
                <a:t>A fully functional version of the app will be developed and deployed by the end of Spring 2025, with iterative improvements based on feedback during beta testing.</a:t>
              </a:r>
              <a:endParaRPr sz="3600"/>
            </a:p>
            <a:p>
              <a:pPr indent="0" lvl="0" marL="0" marR="0" rtl="0" algn="l">
                <a:lnSpc>
                  <a:spcPct val="100000"/>
                </a:lnSpc>
                <a:spcBef>
                  <a:spcPts val="0"/>
                </a:spcBef>
                <a:spcAft>
                  <a:spcPts val="0"/>
                </a:spcAft>
                <a:buClr>
                  <a:srgbClr val="000000"/>
                </a:buClr>
                <a:buSzPts val="3600"/>
                <a:buFont typeface="Arial"/>
                <a:buNone/>
              </a:pPr>
              <a:r>
                <a:t/>
              </a:r>
              <a:endParaRPr sz="3600"/>
            </a:p>
            <a:p>
              <a:pPr indent="0" lvl="0" marL="0" marR="0" rtl="0" algn="l">
                <a:lnSpc>
                  <a:spcPct val="100000"/>
                </a:lnSpc>
                <a:spcBef>
                  <a:spcPts val="0"/>
                </a:spcBef>
                <a:spcAft>
                  <a:spcPts val="0"/>
                </a:spcAft>
                <a:buClr>
                  <a:srgbClr val="000000"/>
                </a:buClr>
                <a:buSzPts val="3600"/>
                <a:buFont typeface="Arial"/>
                <a:buNone/>
              </a:pPr>
              <a:r>
                <a:rPr lang="en-US" sz="3600"/>
                <a:t>Insert visuals here</a:t>
              </a:r>
              <a:endParaRPr sz="3600"/>
            </a:p>
          </p:txBody>
        </p:sp>
      </p:grpSp>
      <p:grpSp>
        <p:nvGrpSpPr>
          <p:cNvPr id="52" name="Google Shape;52;p1"/>
          <p:cNvGrpSpPr/>
          <p:nvPr/>
        </p:nvGrpSpPr>
        <p:grpSpPr>
          <a:xfrm>
            <a:off x="29214043" y="18811638"/>
            <a:ext cx="14089913" cy="6039902"/>
            <a:chOff x="669482" y="5197286"/>
            <a:chExt cx="14089913" cy="6039902"/>
          </a:xfrm>
        </p:grpSpPr>
        <p:grpSp>
          <p:nvGrpSpPr>
            <p:cNvPr id="53" name="Google Shape;53;p1"/>
            <p:cNvGrpSpPr/>
            <p:nvPr/>
          </p:nvGrpSpPr>
          <p:grpSpPr>
            <a:xfrm>
              <a:off x="669482" y="5197286"/>
              <a:ext cx="14089913" cy="928999"/>
              <a:chOff x="1130458" y="5447509"/>
              <a:chExt cx="10058400" cy="928999"/>
            </a:xfrm>
          </p:grpSpPr>
          <p:sp>
            <p:nvSpPr>
              <p:cNvPr id="54" name="Google Shape;54;p1"/>
              <p:cNvSpPr/>
              <p:nvPr/>
            </p:nvSpPr>
            <p:spPr>
              <a:xfrm>
                <a:off x="1130458" y="5462108"/>
                <a:ext cx="10058400" cy="914400"/>
              </a:xfrm>
              <a:prstGeom prst="rect">
                <a:avLst/>
              </a:prstGeom>
              <a:solidFill>
                <a:srgbClr val="002B54"/>
              </a:solidFill>
              <a:ln cap="flat" cmpd="sng" w="25400">
                <a:solidFill>
                  <a:srgbClr val="002B54"/>
                </a:solidFill>
                <a:prstDash val="solid"/>
                <a:round/>
                <a:headEnd len="sm" w="sm" type="none"/>
                <a:tailEnd len="sm" w="sm" type="none"/>
              </a:ln>
            </p:spPr>
            <p:txBody>
              <a:bodyPr anchorCtr="0" anchor="ctr" bIns="39175" lIns="78350" spcFirstLastPara="1" rIns="78350" wrap="square" tIns="39175">
                <a:noAutofit/>
              </a:bodyPr>
              <a:lstStyle/>
              <a:p>
                <a:pPr indent="0" lvl="0" marL="0" marR="0" rtl="0" algn="ctr">
                  <a:lnSpc>
                    <a:spcPct val="100000"/>
                  </a:lnSpc>
                  <a:spcBef>
                    <a:spcPts val="0"/>
                  </a:spcBef>
                  <a:spcAft>
                    <a:spcPts val="0"/>
                  </a:spcAft>
                  <a:buClr>
                    <a:schemeClr val="dk1"/>
                  </a:buClr>
                  <a:buSzPts val="7930"/>
                  <a:buFont typeface="Calibri"/>
                  <a:buNone/>
                </a:pPr>
                <a:r>
                  <a:t/>
                </a:r>
                <a:endParaRPr b="0" i="0" sz="7930" u="none" cap="none" strike="noStrike">
                  <a:solidFill>
                    <a:srgbClr val="FFFFFF"/>
                  </a:solidFill>
                  <a:latin typeface="Calibri"/>
                  <a:ea typeface="Calibri"/>
                  <a:cs typeface="Calibri"/>
                  <a:sym typeface="Calibri"/>
                </a:endParaRPr>
              </a:p>
            </p:txBody>
          </p:sp>
          <p:sp>
            <p:nvSpPr>
              <p:cNvPr id="55" name="Google Shape;55;p1"/>
              <p:cNvSpPr txBox="1"/>
              <p:nvPr/>
            </p:nvSpPr>
            <p:spPr>
              <a:xfrm>
                <a:off x="2558663" y="5447509"/>
                <a:ext cx="7239640" cy="848581"/>
              </a:xfrm>
              <a:prstGeom prst="rect">
                <a:avLst/>
              </a:prstGeom>
              <a:noFill/>
              <a:ln>
                <a:noFill/>
              </a:ln>
            </p:spPr>
            <p:txBody>
              <a:bodyPr anchorCtr="0" anchor="t" bIns="39175" lIns="78350" spcFirstLastPara="1" rIns="78350" wrap="square" tIns="39175">
                <a:spAutoFit/>
              </a:bodyPr>
              <a:lstStyle/>
              <a:p>
                <a:pPr indent="0" lvl="0" marL="0" marR="0" rtl="0" algn="ctr">
                  <a:lnSpc>
                    <a:spcPct val="100000"/>
                  </a:lnSpc>
                  <a:spcBef>
                    <a:spcPts val="0"/>
                  </a:spcBef>
                  <a:spcAft>
                    <a:spcPts val="0"/>
                  </a:spcAft>
                  <a:buClr>
                    <a:srgbClr val="FFFFFF"/>
                  </a:buClr>
                  <a:buSzPts val="5000"/>
                  <a:buFont typeface="Calibri"/>
                  <a:buNone/>
                </a:pPr>
                <a:r>
                  <a:rPr b="0" i="0" lang="en-US" sz="5000" u="none" cap="none" strike="noStrike">
                    <a:solidFill>
                      <a:srgbClr val="FFFFFF"/>
                    </a:solidFill>
                    <a:latin typeface="Calibri"/>
                    <a:ea typeface="Calibri"/>
                    <a:cs typeface="Calibri"/>
                    <a:sym typeface="Calibri"/>
                  </a:rPr>
                  <a:t>Summary</a:t>
                </a:r>
                <a:endParaRPr/>
              </a:p>
            </p:txBody>
          </p:sp>
        </p:grpSp>
        <p:sp>
          <p:nvSpPr>
            <p:cNvPr id="56" name="Google Shape;56;p1"/>
            <p:cNvSpPr txBox="1"/>
            <p:nvPr/>
          </p:nvSpPr>
          <p:spPr>
            <a:xfrm>
              <a:off x="1365066" y="6496288"/>
              <a:ext cx="12734400" cy="4740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lang="en-US" sz="3600"/>
                <a:t>The team(me) will develop a prototype that demonstrates the core functionality of a gamified music theory learning application. It will provide interactive lessons on notation, rhythm, scales, and chords while incorporating motivational features like achievements, streaks, and quizzes. </a:t>
              </a:r>
              <a:endParaRPr sz="3600"/>
            </a:p>
            <a:p>
              <a:pPr indent="0" lvl="0" marL="0" marR="0" rtl="0" algn="l">
                <a:lnSpc>
                  <a:spcPct val="100000"/>
                </a:lnSpc>
                <a:spcBef>
                  <a:spcPts val="0"/>
                </a:spcBef>
                <a:spcAft>
                  <a:spcPts val="0"/>
                </a:spcAft>
                <a:buClr>
                  <a:srgbClr val="000000"/>
                </a:buClr>
                <a:buSzPts val="3600"/>
                <a:buFont typeface="Arial"/>
                <a:buNone/>
              </a:pPr>
              <a:r>
                <a:t/>
              </a:r>
              <a:endParaRPr sz="3600"/>
            </a:p>
            <a:p>
              <a:pPr indent="0" lvl="0" marL="0" marR="0" rtl="0" algn="l">
                <a:lnSpc>
                  <a:spcPct val="100000"/>
                </a:lnSpc>
                <a:spcBef>
                  <a:spcPts val="0"/>
                </a:spcBef>
                <a:spcAft>
                  <a:spcPts val="0"/>
                </a:spcAft>
                <a:buClr>
                  <a:srgbClr val="000000"/>
                </a:buClr>
                <a:buSzPts val="3600"/>
                <a:buFont typeface="Arial"/>
                <a:buNone/>
              </a:pPr>
              <a:r>
                <a:rPr lang="en-US" sz="3600"/>
                <a:t>It is designed to meet the goal of making music theory education accessible and enjoyable for users of all skill levels.</a:t>
              </a:r>
              <a:endParaRPr/>
            </a:p>
            <a:p>
              <a:pPr indent="0" lvl="0" marL="0" marR="0" rtl="0" algn="l">
                <a:lnSpc>
                  <a:spcPct val="100000"/>
                </a:lnSpc>
                <a:spcBef>
                  <a:spcPts val="0"/>
                </a:spcBef>
                <a:spcAft>
                  <a:spcPts val="0"/>
                </a:spcAft>
                <a:buClr>
                  <a:srgbClr val="000000"/>
                </a:buClr>
                <a:buSzPts val="3600"/>
                <a:buFont typeface="Arial"/>
                <a:buNone/>
              </a:pPr>
              <a:r>
                <a:t/>
              </a:r>
              <a:endParaRPr/>
            </a:p>
          </p:txBody>
        </p:sp>
      </p:grpSp>
      <p:grpSp>
        <p:nvGrpSpPr>
          <p:cNvPr id="57" name="Google Shape;57;p1"/>
          <p:cNvGrpSpPr/>
          <p:nvPr/>
        </p:nvGrpSpPr>
        <p:grpSpPr>
          <a:xfrm>
            <a:off x="29214043" y="26337373"/>
            <a:ext cx="14089913" cy="5270102"/>
            <a:chOff x="669482" y="5197286"/>
            <a:chExt cx="14089913" cy="5270102"/>
          </a:xfrm>
        </p:grpSpPr>
        <p:grpSp>
          <p:nvGrpSpPr>
            <p:cNvPr id="58" name="Google Shape;58;p1"/>
            <p:cNvGrpSpPr/>
            <p:nvPr/>
          </p:nvGrpSpPr>
          <p:grpSpPr>
            <a:xfrm>
              <a:off x="669482" y="5197286"/>
              <a:ext cx="14089913" cy="928999"/>
              <a:chOff x="1130458" y="5447509"/>
              <a:chExt cx="10058400" cy="928999"/>
            </a:xfrm>
          </p:grpSpPr>
          <p:sp>
            <p:nvSpPr>
              <p:cNvPr id="59" name="Google Shape;59;p1"/>
              <p:cNvSpPr/>
              <p:nvPr/>
            </p:nvSpPr>
            <p:spPr>
              <a:xfrm>
                <a:off x="1130458" y="5462108"/>
                <a:ext cx="10058400" cy="914400"/>
              </a:xfrm>
              <a:prstGeom prst="rect">
                <a:avLst/>
              </a:prstGeom>
              <a:solidFill>
                <a:srgbClr val="002B54"/>
              </a:solidFill>
              <a:ln cap="flat" cmpd="sng" w="25400">
                <a:solidFill>
                  <a:srgbClr val="002B54"/>
                </a:solidFill>
                <a:prstDash val="solid"/>
                <a:round/>
                <a:headEnd len="sm" w="sm" type="none"/>
                <a:tailEnd len="sm" w="sm" type="none"/>
              </a:ln>
            </p:spPr>
            <p:txBody>
              <a:bodyPr anchorCtr="0" anchor="ctr" bIns="39175" lIns="78350" spcFirstLastPara="1" rIns="78350" wrap="square" tIns="39175">
                <a:noAutofit/>
              </a:bodyPr>
              <a:lstStyle/>
              <a:p>
                <a:pPr indent="0" lvl="0" marL="0" marR="0" rtl="0" algn="ctr">
                  <a:lnSpc>
                    <a:spcPct val="100000"/>
                  </a:lnSpc>
                  <a:spcBef>
                    <a:spcPts val="0"/>
                  </a:spcBef>
                  <a:spcAft>
                    <a:spcPts val="0"/>
                  </a:spcAft>
                  <a:buClr>
                    <a:schemeClr val="dk1"/>
                  </a:buClr>
                  <a:buSzPts val="7930"/>
                  <a:buFont typeface="Calibri"/>
                  <a:buNone/>
                </a:pPr>
                <a:r>
                  <a:t/>
                </a:r>
                <a:endParaRPr b="0" i="0" sz="7930" u="none" cap="none" strike="noStrike">
                  <a:solidFill>
                    <a:srgbClr val="FFFFFF"/>
                  </a:solidFill>
                  <a:latin typeface="Calibri"/>
                  <a:ea typeface="Calibri"/>
                  <a:cs typeface="Calibri"/>
                  <a:sym typeface="Calibri"/>
                </a:endParaRPr>
              </a:p>
            </p:txBody>
          </p:sp>
          <p:sp>
            <p:nvSpPr>
              <p:cNvPr id="60" name="Google Shape;60;p1"/>
              <p:cNvSpPr txBox="1"/>
              <p:nvPr/>
            </p:nvSpPr>
            <p:spPr>
              <a:xfrm>
                <a:off x="2558663" y="5447509"/>
                <a:ext cx="7239640" cy="848581"/>
              </a:xfrm>
              <a:prstGeom prst="rect">
                <a:avLst/>
              </a:prstGeom>
              <a:noFill/>
              <a:ln>
                <a:noFill/>
              </a:ln>
            </p:spPr>
            <p:txBody>
              <a:bodyPr anchorCtr="0" anchor="t" bIns="39175" lIns="78350" spcFirstLastPara="1" rIns="78350" wrap="square" tIns="39175">
                <a:spAutoFit/>
              </a:bodyPr>
              <a:lstStyle/>
              <a:p>
                <a:pPr indent="0" lvl="0" marL="0" marR="0" rtl="0" algn="ctr">
                  <a:lnSpc>
                    <a:spcPct val="100000"/>
                  </a:lnSpc>
                  <a:spcBef>
                    <a:spcPts val="0"/>
                  </a:spcBef>
                  <a:spcAft>
                    <a:spcPts val="0"/>
                  </a:spcAft>
                  <a:buClr>
                    <a:srgbClr val="FFFFFF"/>
                  </a:buClr>
                  <a:buSzPts val="5000"/>
                  <a:buFont typeface="Calibri"/>
                  <a:buNone/>
                </a:pPr>
                <a:r>
                  <a:rPr b="0" i="0" lang="en-US" sz="5000" u="none" cap="none" strike="noStrike">
                    <a:solidFill>
                      <a:srgbClr val="FFFFFF"/>
                    </a:solidFill>
                    <a:latin typeface="Calibri"/>
                    <a:ea typeface="Calibri"/>
                    <a:cs typeface="Calibri"/>
                    <a:sym typeface="Calibri"/>
                  </a:rPr>
                  <a:t>Future Directions</a:t>
                </a:r>
                <a:endParaRPr/>
              </a:p>
            </p:txBody>
          </p:sp>
        </p:grpSp>
        <p:sp>
          <p:nvSpPr>
            <p:cNvPr id="61" name="Google Shape;61;p1"/>
            <p:cNvSpPr txBox="1"/>
            <p:nvPr/>
          </p:nvSpPr>
          <p:spPr>
            <a:xfrm>
              <a:off x="1365066" y="6496288"/>
              <a:ext cx="12734400" cy="3971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lang="en-US" sz="3600"/>
                <a:t>I plan to expand the application by implementing the stretch goals outlined in the  proposal which include minor scales, seventh chords, inversions, modes, and basic counterpoint. </a:t>
              </a:r>
              <a:endParaRPr sz="3600"/>
            </a:p>
            <a:p>
              <a:pPr indent="0" lvl="0" marL="0" marR="0" rtl="0" algn="l">
                <a:lnSpc>
                  <a:spcPct val="100000"/>
                </a:lnSpc>
                <a:spcBef>
                  <a:spcPts val="0"/>
                </a:spcBef>
                <a:spcAft>
                  <a:spcPts val="0"/>
                </a:spcAft>
                <a:buClr>
                  <a:srgbClr val="000000"/>
                </a:buClr>
                <a:buSzPts val="3600"/>
                <a:buFont typeface="Arial"/>
                <a:buNone/>
              </a:pPr>
              <a:r>
                <a:rPr lang="en-US" sz="3600"/>
                <a:t>The UI will be refined to be more inviting with a nice calm blend of colors.</a:t>
              </a:r>
              <a:endParaRPr sz="3600"/>
            </a:p>
            <a:p>
              <a:pPr indent="0" lvl="0" marL="0" marR="0" rtl="0" algn="l">
                <a:lnSpc>
                  <a:spcPct val="100000"/>
                </a:lnSpc>
                <a:spcBef>
                  <a:spcPts val="0"/>
                </a:spcBef>
                <a:spcAft>
                  <a:spcPts val="0"/>
                </a:spcAft>
                <a:buClr>
                  <a:srgbClr val="000000"/>
                </a:buClr>
                <a:buSzPts val="3600"/>
                <a:buFont typeface="Arial"/>
                <a:buNone/>
              </a:pPr>
              <a:r>
                <a:rPr lang="en-US" sz="3600"/>
                <a:t>‘I hope this project </a:t>
              </a:r>
              <a:r>
                <a:rPr lang="en-US" sz="3600"/>
                <a:t>inspires</a:t>
              </a:r>
              <a:r>
                <a:rPr lang="en-US" sz="3600"/>
                <a:t> success in education for many other fields</a:t>
              </a:r>
              <a:endParaRPr sz="3600"/>
            </a:p>
          </p:txBody>
        </p:sp>
      </p:grpSp>
      <p:grpSp>
        <p:nvGrpSpPr>
          <p:cNvPr id="62" name="Google Shape;62;p1"/>
          <p:cNvGrpSpPr/>
          <p:nvPr/>
        </p:nvGrpSpPr>
        <p:grpSpPr>
          <a:xfrm>
            <a:off x="14888941" y="26337373"/>
            <a:ext cx="14089913" cy="4609746"/>
            <a:chOff x="14888941" y="26373497"/>
            <a:chExt cx="14089913" cy="4609746"/>
          </a:xfrm>
        </p:grpSpPr>
        <p:sp>
          <p:nvSpPr>
            <p:cNvPr id="63" name="Google Shape;63;p1"/>
            <p:cNvSpPr/>
            <p:nvPr/>
          </p:nvSpPr>
          <p:spPr>
            <a:xfrm>
              <a:off x="14888941" y="26388096"/>
              <a:ext cx="14089913" cy="914400"/>
            </a:xfrm>
            <a:prstGeom prst="rect">
              <a:avLst/>
            </a:prstGeom>
            <a:solidFill>
              <a:srgbClr val="002B54"/>
            </a:solidFill>
            <a:ln cap="flat" cmpd="sng" w="25400">
              <a:solidFill>
                <a:srgbClr val="002B54"/>
              </a:solidFill>
              <a:prstDash val="solid"/>
              <a:round/>
              <a:headEnd len="sm" w="sm" type="none"/>
              <a:tailEnd len="sm" w="sm" type="none"/>
            </a:ln>
          </p:spPr>
          <p:txBody>
            <a:bodyPr anchorCtr="0" anchor="ctr" bIns="39175" lIns="78350" spcFirstLastPara="1" rIns="78350" wrap="square" tIns="39175">
              <a:noAutofit/>
            </a:bodyPr>
            <a:lstStyle/>
            <a:p>
              <a:pPr indent="0" lvl="0" marL="0" marR="0" rtl="0" algn="ctr">
                <a:lnSpc>
                  <a:spcPct val="100000"/>
                </a:lnSpc>
                <a:spcBef>
                  <a:spcPts val="0"/>
                </a:spcBef>
                <a:spcAft>
                  <a:spcPts val="0"/>
                </a:spcAft>
                <a:buClr>
                  <a:schemeClr val="dk1"/>
                </a:buClr>
                <a:buSzPts val="7930"/>
                <a:buFont typeface="Calibri"/>
                <a:buNone/>
              </a:pPr>
              <a:r>
                <a:t/>
              </a:r>
              <a:endParaRPr b="0" i="0" sz="7930" u="none" cap="none" strike="noStrike">
                <a:solidFill>
                  <a:srgbClr val="FFFFFF"/>
                </a:solidFill>
                <a:latin typeface="Calibri"/>
                <a:ea typeface="Calibri"/>
                <a:cs typeface="Calibri"/>
                <a:sym typeface="Calibri"/>
              </a:endParaRPr>
            </a:p>
          </p:txBody>
        </p:sp>
        <p:sp>
          <p:nvSpPr>
            <p:cNvPr id="64" name="Google Shape;64;p1"/>
            <p:cNvSpPr txBox="1"/>
            <p:nvPr/>
          </p:nvSpPr>
          <p:spPr>
            <a:xfrm>
              <a:off x="15194136" y="26373497"/>
              <a:ext cx="5970414" cy="848581"/>
            </a:xfrm>
            <a:prstGeom prst="rect">
              <a:avLst/>
            </a:prstGeom>
            <a:noFill/>
            <a:ln>
              <a:noFill/>
            </a:ln>
          </p:spPr>
          <p:txBody>
            <a:bodyPr anchorCtr="0" anchor="t" bIns="39175" lIns="78350" spcFirstLastPara="1" rIns="78350" wrap="square" tIns="39175">
              <a:spAutoFit/>
            </a:bodyPr>
            <a:lstStyle/>
            <a:p>
              <a:pPr indent="0" lvl="0" marL="0" marR="0" rtl="0" algn="ctr">
                <a:lnSpc>
                  <a:spcPct val="100000"/>
                </a:lnSpc>
                <a:spcBef>
                  <a:spcPts val="0"/>
                </a:spcBef>
                <a:spcAft>
                  <a:spcPts val="0"/>
                </a:spcAft>
                <a:buClr>
                  <a:srgbClr val="FFFFFF"/>
                </a:buClr>
                <a:buSzPts val="5000"/>
                <a:buFont typeface="Calibri"/>
                <a:buNone/>
              </a:pPr>
              <a:r>
                <a:rPr b="0" i="0" lang="en-US" sz="5000" u="none" cap="none" strike="noStrike">
                  <a:solidFill>
                    <a:srgbClr val="FFFFFF"/>
                  </a:solidFill>
                  <a:latin typeface="Calibri"/>
                  <a:ea typeface="Calibri"/>
                  <a:cs typeface="Calibri"/>
                  <a:sym typeface="Calibri"/>
                </a:rPr>
                <a:t>Acknowledgments</a:t>
              </a:r>
              <a:endParaRPr/>
            </a:p>
          </p:txBody>
        </p:sp>
        <p:sp>
          <p:nvSpPr>
            <p:cNvPr id="65" name="Google Shape;65;p1"/>
            <p:cNvSpPr txBox="1"/>
            <p:nvPr/>
          </p:nvSpPr>
          <p:spPr>
            <a:xfrm>
              <a:off x="15497439" y="27524385"/>
              <a:ext cx="6102600" cy="3417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lang="en-US" sz="3600"/>
                <a:t>I</a:t>
              </a:r>
              <a:r>
                <a:rPr b="0" i="0" lang="en-US" sz="3600" u="none" cap="none" strike="noStrike">
                  <a:solidFill>
                    <a:srgbClr val="000000"/>
                  </a:solidFill>
                  <a:latin typeface="Arial"/>
                  <a:ea typeface="Arial"/>
                  <a:cs typeface="Arial"/>
                  <a:sym typeface="Arial"/>
                </a:rPr>
                <a:t> would like to thank CSUF ECS, faculty advisors, collaborators,</a:t>
              </a:r>
              <a:r>
                <a:rPr lang="en-US" sz="3600"/>
                <a:t> and the friends and family who helped me test and refine the product during development.</a:t>
              </a:r>
              <a:endParaRPr/>
            </a:p>
          </p:txBody>
        </p:sp>
        <p:sp>
          <p:nvSpPr>
            <p:cNvPr id="66" name="Google Shape;66;p1"/>
            <p:cNvSpPr txBox="1"/>
            <p:nvPr/>
          </p:nvSpPr>
          <p:spPr>
            <a:xfrm>
              <a:off x="22386603" y="26373497"/>
              <a:ext cx="5970414" cy="848581"/>
            </a:xfrm>
            <a:prstGeom prst="rect">
              <a:avLst/>
            </a:prstGeom>
            <a:noFill/>
            <a:ln>
              <a:noFill/>
            </a:ln>
          </p:spPr>
          <p:txBody>
            <a:bodyPr anchorCtr="0" anchor="t" bIns="39175" lIns="78350" spcFirstLastPara="1" rIns="78350" wrap="square" tIns="39175">
              <a:spAutoFit/>
            </a:bodyPr>
            <a:lstStyle/>
            <a:p>
              <a:pPr indent="0" lvl="0" marL="0" marR="0" rtl="0" algn="ctr">
                <a:lnSpc>
                  <a:spcPct val="100000"/>
                </a:lnSpc>
                <a:spcBef>
                  <a:spcPts val="0"/>
                </a:spcBef>
                <a:spcAft>
                  <a:spcPts val="0"/>
                </a:spcAft>
                <a:buClr>
                  <a:srgbClr val="FFFFFF"/>
                </a:buClr>
                <a:buSzPts val="5000"/>
                <a:buFont typeface="Calibri"/>
                <a:buNone/>
              </a:pPr>
              <a:r>
                <a:rPr b="0" i="0" lang="en-US" sz="5000" u="none" cap="none" strike="noStrike">
                  <a:solidFill>
                    <a:srgbClr val="FFFFFF"/>
                  </a:solidFill>
                  <a:latin typeface="Calibri"/>
                  <a:ea typeface="Calibri"/>
                  <a:cs typeface="Calibri"/>
                  <a:sym typeface="Calibri"/>
                </a:rPr>
                <a:t>Faculty Advisor(s)</a:t>
              </a:r>
              <a:endParaRPr/>
            </a:p>
          </p:txBody>
        </p:sp>
        <p:sp>
          <p:nvSpPr>
            <p:cNvPr id="67" name="Google Shape;67;p1"/>
            <p:cNvSpPr txBox="1"/>
            <p:nvPr/>
          </p:nvSpPr>
          <p:spPr>
            <a:xfrm>
              <a:off x="22513405" y="27566243"/>
              <a:ext cx="6102600" cy="3417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lang="en-US" sz="3600"/>
                <a:t>Bruce McKenzie</a:t>
              </a:r>
              <a:endParaRPr/>
            </a:p>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rgbClr val="000000"/>
                  </a:solidFill>
                  <a:latin typeface="Arial"/>
                  <a:ea typeface="Arial"/>
                  <a:cs typeface="Arial"/>
                  <a:sym typeface="Arial"/>
                </a:rPr>
                <a:t>Prof. of </a:t>
              </a:r>
              <a:r>
                <a:rPr lang="en-US" sz="3600"/>
                <a:t>Computer Science</a:t>
              </a:r>
              <a:endParaRPr/>
            </a:p>
            <a:p>
              <a:pPr indent="0" lvl="0" marL="0" marR="0" rtl="0" algn="ctr">
                <a:lnSpc>
                  <a:spcPct val="100000"/>
                </a:lnSpc>
                <a:spcBef>
                  <a:spcPts val="0"/>
                </a:spcBef>
                <a:spcAft>
                  <a:spcPts val="0"/>
                </a:spcAft>
                <a:buClr>
                  <a:srgbClr val="000000"/>
                </a:buClr>
                <a:buSzPts val="3600"/>
                <a:buFont typeface="Arial"/>
                <a:buNone/>
              </a:pPr>
              <a:r>
                <a:rPr lang="en-US" sz="3600"/>
                <a:t>CPSC</a:t>
              </a:r>
              <a:r>
                <a:rPr b="0" i="0" lang="en-US" sz="3600" u="none" cap="none" strike="noStrike">
                  <a:solidFill>
                    <a:srgbClr val="000000"/>
                  </a:solidFill>
                  <a:latin typeface="Arial"/>
                  <a:ea typeface="Arial"/>
                  <a:cs typeface="Arial"/>
                  <a:sym typeface="Arial"/>
                </a:rPr>
                <a:t> Department</a:t>
              </a:r>
              <a:endParaRPr/>
            </a:p>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rgbClr val="000000"/>
                  </a:solidFill>
                  <a:latin typeface="Arial"/>
                  <a:ea typeface="Arial"/>
                  <a:cs typeface="Arial"/>
                  <a:sym typeface="Arial"/>
                </a:rPr>
                <a:t>California State University Fullerton</a:t>
              </a:r>
              <a:endParaRPr/>
            </a:p>
            <a:p>
              <a:pPr indent="0" lvl="0" marL="0" marR="0" rtl="0" algn="ctr">
                <a:lnSpc>
                  <a:spcPct val="100000"/>
                </a:lnSpc>
                <a:spcBef>
                  <a:spcPts val="0"/>
                </a:spcBef>
                <a:spcAft>
                  <a:spcPts val="0"/>
                </a:spcAft>
                <a:buClr>
                  <a:srgbClr val="000000"/>
                </a:buClr>
                <a:buSzPts val="3600"/>
                <a:buFont typeface="Arial"/>
                <a:buNone/>
              </a:pPr>
              <a:r>
                <a:rPr lang="en-US" sz="3600"/>
                <a:t>brucem</a:t>
              </a:r>
              <a:r>
                <a:rPr b="0" i="0" lang="en-US" sz="3600" u="sng" cap="none" strike="noStrike">
                  <a:solidFill>
                    <a:srgbClr val="000000"/>
                  </a:solidFill>
                  <a:latin typeface="Arial"/>
                  <a:ea typeface="Arial"/>
                  <a:cs typeface="Arial"/>
                  <a:sym typeface="Arial"/>
                  <a:hlinkClick r:id="rId3">
                    <a:extLst>
                      <a:ext uri="{A12FA001-AC4F-418D-AE19-62706E023703}">
                        <ahyp:hlinkClr val="tx"/>
                      </a:ext>
                    </a:extLst>
                  </a:hlinkClick>
                </a:rPr>
                <a:t>@fullerton.edu</a:t>
              </a:r>
              <a:endParaRPr b="0" i="0" sz="3600" u="none" cap="none" strike="noStrike">
                <a:solidFill>
                  <a:srgbClr val="000000"/>
                </a:solidFill>
                <a:latin typeface="Arial"/>
                <a:ea typeface="Arial"/>
                <a:cs typeface="Arial"/>
                <a:sym typeface="Arial"/>
              </a:endParaRPr>
            </a:p>
          </p:txBody>
        </p:sp>
      </p:grpSp>
      <p:pic>
        <p:nvPicPr>
          <p:cNvPr descr="A black and white sign with white text&#10;&#10;Description automatically generated" id="68" name="Google Shape;68;p1"/>
          <p:cNvPicPr preferRelativeResize="0"/>
          <p:nvPr/>
        </p:nvPicPr>
        <p:blipFill rotWithShape="1">
          <a:blip r:embed="rId4">
            <a:alphaModFix/>
          </a:blip>
          <a:srcRect b="0" l="0" r="0" t="0"/>
          <a:stretch/>
        </p:blipFill>
        <p:spPr>
          <a:xfrm>
            <a:off x="632201" y="336267"/>
            <a:ext cx="5405895" cy="4103865"/>
          </a:xfrm>
          <a:prstGeom prst="rect">
            <a:avLst/>
          </a:prstGeom>
          <a:noFill/>
          <a:ln>
            <a:noFill/>
          </a:ln>
        </p:spPr>
      </p:pic>
      <p:pic>
        <p:nvPicPr>
          <p:cNvPr descr="A logo with white text&#10;&#10;Description automatically generated" id="69" name="Google Shape;69;p1"/>
          <p:cNvPicPr preferRelativeResize="0"/>
          <p:nvPr/>
        </p:nvPicPr>
        <p:blipFill rotWithShape="1">
          <a:blip r:embed="rId5">
            <a:alphaModFix/>
          </a:blip>
          <a:srcRect b="0" l="0" r="0" t="0"/>
          <a:stretch/>
        </p:blipFill>
        <p:spPr>
          <a:xfrm>
            <a:off x="36048950" y="-586530"/>
            <a:ext cx="7772400" cy="600594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2023-03-30T18:15:16Z</dcterms:created>
  <dc:creator>Faller, John (Kenneth)</dc:creator>
</cp:coreProperties>
</file>