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5" r:id="rId4"/>
    <p:sldId id="268" r:id="rId5"/>
    <p:sldId id="266" r:id="rId6"/>
    <p:sldId id="26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09E"/>
    <a:srgbClr val="38509C"/>
    <a:srgbClr val="425C92"/>
    <a:srgbClr val="333F50"/>
    <a:srgbClr val="0C1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la de espe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23"/>
          <a:stretch/>
        </p:blipFill>
        <p:spPr>
          <a:xfrm>
            <a:off x="0" y="0"/>
            <a:ext cx="4258962" cy="6858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5" y="5825565"/>
            <a:ext cx="2093040" cy="660960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1104899" y="619125"/>
            <a:ext cx="3154063" cy="1276350"/>
          </a:xfrm>
          <a:prstGeom prst="rect">
            <a:avLst/>
          </a:prstGeom>
          <a:solidFill>
            <a:srgbClr val="333F5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5821320"/>
            <a:ext cx="1473390" cy="674730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1104900" y="619125"/>
            <a:ext cx="104775" cy="1276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 userDrawn="1"/>
        </p:nvSpPr>
        <p:spPr>
          <a:xfrm>
            <a:off x="1393539" y="703302"/>
            <a:ext cx="472028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Estão prontos?</a:t>
            </a:r>
          </a:p>
          <a:p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Nossa aula já vai </a:t>
            </a:r>
          </a:p>
          <a:p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começar!</a:t>
            </a:r>
          </a:p>
        </p:txBody>
      </p:sp>
      <p:grpSp>
        <p:nvGrpSpPr>
          <p:cNvPr id="2" name="Agrupar 1"/>
          <p:cNvGrpSpPr/>
          <p:nvPr userDrawn="1"/>
        </p:nvGrpSpPr>
        <p:grpSpPr>
          <a:xfrm>
            <a:off x="4981575" y="3126248"/>
            <a:ext cx="4720281" cy="2292935"/>
            <a:chOff x="4981575" y="3455768"/>
            <a:chExt cx="4720281" cy="2292935"/>
          </a:xfrm>
        </p:grpSpPr>
        <p:sp>
          <p:nvSpPr>
            <p:cNvPr id="6" name="CaixaDeTexto 5"/>
            <p:cNvSpPr txBox="1"/>
            <p:nvPr userDrawn="1"/>
          </p:nvSpPr>
          <p:spPr>
            <a:xfrm>
              <a:off x="4981575" y="3455768"/>
              <a:ext cx="4720281" cy="2292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u="none" kern="1200" baseline="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   </a:t>
              </a:r>
              <a:r>
                <a:rPr lang="pt-BR" sz="1100" b="1" u="sng" kern="12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ATENÇÃO</a:t>
              </a:r>
            </a:p>
            <a:p>
              <a:endParaRPr lang="pt-BR" sz="1100" kern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pt-BR" sz="1100" kern="12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Desligue a webcam e o microfone.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pt-BR" sz="1100" kern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pt-BR" sz="1100" kern="12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Lembre-se que as aulas interativas serão disponibilizadas posteriormente. Portanto, não há necessidade de gravá-las.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pt-BR" sz="11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1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 estiver com dificuldades, entre em contato conosco:</a:t>
              </a:r>
            </a:p>
            <a:p>
              <a:r>
                <a:rPr lang="pt-BR" sz="11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E-mail: </a:t>
              </a:r>
              <a:r>
                <a:rPr lang="pt-BR" sz="11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ensinoremoto@cefsa.edu.br</a:t>
              </a:r>
            </a:p>
            <a:p>
              <a:r>
                <a:rPr lang="pt-BR" sz="11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Telefone: 4359-6565 – ramal 6788</a:t>
              </a:r>
            </a:p>
            <a:p>
              <a:endParaRPr lang="pt-BR" sz="11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1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Mais informações:</a:t>
              </a:r>
            </a:p>
            <a:p>
              <a:r>
                <a:rPr lang="pt-BR" sz="1100" u="none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www.ftt.com.br/home/ensino-remoto</a:t>
              </a:r>
            </a:p>
          </p:txBody>
        </p:sp>
        <p:pic>
          <p:nvPicPr>
            <p:cNvPr id="12" name="Picture 6" descr="Atenção Aviso Símbolo - Gráfico vetorial grátis no Pixabay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5538" y="3505198"/>
              <a:ext cx="184999" cy="159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9138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ções sobre a a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0" y="0"/>
            <a:ext cx="1552575" cy="6858000"/>
          </a:xfrm>
          <a:prstGeom prst="rect">
            <a:avLst/>
          </a:prstGeom>
          <a:solidFill>
            <a:srgbClr val="366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87" y="6010275"/>
            <a:ext cx="1206267" cy="5524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45" y="369075"/>
            <a:ext cx="859650" cy="859650"/>
          </a:xfrm>
          <a:prstGeom prst="rect">
            <a:avLst/>
          </a:prstGeom>
        </p:spPr>
      </p:pic>
      <p:sp>
        <p:nvSpPr>
          <p:cNvPr id="7" name="Espaço Reservado para Texto 6"/>
          <p:cNvSpPr>
            <a:spLocks noGrp="1"/>
          </p:cNvSpPr>
          <p:nvPr>
            <p:ph type="body" sz="quarter" idx="10" hasCustomPrompt="1"/>
          </p:nvPr>
        </p:nvSpPr>
        <p:spPr>
          <a:xfrm>
            <a:off x="3124200" y="2095500"/>
            <a:ext cx="7639050" cy="409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Insira o nome do Professor</a:t>
            </a:r>
          </a:p>
        </p:txBody>
      </p:sp>
      <p:sp>
        <p:nvSpPr>
          <p:cNvPr id="8" name="Espaço Reservado para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3124200" y="2609850"/>
            <a:ext cx="7639050" cy="409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Informe a disciplina</a:t>
            </a:r>
          </a:p>
        </p:txBody>
      </p:sp>
      <p:sp>
        <p:nvSpPr>
          <p:cNvPr id="9" name="Espaço Reservado para Texto 6"/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3733800"/>
            <a:ext cx="7639050" cy="409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rgbClr val="36609E"/>
                </a:solidFill>
              </a:defRPr>
            </a:lvl1pPr>
          </a:lstStyle>
          <a:p>
            <a:pPr lvl="0"/>
            <a:r>
              <a:rPr lang="pt-BR" dirty="0"/>
              <a:t>Insira o tema desta aula</a:t>
            </a:r>
          </a:p>
        </p:txBody>
      </p:sp>
      <p:sp>
        <p:nvSpPr>
          <p:cNvPr id="10" name="Retângulo 9"/>
          <p:cNvSpPr/>
          <p:nvPr userDrawn="1"/>
        </p:nvSpPr>
        <p:spPr>
          <a:xfrm>
            <a:off x="12077700" y="0"/>
            <a:ext cx="114300" cy="2943225"/>
          </a:xfrm>
          <a:prstGeom prst="rect">
            <a:avLst/>
          </a:prstGeom>
          <a:solidFill>
            <a:srgbClr val="366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9239250" y="0"/>
            <a:ext cx="2952750" cy="126225"/>
          </a:xfrm>
          <a:prstGeom prst="rect">
            <a:avLst/>
          </a:prstGeom>
          <a:solidFill>
            <a:srgbClr val="366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38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a a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0" y="0"/>
            <a:ext cx="1552575" cy="6858000"/>
          </a:xfrm>
          <a:prstGeom prst="rect">
            <a:avLst/>
          </a:prstGeom>
          <a:solidFill>
            <a:srgbClr val="366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87" y="6010275"/>
            <a:ext cx="1206267" cy="5524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45" y="369075"/>
            <a:ext cx="859650" cy="859650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12077700" y="0"/>
            <a:ext cx="114300" cy="2943225"/>
          </a:xfrm>
          <a:prstGeom prst="rect">
            <a:avLst/>
          </a:prstGeom>
          <a:solidFill>
            <a:srgbClr val="366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9239250" y="0"/>
            <a:ext cx="2952750" cy="126225"/>
          </a:xfrm>
          <a:prstGeom prst="rect">
            <a:avLst/>
          </a:prstGeom>
          <a:solidFill>
            <a:srgbClr val="366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 hasCustomPrompt="1"/>
          </p:nvPr>
        </p:nvSpPr>
        <p:spPr>
          <a:xfrm>
            <a:off x="3124200" y="728012"/>
            <a:ext cx="7639050" cy="409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Insira o conteúdo</a:t>
            </a:r>
          </a:p>
        </p:txBody>
      </p:sp>
      <p:sp>
        <p:nvSpPr>
          <p:cNvPr id="8" name="Espaço Reservado para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3124200" y="1367481"/>
            <a:ext cx="7639050" cy="46427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Insira o conteúdo</a:t>
            </a:r>
          </a:p>
        </p:txBody>
      </p:sp>
    </p:spTree>
    <p:extLst>
      <p:ext uri="{BB962C8B-B14F-4D97-AF65-F5344CB8AC3E}">
        <p14:creationId xmlns:p14="http://schemas.microsoft.com/office/powerpoint/2010/main" val="182890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99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6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50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Flávio Viotti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Banco de Dados - II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just"/>
            <a:r>
              <a:rPr lang="pt-BR" dirty="0" smtClean="0">
                <a:solidFill>
                  <a:schemeClr val="tx1"/>
                </a:solidFill>
              </a:rPr>
              <a:t>Apresentação do plano de disciplina:</a:t>
            </a:r>
            <a:endParaRPr lang="pt-B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Conteúdos programáticos, metodologias, instrumentos de avaliação e previsão </a:t>
            </a:r>
            <a:r>
              <a:rPr lang="pt-BR" dirty="0">
                <a:solidFill>
                  <a:schemeClr val="tx1"/>
                </a:solidFill>
              </a:rPr>
              <a:t>de </a:t>
            </a:r>
            <a:r>
              <a:rPr lang="pt-BR" dirty="0" smtClean="0">
                <a:solidFill>
                  <a:schemeClr val="tx1"/>
                </a:solidFill>
              </a:rPr>
              <a:t>datas de aplicação e bibliografias.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5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A3CCBB4-3A7B-43E1-B00B-9BC12F7465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CONTEÚDOS PROGRAMÁTICOS</a:t>
            </a:r>
            <a:r>
              <a:rPr lang="pt-BR" dirty="0"/>
              <a:t>	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FBCD9C-0FEA-449D-B98F-F33F8DDD35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just"/>
            <a:r>
              <a:rPr lang="pt-BR" b="1" dirty="0"/>
              <a:t>1º </a:t>
            </a:r>
            <a:r>
              <a:rPr lang="pt-BR" b="1" dirty="0" smtClean="0"/>
              <a:t>bimestre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 smtClean="0"/>
              <a:t>Definição de </a:t>
            </a:r>
            <a:r>
              <a:rPr lang="pt-BR" b="1" dirty="0" err="1" smtClean="0"/>
              <a:t>sub-consultas</a:t>
            </a:r>
            <a:endParaRPr lang="pt-BR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 smtClean="0"/>
              <a:t>Operador Case, </a:t>
            </a:r>
            <a:r>
              <a:rPr lang="pt-BR" b="1" dirty="0" err="1" smtClean="0"/>
              <a:t>Cast</a:t>
            </a:r>
            <a:r>
              <a:rPr lang="pt-BR" b="1" dirty="0" smtClean="0"/>
              <a:t> e </a:t>
            </a:r>
            <a:r>
              <a:rPr lang="pt-BR" b="1" dirty="0" err="1" smtClean="0"/>
              <a:t>Convert</a:t>
            </a:r>
            <a:endParaRPr lang="pt-BR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 smtClean="0"/>
              <a:t>Criação de Visões – </a:t>
            </a:r>
            <a:r>
              <a:rPr lang="pt-BR" b="1" dirty="0" err="1" smtClean="0"/>
              <a:t>Views</a:t>
            </a:r>
            <a:endParaRPr lang="pt-BR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 smtClean="0"/>
              <a:t>Comandos de Armazenamento </a:t>
            </a:r>
            <a:r>
              <a:rPr lang="pt-BR" b="1" dirty="0" err="1" smtClean="0"/>
              <a:t>Stored</a:t>
            </a:r>
            <a:r>
              <a:rPr lang="pt-BR" b="1" dirty="0" smtClean="0"/>
              <a:t> Procedures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 smtClean="0"/>
              <a:t>Tabelas Temporárias</a:t>
            </a:r>
          </a:p>
          <a:p>
            <a:pPr algn="just"/>
            <a:r>
              <a:rPr lang="pt-BR" b="1" dirty="0" smtClean="0"/>
              <a:t>2º bimestre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 smtClean="0"/>
              <a:t>Funções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 smtClean="0"/>
              <a:t>Gatilhos – Triggers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 smtClean="0"/>
              <a:t>Cursores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 smtClean="0"/>
              <a:t>Integridade e desempenho de consultas – </a:t>
            </a:r>
            <a:r>
              <a:rPr lang="pt-BR" b="1" dirty="0" err="1" smtClean="0"/>
              <a:t>Indices</a:t>
            </a:r>
            <a:r>
              <a:rPr lang="pt-BR" b="1" dirty="0" smtClean="0"/>
              <a:t> e </a:t>
            </a:r>
            <a:r>
              <a:rPr lang="pt-BR" b="1" dirty="0" err="1" smtClean="0"/>
              <a:t>Execution</a:t>
            </a:r>
            <a:r>
              <a:rPr lang="pt-BR" b="1" dirty="0" smtClean="0"/>
              <a:t> </a:t>
            </a:r>
            <a:r>
              <a:rPr lang="pt-BR" b="1" dirty="0" err="1" smtClean="0"/>
              <a:t>Plan</a:t>
            </a:r>
            <a:endParaRPr lang="pt-BR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 smtClean="0"/>
              <a:t>Introdução ao NOSQL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 smtClean="0"/>
              <a:t>Instalação e manipulação junto ao </a:t>
            </a:r>
            <a:r>
              <a:rPr lang="pt-BR" b="1" dirty="0" err="1" smtClean="0"/>
              <a:t>MongoDB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325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METODOLOGIAS 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 metodologia é baseada em aulas teóricas expositivas mescladas com exemplos práticos em laboratório, além de trabalhos práticos.</a:t>
            </a:r>
          </a:p>
        </p:txBody>
      </p:sp>
    </p:spTree>
    <p:extLst>
      <p:ext uri="{BB962C8B-B14F-4D97-AF65-F5344CB8AC3E}">
        <p14:creationId xmlns:p14="http://schemas.microsoft.com/office/powerpoint/2010/main" val="191549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200991-8F0D-480E-B8EC-F5A872E8A0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4200" y="728012"/>
            <a:ext cx="9067800" cy="409575"/>
          </a:xfrm>
        </p:spPr>
        <p:txBody>
          <a:bodyPr/>
          <a:lstStyle/>
          <a:p>
            <a:r>
              <a:rPr lang="pt-BR" dirty="0" smtClean="0"/>
              <a:t>INSTRUMENTOS DE AVALIAÇÃO E PREVISÃO DE DATAS DE APLICAÇÃO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BABF0A-CD76-43A3-AE02-8CF74E5678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numCol="1"/>
          <a:lstStyle/>
          <a:p>
            <a:r>
              <a:rPr lang="pt-BR" b="1" dirty="0"/>
              <a:t>1º bimestre</a:t>
            </a:r>
          </a:p>
          <a:p>
            <a:r>
              <a:rPr lang="pt-BR" dirty="0" smtClean="0"/>
              <a:t>Instrumento(s) utilizado(s) para compor a N1 </a:t>
            </a:r>
            <a:r>
              <a:rPr lang="pt-BR" dirty="0"/>
              <a:t>(40%):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FF0000"/>
                </a:solidFill>
              </a:rPr>
              <a:t>Prova dia </a:t>
            </a:r>
            <a:r>
              <a:rPr lang="pt-BR" dirty="0" smtClean="0">
                <a:solidFill>
                  <a:srgbClr val="FF0000"/>
                </a:solidFill>
              </a:rPr>
              <a:t>09</a:t>
            </a:r>
            <a:r>
              <a:rPr lang="pt-BR" dirty="0" smtClean="0">
                <a:solidFill>
                  <a:srgbClr val="FF0000"/>
                </a:solidFill>
              </a:rPr>
              <a:t>/09/2021</a:t>
            </a:r>
            <a:r>
              <a:rPr lang="pt-BR" dirty="0" smtClean="0">
                <a:solidFill>
                  <a:srgbClr val="FF0000"/>
                </a:solidFill>
              </a:rPr>
              <a:t>;</a:t>
            </a:r>
          </a:p>
          <a:p>
            <a:r>
              <a:rPr lang="pt-BR" dirty="0" smtClean="0"/>
              <a:t>Instrumento utilizada para a </a:t>
            </a:r>
            <a:r>
              <a:rPr lang="pt-BR" dirty="0"/>
              <a:t>N2 (60%):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FF0000"/>
                </a:solidFill>
              </a:rPr>
              <a:t>Prova </a:t>
            </a:r>
            <a:r>
              <a:rPr lang="pt-BR" dirty="0">
                <a:solidFill>
                  <a:srgbClr val="FF0000"/>
                </a:solidFill>
              </a:rPr>
              <a:t>dia </a:t>
            </a:r>
            <a:r>
              <a:rPr lang="pt-BR" dirty="0" smtClean="0">
                <a:solidFill>
                  <a:srgbClr val="FF0000"/>
                </a:solidFill>
              </a:rPr>
              <a:t>23/09/2021</a:t>
            </a:r>
            <a:endParaRPr lang="pt-B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2º bimestre</a:t>
            </a:r>
          </a:p>
          <a:p>
            <a:r>
              <a:rPr lang="pt-BR" dirty="0"/>
              <a:t>Instrumento(s) utilizado(s) para compor a N1 (40%):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Avaliação </a:t>
            </a:r>
            <a:r>
              <a:rPr lang="pt-BR" dirty="0"/>
              <a:t>Formativa (50</a:t>
            </a:r>
            <a:r>
              <a:rPr lang="pt-BR" dirty="0" smtClean="0"/>
              <a:t>%);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FF0000"/>
                </a:solidFill>
              </a:rPr>
              <a:t>Resolução de Lista de Exercício </a:t>
            </a:r>
            <a:r>
              <a:rPr lang="pt-BR" smtClean="0">
                <a:solidFill>
                  <a:srgbClr val="FF0000"/>
                </a:solidFill>
              </a:rPr>
              <a:t>dia </a:t>
            </a:r>
            <a:r>
              <a:rPr lang="pt-BR" smtClean="0">
                <a:solidFill>
                  <a:srgbClr val="FF0000"/>
                </a:solidFill>
              </a:rPr>
              <a:t>04</a:t>
            </a:r>
            <a:r>
              <a:rPr lang="pt-BR" smtClean="0">
                <a:solidFill>
                  <a:srgbClr val="FF0000"/>
                </a:solidFill>
              </a:rPr>
              <a:t>/11/2021</a:t>
            </a:r>
            <a:r>
              <a:rPr lang="pt-BR" dirty="0" smtClean="0">
                <a:solidFill>
                  <a:srgbClr val="FF0000"/>
                </a:solidFill>
              </a:rPr>
              <a:t>;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 smtClean="0"/>
              <a:t>Instrumento </a:t>
            </a:r>
            <a:r>
              <a:rPr lang="pt-BR" dirty="0"/>
              <a:t>utilizada para a N2 (60%):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FF0000"/>
                </a:solidFill>
              </a:rPr>
              <a:t>Projeto Interdisciplinar junto a disciplina de Programação do Prof. </a:t>
            </a:r>
            <a:r>
              <a:rPr lang="pt-BR" dirty="0" smtClean="0">
                <a:solidFill>
                  <a:srgbClr val="FF0000"/>
                </a:solidFill>
              </a:rPr>
              <a:t>Eduardo, </a:t>
            </a:r>
            <a:r>
              <a:rPr lang="pt-BR" dirty="0" err="1" smtClean="0">
                <a:solidFill>
                  <a:srgbClr val="FF0000"/>
                </a:solidFill>
              </a:rPr>
              <a:t>Cabrini</a:t>
            </a:r>
            <a:r>
              <a:rPr lang="pt-BR" dirty="0" smtClean="0">
                <a:solidFill>
                  <a:srgbClr val="FF0000"/>
                </a:solidFill>
              </a:rPr>
              <a:t> e Gabriel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8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6FBD03A-96E5-492C-A711-9ED69C562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BIBLIOGRAFIAS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CDDCCE-401E-453B-B67B-B4E5D1F038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11972" y="1367481"/>
            <a:ext cx="8251278" cy="4642794"/>
          </a:xfrm>
        </p:spPr>
        <p:txBody>
          <a:bodyPr/>
          <a:lstStyle/>
          <a:p>
            <a:pPr algn="just"/>
            <a:r>
              <a:rPr lang="pt-BR" sz="1200" dirty="0">
                <a:solidFill>
                  <a:srgbClr val="FF0000"/>
                </a:solidFill>
              </a:rPr>
              <a:t>Básica</a:t>
            </a:r>
          </a:p>
          <a:p>
            <a:pPr algn="just"/>
            <a:r>
              <a:rPr lang="pt-BR" sz="1200" dirty="0">
                <a:solidFill>
                  <a:srgbClr val="FF0000"/>
                </a:solidFill>
              </a:rPr>
              <a:t>1 - SILBERSCHATZ, A.; KORTH, H. F.; SUDARSHAN, S. Sistema de banco de dados. São Paulo: Pearson, 2006.</a:t>
            </a:r>
          </a:p>
          <a:p>
            <a:pPr algn="just"/>
            <a:r>
              <a:rPr lang="pt-BR" sz="1200" dirty="0">
                <a:solidFill>
                  <a:srgbClr val="FF0000"/>
                </a:solidFill>
              </a:rPr>
              <a:t>2 - BEIGHLEY, L. Use a Cabeça (Head </a:t>
            </a:r>
            <a:r>
              <a:rPr lang="pt-BR" sz="1200" dirty="0" err="1">
                <a:solidFill>
                  <a:srgbClr val="FF0000"/>
                </a:solidFill>
              </a:rPr>
              <a:t>First</a:t>
            </a:r>
            <a:r>
              <a:rPr lang="pt-BR" sz="1200" dirty="0">
                <a:solidFill>
                  <a:srgbClr val="FF0000"/>
                </a:solidFill>
              </a:rPr>
              <a:t>): SQL. Rio de Janeiro: Alta Books, 2008.</a:t>
            </a:r>
          </a:p>
          <a:p>
            <a:pPr algn="just"/>
            <a:r>
              <a:rPr lang="pt-BR" sz="1200" dirty="0">
                <a:solidFill>
                  <a:srgbClr val="FF0000"/>
                </a:solidFill>
              </a:rPr>
              <a:t>3 - GARCIA-MOLINA, H. Implementação de sistemas de bancos de dados. Rio de Janeiro: Campus, 2001.</a:t>
            </a:r>
          </a:p>
          <a:p>
            <a:pPr algn="just"/>
            <a:r>
              <a:rPr lang="pt-BR" sz="1200" dirty="0">
                <a:solidFill>
                  <a:srgbClr val="FF0000"/>
                </a:solidFill>
              </a:rPr>
              <a:t>4 - DATE, C.J.; SOUZA. Introdução a sistemas de bancos de dados. São Paulo: Campus, 2000.</a:t>
            </a:r>
          </a:p>
          <a:p>
            <a:pPr algn="just"/>
            <a:endParaRPr lang="pt-BR" sz="1200" dirty="0">
              <a:solidFill>
                <a:srgbClr val="FF0000"/>
              </a:solidFill>
            </a:endParaRPr>
          </a:p>
          <a:p>
            <a:pPr algn="just"/>
            <a:r>
              <a:rPr lang="pt-BR" sz="1200" dirty="0">
                <a:solidFill>
                  <a:srgbClr val="FF0000"/>
                </a:solidFill>
              </a:rPr>
              <a:t>Complementar </a:t>
            </a:r>
          </a:p>
          <a:p>
            <a:pPr algn="just"/>
            <a:r>
              <a:rPr lang="pt-BR" sz="1200" dirty="0">
                <a:solidFill>
                  <a:srgbClr val="FF0000"/>
                </a:solidFill>
              </a:rPr>
              <a:t>1 - ELMASRI, R.; NAVATHE, S. B. Sistemas de Banco de Dados. 7ª ed. São Paulo: Pearson </a:t>
            </a:r>
            <a:r>
              <a:rPr lang="pt-BR" sz="1200" dirty="0" err="1">
                <a:solidFill>
                  <a:srgbClr val="FF0000"/>
                </a:solidFill>
              </a:rPr>
              <a:t>Addison</a:t>
            </a:r>
            <a:r>
              <a:rPr lang="pt-BR" sz="1200" dirty="0">
                <a:solidFill>
                  <a:srgbClr val="FF0000"/>
                </a:solidFill>
              </a:rPr>
              <a:t> Wesley, 2018. (Acesso Virtual)</a:t>
            </a:r>
          </a:p>
          <a:p>
            <a:pPr algn="just"/>
            <a:r>
              <a:rPr lang="pt-BR" sz="1200" dirty="0">
                <a:solidFill>
                  <a:srgbClr val="FF0000"/>
                </a:solidFill>
              </a:rPr>
              <a:t>2 - MEDEIROS, L. F. Banco de Dados: Princípios e Prática. Curitiba: </a:t>
            </a:r>
            <a:r>
              <a:rPr lang="pt-BR" sz="1200" dirty="0" err="1">
                <a:solidFill>
                  <a:srgbClr val="FF0000"/>
                </a:solidFill>
              </a:rPr>
              <a:t>InterSaberes</a:t>
            </a:r>
            <a:r>
              <a:rPr lang="pt-BR" sz="1200" dirty="0">
                <a:solidFill>
                  <a:srgbClr val="FF0000"/>
                </a:solidFill>
              </a:rPr>
              <a:t>, 2013. (Acesso Virtual)</a:t>
            </a:r>
          </a:p>
          <a:p>
            <a:pPr algn="just"/>
            <a:r>
              <a:rPr lang="pt-BR" sz="1200" dirty="0">
                <a:solidFill>
                  <a:srgbClr val="FF0000"/>
                </a:solidFill>
              </a:rPr>
              <a:t>3 - KROENKE, D. M. Banco de Dados: Fundamentos, Projeto e Implementação. Rio de Janeiro: LTC, 1999.</a:t>
            </a:r>
          </a:p>
          <a:p>
            <a:pPr algn="just"/>
            <a:r>
              <a:rPr lang="pt-BR" sz="1200" dirty="0">
                <a:solidFill>
                  <a:srgbClr val="FF0000"/>
                </a:solidFill>
              </a:rPr>
              <a:t>4 - MIKE, H. Microsoft SQL Server 2008: passo a passo. Porto Alegre: </a:t>
            </a:r>
            <a:r>
              <a:rPr lang="pt-BR" sz="1200" dirty="0" err="1">
                <a:solidFill>
                  <a:srgbClr val="FF0000"/>
                </a:solidFill>
              </a:rPr>
              <a:t>Bookman</a:t>
            </a:r>
            <a:r>
              <a:rPr lang="pt-BR" sz="1200" dirty="0">
                <a:solidFill>
                  <a:srgbClr val="FF0000"/>
                </a:solidFill>
              </a:rPr>
              <a:t>, 2010.</a:t>
            </a:r>
          </a:p>
          <a:p>
            <a:pPr algn="just"/>
            <a:r>
              <a:rPr lang="pt-BR" sz="1200" dirty="0">
                <a:solidFill>
                  <a:srgbClr val="FF0000"/>
                </a:solidFill>
              </a:rPr>
              <a:t>5 - SPENIK, M. Microsoft SQL Server 2000. Rio de Janeiro: Campus, 2001.</a:t>
            </a:r>
          </a:p>
          <a:p>
            <a:pPr algn="just"/>
            <a:endParaRPr lang="pt-BR" sz="1200" dirty="0">
              <a:solidFill>
                <a:srgbClr val="FF0000"/>
              </a:solidFill>
            </a:endParaRPr>
          </a:p>
          <a:p>
            <a:pPr algn="just"/>
            <a:endParaRPr lang="pt-BR" sz="1200" dirty="0"/>
          </a:p>
          <a:p>
            <a:pPr algn="just"/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02826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417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Wendel de Sousa Oliveira</dc:creator>
  <cp:lastModifiedBy>Flavio Viotti</cp:lastModifiedBy>
  <cp:revision>161</cp:revision>
  <dcterms:created xsi:type="dcterms:W3CDTF">2020-05-05T19:01:54Z</dcterms:created>
  <dcterms:modified xsi:type="dcterms:W3CDTF">2021-08-05T22:45:41Z</dcterms:modified>
</cp:coreProperties>
</file>