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8A5A1-E1C0-415D-99BA-FB33E901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2EDFB-4E23-43D9-B8F4-E88D94C5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188908-33F8-40B4-8224-59606D0B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24689-BD91-4384-80B6-5F9E09EF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0C60B-434B-46C9-A351-AD9B2F5E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D380-B284-4AFA-9DDC-B5FBF8C6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38A3EB-6815-4F06-8CE5-6C85F031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D9C59B-E4F5-4EC9-A68E-4931F773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ABA944-AF22-49C5-A31A-459AA35C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C0ADB-B8A2-4F54-8C89-60C3361D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0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2C27DB-0637-4657-B1E9-4EBB2DD0C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934B8D-F092-4554-AA2F-FB894988A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A3927-28FD-467E-A1C6-37BEB9FB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77AF7-454A-4284-9077-9158DEE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507118-53FC-4803-9702-1E7CD2E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00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23182-5EE6-4347-A5E1-BA825E7A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B9BA4-57F1-452C-8F9D-ED8B2B30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6CA24-AB7A-490D-B2B9-2A29F229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2CA34F-6874-4D60-A084-FEDDDE18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BE7160-06D6-4534-BAE6-6B39B9CE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6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839F-FAAA-4A38-BAEE-26DAA06D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DBA07F-8C3F-47E9-A202-FAE0E4C2B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9C589-AC51-46DC-A193-EB8A1C61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A45D8-4813-49A9-B389-28B3AEBB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3E1DBF-C4E3-403A-BCD6-91616CB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52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1BC4-C82A-4E27-B58A-09E2E314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3070C-8F2D-44C7-9C14-6C85DA2DD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D18F64-7609-4E2D-8927-05FF9E006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9FCC9D-333A-44B3-AC1E-0304FE89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3D7C2F-AD3A-4847-B9B2-457D233F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C147B3-6587-4A5E-832B-C0039449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52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0FB3E-C8FD-46CA-A58E-E3FECCC7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C3753-E38E-4350-B2F8-8F372F063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B7B6B-725A-4038-9368-9196F417A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A7624C-DF03-4472-B17C-D8F95ED27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B79AEA-A48D-40F1-B6C2-9E2FBEA4B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ADB3D0-B69C-4F2B-A1D1-E24625F7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9AE351-E896-444E-88AB-934B9FA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969348-29F2-4B0A-8C95-15793909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24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A437E-004A-4CBF-98BB-3FAC5862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032381-A5AD-4F89-B143-5BFB0297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288AB5-3183-4928-8DEE-4697E6A4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26A873-7D0D-4FB8-9641-F6C5C819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39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BE4FD5-6DD1-439D-B5C5-281BD85B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FF2E8D-9CAA-465F-A1AF-3E23D7C3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3B019D-A632-438D-B852-47B6C87A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D8A3C-E08C-4519-9858-188173C6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1A7FB-D949-4D92-BFF1-A1C1F7EA0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DB866-DF5A-4DC1-B98D-67DACC8CE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4D07BE-0222-48D8-AC5E-52A88051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C6820-1F39-4354-B721-2713C54E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C031F7-C81A-4002-AAA3-E8798BA9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1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1C0D4-9E31-4E88-83D2-AB89DC34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8B36C4-C264-4FDE-8E46-E8C7B3FCA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942D7-EDF8-466E-B68F-5AF3ED213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7912F1-C1F1-4BB8-A251-51AFB89A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CC9B69-0934-4F5C-9AC3-BB49F016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314F8-3609-4190-8F2B-FCAD9EA7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36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907300-2785-4089-BC04-5893F172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AEB44-875B-4476-84F0-99850C6B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E7E81-D22E-433D-B78B-08F637FE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8563-AC35-4854-8C00-9D7D7FAFCAD9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9A844-58F9-4B1C-9FB5-23573E751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8BEE74-21FE-44E0-974C-AC20A896F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8478-590A-49B7-990B-CE9E0C042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4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gkWGDQAAQBAJ&amp;oi=fnd&amp;pg=PT7&amp;dq=o+que+%C3%A9+o+git&amp;ots=x_X3DOG0yj&amp;sig=pPKRCfQbBPeqhoZ0grppWVaVFcA#v=onepage&amp;q=o%20que%20%C3%A9%20o%20git&amp;f=fal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GitHu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foescola.com/informatica/htm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CS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foescola.com/informatica/cascading-style-sheets-cs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pt-BR/docs/Glossary/Java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D8B71C3-B920-4719-8FE2-71E31F5A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374" y="33098"/>
            <a:ext cx="470594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7F7E95-1838-4478-9599-33571DA3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32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Baloo Bhai" panose="03080902040302020200" pitchFamily="66" charset="0"/>
                <a:cs typeface="Baloo Bhai" panose="03080902040302020200" pitchFamily="66" charset="0"/>
              </a:rPr>
              <a:t>Introdução </a:t>
            </a:r>
            <a:br>
              <a:rPr lang="pt-BR" dirty="0">
                <a:latin typeface="Baloo Bhai" panose="03080902040302020200" pitchFamily="66" charset="0"/>
                <a:cs typeface="Baloo Bhai" panose="03080902040302020200" pitchFamily="66" charset="0"/>
              </a:rPr>
            </a:br>
            <a:r>
              <a:rPr lang="pt-BR" dirty="0">
                <a:latin typeface="Baloo Bhai" panose="03080902040302020200" pitchFamily="66" charset="0"/>
                <a:cs typeface="Baloo Bhai" panose="03080902040302020200" pitchFamily="66" charset="0"/>
              </a:rPr>
              <a:t>ao </a:t>
            </a:r>
            <a:br>
              <a:rPr lang="pt-BR" dirty="0">
                <a:latin typeface="Baloo Bhai" panose="03080902040302020200" pitchFamily="66" charset="0"/>
                <a:cs typeface="Baloo Bhai" panose="03080902040302020200" pitchFamily="66" charset="0"/>
              </a:rPr>
            </a:br>
            <a:r>
              <a:rPr lang="pt-BR" dirty="0">
                <a:latin typeface="Baloo Bhai" panose="03080902040302020200" pitchFamily="66" charset="0"/>
                <a:cs typeface="Baloo Bhai" panose="03080902040302020200" pitchFamily="66" charset="0"/>
              </a:rPr>
              <a:t>Desenvolvimento </a:t>
            </a:r>
            <a:br>
              <a:rPr lang="pt-BR" dirty="0">
                <a:latin typeface="Baloo Bhai" panose="03080902040302020200" pitchFamily="66" charset="0"/>
                <a:cs typeface="Baloo Bhai" panose="03080902040302020200" pitchFamily="66" charset="0"/>
              </a:rPr>
            </a:br>
            <a:r>
              <a:rPr lang="pt-BR" dirty="0">
                <a:latin typeface="Baloo Bhai" panose="03080902040302020200" pitchFamily="66" charset="0"/>
                <a:cs typeface="Baloo Bhai" panose="03080902040302020200" pitchFamily="66" charset="0"/>
              </a:rPr>
              <a:t>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B1392B-0EA4-49D0-92D0-8A5E18E62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8964"/>
            <a:ext cx="9144000" cy="1655762"/>
          </a:xfrm>
        </p:spPr>
        <p:txBody>
          <a:bodyPr/>
          <a:lstStyle/>
          <a:p>
            <a:r>
              <a:rPr lang="pt-BR" dirty="0"/>
              <a:t>HTML, CSS e </a:t>
            </a:r>
            <a:r>
              <a:rPr lang="pt-BR" dirty="0" err="1"/>
              <a:t>JavaScript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41150BB-BBA4-490E-8D0C-EFBF946F0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55" y="1137726"/>
            <a:ext cx="3257550" cy="5591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548E56C-DFAF-4109-A960-0375A9934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0469">
            <a:off x="288433" y="346947"/>
            <a:ext cx="2857500" cy="28575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5910E84-2A2D-4D8A-8D5D-13A7BA642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06" y="737370"/>
            <a:ext cx="3318323" cy="597686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28A7F8-2C70-4AA8-BED1-B0CCA2A19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63" y="4378816"/>
            <a:ext cx="6426557" cy="25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75EA3-4D31-4213-83A3-FDA75101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355F08-E37E-418E-84A3-29784AB9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5945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AA1AE2F-437B-4194-A1A3-A60C1B95C800}"/>
              </a:ext>
            </a:extLst>
          </p:cNvPr>
          <p:cNvSpPr txBox="1"/>
          <p:nvPr/>
        </p:nvSpPr>
        <p:spPr>
          <a:xfrm>
            <a:off x="2051222" y="1841157"/>
            <a:ext cx="9502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é o </a:t>
            </a:r>
            <a:r>
              <a:rPr lang="pt-BR" dirty="0" err="1"/>
              <a:t>Git</a:t>
            </a:r>
            <a:r>
              <a:rPr lang="pt-BR" dirty="0"/>
              <a:t> e GitHub?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Git</a:t>
            </a:r>
            <a:r>
              <a:rPr lang="pt-BR" dirty="0"/>
              <a:t> – é um sistema de controle de versões distribuído.</a:t>
            </a:r>
          </a:p>
          <a:p>
            <a:pPr algn="r"/>
            <a:r>
              <a:rPr lang="pt-BR" dirty="0">
                <a:hlinkClick r:id="rId3"/>
              </a:rPr>
              <a:t>(https://books.google.com.br/</a:t>
            </a:r>
            <a:r>
              <a:rPr lang="pt-BR" dirty="0" err="1">
                <a:hlinkClick r:id="rId3"/>
              </a:rPr>
              <a:t>books?hl</a:t>
            </a:r>
            <a:r>
              <a:rPr lang="pt-BR" dirty="0">
                <a:hlinkClick r:id="rId3"/>
              </a:rPr>
              <a:t>=</a:t>
            </a:r>
            <a:r>
              <a:rPr lang="pt-BR" dirty="0" err="1">
                <a:hlinkClick r:id="rId3"/>
              </a:rPr>
              <a:t>pt-BR&amp;lr</a:t>
            </a:r>
            <a:r>
              <a:rPr lang="pt-BR" dirty="0">
                <a:hlinkClick r:id="rId3"/>
              </a:rPr>
              <a:t>=&amp;id=</a:t>
            </a:r>
            <a:r>
              <a:rPr lang="pt-BR" dirty="0" err="1">
                <a:hlinkClick r:id="rId3"/>
              </a:rPr>
              <a:t>gkWGDQAAQBAJ&amp;oi</a:t>
            </a:r>
            <a:r>
              <a:rPr lang="pt-BR" dirty="0">
                <a:hlinkClick r:id="rId3"/>
              </a:rPr>
              <a:t>=</a:t>
            </a:r>
            <a:r>
              <a:rPr lang="pt-BR" dirty="0" err="1">
                <a:hlinkClick r:id="rId3"/>
              </a:rPr>
              <a:t>fnd&amp;pg</a:t>
            </a:r>
            <a:r>
              <a:rPr lang="pt-BR" dirty="0">
                <a:hlinkClick r:id="rId3"/>
              </a:rPr>
              <a:t>=PT7&amp;dq=</a:t>
            </a:r>
            <a:r>
              <a:rPr lang="pt-BR" dirty="0" err="1">
                <a:hlinkClick r:id="rId3"/>
              </a:rPr>
              <a:t>o+que</a:t>
            </a:r>
            <a:r>
              <a:rPr lang="pt-BR" dirty="0">
                <a:hlinkClick r:id="rId3"/>
              </a:rPr>
              <a:t>+%C3%A9+o+git&amp;ots=x_X3DOG0yj&amp;sig=pPKRCfQbBPeqhoZ0grppWVaVFcA#v=</a:t>
            </a:r>
            <a:r>
              <a:rPr lang="pt-BR" dirty="0" err="1">
                <a:hlinkClick r:id="rId3"/>
              </a:rPr>
              <a:t>onepage&amp;q</a:t>
            </a:r>
            <a:r>
              <a:rPr lang="pt-BR" dirty="0">
                <a:hlinkClick r:id="rId3"/>
              </a:rPr>
              <a:t>=o%20que%20%C3%A9%20o%20git&amp;f=false</a:t>
            </a:r>
            <a:r>
              <a:rPr lang="pt-BR" dirty="0"/>
              <a:t>) </a:t>
            </a:r>
          </a:p>
          <a:p>
            <a:endParaRPr lang="pt-BR" dirty="0"/>
          </a:p>
          <a:p>
            <a:r>
              <a:rPr lang="pt-BR" dirty="0"/>
              <a:t>	GitHub – é uma plataforma de hospedagem de código-fonte e arquivos com  controle de versão usando 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pPr algn="r"/>
            <a:r>
              <a:rPr lang="pt-BR" dirty="0"/>
              <a:t>(</a:t>
            </a:r>
            <a:r>
              <a:rPr lang="pt-BR" dirty="0">
                <a:hlinkClick r:id="rId4"/>
              </a:rPr>
              <a:t>https://pt.wikipedia.org/wiki/GitHub</a:t>
            </a:r>
            <a:r>
              <a:rPr lang="pt-B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523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75EA3-4D31-4213-83A3-FDA75101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Hospedagem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355F08-E37E-418E-84A3-29784AB9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5945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AA1AE2F-437B-4194-A1A3-A60C1B95C800}"/>
              </a:ext>
            </a:extLst>
          </p:cNvPr>
          <p:cNvSpPr txBox="1"/>
          <p:nvPr/>
        </p:nvSpPr>
        <p:spPr>
          <a:xfrm>
            <a:off x="2051222" y="1841157"/>
            <a:ext cx="9502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é uma hospedagem?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Hospedagem é o local onde fica armazenados os arquivos de seu site para acesso pela internet. A hospedagem possui os serviços necessários para entregar ao usuário tudo pronto para que ele, através do navegador, consiga visualizar o resultado final, também é importante comentar que existem vários tipos de hospedagem, dependendo de sua necessidade.</a:t>
            </a:r>
          </a:p>
        </p:txBody>
      </p:sp>
    </p:spTree>
    <p:extLst>
      <p:ext uri="{BB962C8B-B14F-4D97-AF65-F5344CB8AC3E}">
        <p14:creationId xmlns:p14="http://schemas.microsoft.com/office/powerpoint/2010/main" val="126000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C3EC08-C36E-4932-81D6-02E057CB4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5945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9F80571-72BA-4511-9E9F-C3F81E40E9E5}"/>
              </a:ext>
            </a:extLst>
          </p:cNvPr>
          <p:cNvSpPr txBox="1"/>
          <p:nvPr/>
        </p:nvSpPr>
        <p:spPr>
          <a:xfrm>
            <a:off x="2458995" y="1643449"/>
            <a:ext cx="8217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Conhecimento é algo que ninguém pode tomar de você, permanece no tempo e quanto maior mais se conhece e mais se percebe que é necessário mais.</a:t>
            </a:r>
          </a:p>
          <a:p>
            <a:pPr algn="just"/>
            <a:r>
              <a:rPr lang="pt-BR" sz="2800" b="1" dirty="0"/>
              <a:t>Então não se limite somente neste curso, existe um mundo de possibilidade para todos nós através das vias de comunicação.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1C635F-58B5-4B70-A4B9-FBE58B89343C}"/>
              </a:ext>
            </a:extLst>
          </p:cNvPr>
          <p:cNvSpPr/>
          <p:nvPr/>
        </p:nvSpPr>
        <p:spPr>
          <a:xfrm>
            <a:off x="7648235" y="4752886"/>
            <a:ext cx="2608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Bye </a:t>
            </a:r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Bye</a:t>
            </a:r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155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223C5-F822-4146-A0B3-DB953A16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534" y="182563"/>
            <a:ext cx="9653789" cy="1325563"/>
          </a:xfrm>
        </p:spPr>
        <p:txBody>
          <a:bodyPr/>
          <a:lstStyle/>
          <a:p>
            <a:pPr algn="ctr"/>
            <a:r>
              <a:rPr lang="pt-BR" dirty="0"/>
              <a:t>O que veremos neste curso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F771F0F-01C0-47F4-99C3-89796D13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5945" cy="6858000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2DFFCD0-D226-4E82-8515-B6DEBC17A32A}"/>
              </a:ext>
            </a:extLst>
          </p:cNvPr>
          <p:cNvSpPr txBox="1"/>
          <p:nvPr/>
        </p:nvSpPr>
        <p:spPr>
          <a:xfrm>
            <a:off x="3322401" y="1690688"/>
            <a:ext cx="7933386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dirty="0"/>
              <a:t>O que é o desenvolvimento Web?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dirty="0"/>
              <a:t>Quais as modalidades de sites?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dirty="0"/>
              <a:t>Quais as etapas do desenvolvimento Web?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dirty="0"/>
              <a:t>Introdução ao HTML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dirty="0"/>
              <a:t>Introdução ao CSS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dirty="0"/>
              <a:t>Introdução ao </a:t>
            </a:r>
            <a:r>
              <a:rPr lang="pt-BR" dirty="0" err="1"/>
              <a:t>JavaScript</a:t>
            </a:r>
            <a:endParaRPr lang="pt-B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dirty="0" err="1"/>
              <a:t>Git</a:t>
            </a:r>
            <a:r>
              <a:rPr lang="pt-BR" dirty="0"/>
              <a:t> e GitHub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dirty="0"/>
              <a:t>Hospedagem</a:t>
            </a:r>
          </a:p>
        </p:txBody>
      </p:sp>
    </p:spTree>
    <p:extLst>
      <p:ext uri="{BB962C8B-B14F-4D97-AF65-F5344CB8AC3E}">
        <p14:creationId xmlns:p14="http://schemas.microsoft.com/office/powerpoint/2010/main" val="277449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E3114E52-4E6A-43AA-9213-0356712CC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94" y="2494478"/>
            <a:ext cx="6806503" cy="43090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B9C8FD-B6E6-4A39-9DA9-8B2B4B9AC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594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4391EA9-6DFD-464C-A45D-AEA0C68EDBC8}"/>
              </a:ext>
            </a:extLst>
          </p:cNvPr>
          <p:cNvSpPr txBox="1"/>
          <p:nvPr/>
        </p:nvSpPr>
        <p:spPr>
          <a:xfrm>
            <a:off x="2352972" y="708338"/>
            <a:ext cx="8873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 que é o desenvolvimento Web?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0D3584-A4FF-48A4-B0E8-409B6148DF5F}"/>
              </a:ext>
            </a:extLst>
          </p:cNvPr>
          <p:cNvSpPr txBox="1"/>
          <p:nvPr/>
        </p:nvSpPr>
        <p:spPr>
          <a:xfrm>
            <a:off x="2842153" y="1545465"/>
            <a:ext cx="6507693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Muito mais que criação de uma página na internet ou intranet.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Codificar sites;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páginas;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portais;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aplicativos web.</a:t>
            </a:r>
          </a:p>
        </p:txBody>
      </p:sp>
    </p:spTree>
    <p:extLst>
      <p:ext uri="{BB962C8B-B14F-4D97-AF65-F5344CB8AC3E}">
        <p14:creationId xmlns:p14="http://schemas.microsoft.com/office/powerpoint/2010/main" val="194447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0E3F0-021D-4294-81A4-3E17AA57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924" y="365125"/>
            <a:ext cx="9112876" cy="1325563"/>
          </a:xfrm>
        </p:spPr>
        <p:txBody>
          <a:bodyPr/>
          <a:lstStyle/>
          <a:p>
            <a:r>
              <a:rPr lang="pt-BR" dirty="0"/>
              <a:t>Quais as modalidades de sites?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ED5620C-9BC2-40E4-A29F-78951CAEA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5945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D83316-0B1B-44D3-8ECE-926F438BA7E2}"/>
              </a:ext>
            </a:extLst>
          </p:cNvPr>
          <p:cNvSpPr txBox="1"/>
          <p:nvPr/>
        </p:nvSpPr>
        <p:spPr>
          <a:xfrm>
            <a:off x="2408349" y="1951672"/>
            <a:ext cx="824247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Estático</a:t>
            </a:r>
            <a:r>
              <a:rPr lang="pt-BR" sz="2400" dirty="0"/>
              <a:t> - Um site estático é aquele com conteúdo estável, onde cada usuário vê exatamente a mesma coisa em cada página individual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Dinâmico</a:t>
            </a:r>
            <a:r>
              <a:rPr lang="pt-BR" sz="2400" dirty="0"/>
              <a:t> - é aquele em que o conteúdo é carregado de forma dinâmica, permitindo que ele mude de acordo com o usuário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53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AAABACB-4AB4-46C6-8E6E-3B91BDBD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19" y="1828800"/>
            <a:ext cx="6375681" cy="42500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4D4BA0-6B23-473D-8E82-5C56F70A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222" y="365125"/>
            <a:ext cx="9782577" cy="1325563"/>
          </a:xfrm>
        </p:spPr>
        <p:txBody>
          <a:bodyPr/>
          <a:lstStyle/>
          <a:p>
            <a:r>
              <a:rPr lang="pt-BR" dirty="0"/>
              <a:t>Quais as etapas do desenvolvimento Web?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1B55945-3E3A-49F5-A0CD-C31066451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5945" cy="68580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CC8388A-BCD0-4122-A657-F2DE7D424488}"/>
              </a:ext>
            </a:extLst>
          </p:cNvPr>
          <p:cNvSpPr txBox="1"/>
          <p:nvPr/>
        </p:nvSpPr>
        <p:spPr>
          <a:xfrm>
            <a:off x="2827986" y="1690688"/>
            <a:ext cx="79591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Concepção da Ideia;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Estudo das referências;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Desenvolvimento banco de dados;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Criação do </a:t>
            </a:r>
            <a:r>
              <a:rPr lang="pt-BR" dirty="0" err="1"/>
              <a:t>sket</a:t>
            </a:r>
            <a:r>
              <a:rPr lang="pt-BR" dirty="0"/>
              <a:t> de modelo;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Desenvolvimento da arte;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AAABACB-4AB4-46C6-8E6E-3B91BDBD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19" y="1828800"/>
            <a:ext cx="6375681" cy="42500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4D4BA0-6B23-473D-8E82-5C56F70A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222" y="365125"/>
            <a:ext cx="9782577" cy="1325563"/>
          </a:xfrm>
        </p:spPr>
        <p:txBody>
          <a:bodyPr/>
          <a:lstStyle/>
          <a:p>
            <a:r>
              <a:rPr lang="pt-BR" dirty="0"/>
              <a:t>Quais as etapas do desenvolvimento Web?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1B55945-3E3A-49F5-A0CD-C31066451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5945" cy="68580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CC8388A-BCD0-4122-A657-F2DE7D424488}"/>
              </a:ext>
            </a:extLst>
          </p:cNvPr>
          <p:cNvSpPr txBox="1"/>
          <p:nvPr/>
        </p:nvSpPr>
        <p:spPr>
          <a:xfrm>
            <a:off x="3072684" y="1502688"/>
            <a:ext cx="7959143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Definição das cores;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Desenvolvimento textual;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Definição das fontes;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Desenvolvimento do código;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Teste de funcionamento;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Contratação do domínio;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dirty="0"/>
              <a:t>Hospedagem;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48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54EEA-DD44-45D0-9003-9CFFA68C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070" y="688290"/>
            <a:ext cx="9859851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Introdução ao HTML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2408DF-89A2-459E-8F68-B1E4E4747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5945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5EABEE-3E4D-47D5-B1A4-9B8101611588}"/>
              </a:ext>
            </a:extLst>
          </p:cNvPr>
          <p:cNvSpPr txBox="1"/>
          <p:nvPr/>
        </p:nvSpPr>
        <p:spPr>
          <a:xfrm>
            <a:off x="2484338" y="2055812"/>
            <a:ext cx="7456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HTML</a:t>
            </a:r>
            <a:r>
              <a:rPr lang="pt-BR" dirty="0"/>
              <a:t> (Linguagem de Marcação de </a:t>
            </a:r>
            <a:r>
              <a:rPr lang="pt-BR" dirty="0" err="1"/>
              <a:t>HiperTexto</a:t>
            </a:r>
            <a:r>
              <a:rPr lang="pt-BR" dirty="0"/>
              <a:t>) é o bloco de construção mais básico da web. Define o significado e a estrutura do conteúdo da web.</a:t>
            </a:r>
          </a:p>
          <a:p>
            <a:pPr algn="r"/>
            <a:r>
              <a:rPr lang="pt-BR" dirty="0"/>
              <a:t>(</a:t>
            </a:r>
            <a:r>
              <a:rPr lang="pt-BR" dirty="0">
                <a:hlinkClick r:id="rId3"/>
              </a:rPr>
              <a:t>https://developer.mozilla.org/</a:t>
            </a:r>
            <a:r>
              <a:rPr lang="pt-BR" dirty="0" err="1">
                <a:hlinkClick r:id="rId3"/>
              </a:rPr>
              <a:t>pt</a:t>
            </a:r>
            <a:r>
              <a:rPr lang="pt-BR" dirty="0">
                <a:hlinkClick r:id="rId3"/>
              </a:rPr>
              <a:t>-BR/</a:t>
            </a:r>
            <a:r>
              <a:rPr lang="pt-BR" dirty="0" err="1">
                <a:hlinkClick r:id="rId3"/>
              </a:rPr>
              <a:t>docs</a:t>
            </a:r>
            <a:r>
              <a:rPr lang="pt-BR" dirty="0">
                <a:hlinkClick r:id="rId3"/>
              </a:rPr>
              <a:t>/Web/HTML</a:t>
            </a:r>
            <a:r>
              <a:rPr lang="pt-BR" dirty="0"/>
              <a:t>) </a:t>
            </a:r>
          </a:p>
          <a:p>
            <a:endParaRPr lang="pt-BR" dirty="0"/>
          </a:p>
          <a:p>
            <a:r>
              <a:rPr lang="pt-BR" b="1" dirty="0"/>
              <a:t>De HTML para HTML5</a:t>
            </a:r>
            <a:r>
              <a:rPr lang="pt-BR" dirty="0"/>
              <a:t> – São duas partes da mesma tecnologia, mas com um upgrade.</a:t>
            </a:r>
          </a:p>
          <a:p>
            <a:endParaRPr lang="pt-BR" dirty="0"/>
          </a:p>
          <a:p>
            <a:r>
              <a:rPr lang="pt-BR" b="1" dirty="0"/>
              <a:t>A história </a:t>
            </a:r>
            <a:r>
              <a:rPr lang="pt-BR" dirty="0"/>
              <a:t>– criada em 1991 por Tim Berners-Lee, no CERN (</a:t>
            </a:r>
            <a:r>
              <a:rPr lang="pt-BR" dirty="0" err="1"/>
              <a:t>European</a:t>
            </a:r>
            <a:r>
              <a:rPr lang="pt-BR" dirty="0"/>
              <a:t> </a:t>
            </a:r>
            <a:r>
              <a:rPr lang="pt-BR" dirty="0" err="1"/>
              <a:t>councilfor</a:t>
            </a:r>
            <a:r>
              <a:rPr lang="pt-BR" dirty="0"/>
              <a:t> nuclear </a:t>
            </a:r>
            <a:r>
              <a:rPr lang="pt-BR" dirty="0" err="1"/>
              <a:t>research</a:t>
            </a:r>
            <a:r>
              <a:rPr lang="pt-BR" dirty="0"/>
              <a:t>)</a:t>
            </a:r>
          </a:p>
          <a:p>
            <a:pPr algn="r"/>
            <a:r>
              <a:rPr lang="pt-BR" dirty="0"/>
              <a:t> (</a:t>
            </a:r>
            <a:r>
              <a:rPr lang="pt-BR" dirty="0">
                <a:hlinkClick r:id="rId4"/>
              </a:rPr>
              <a:t>https://www.infoescola.com/</a:t>
            </a:r>
            <a:r>
              <a:rPr lang="pt-BR" dirty="0" err="1">
                <a:hlinkClick r:id="rId4"/>
              </a:rPr>
              <a:t>informatica</a:t>
            </a:r>
            <a:r>
              <a:rPr lang="pt-BR" dirty="0">
                <a:hlinkClick r:id="rId4"/>
              </a:rPr>
              <a:t>/html/</a:t>
            </a:r>
            <a:r>
              <a:rPr lang="pt-BR" dirty="0"/>
              <a:t>) </a:t>
            </a:r>
          </a:p>
          <a:p>
            <a:endParaRPr lang="pt-BR" dirty="0"/>
          </a:p>
          <a:p>
            <a:r>
              <a:rPr lang="pt-BR" b="1" dirty="0"/>
              <a:t>Estrutura</a:t>
            </a:r>
            <a:r>
              <a:rPr lang="pt-BR" dirty="0"/>
              <a:t> – Involucro, </a:t>
            </a:r>
            <a:r>
              <a:rPr lang="pt-BR" dirty="0" err="1"/>
              <a:t>Cabecalho</a:t>
            </a:r>
            <a:r>
              <a:rPr lang="pt-BR" dirty="0"/>
              <a:t> e corpo. (links e </a:t>
            </a:r>
            <a:r>
              <a:rPr lang="pt-BR" dirty="0" err="1"/>
              <a:t>tags</a:t>
            </a:r>
            <a:r>
              <a:rPr lang="pt-B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4061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54EEA-DD44-45D0-9003-9CFFA68C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070" y="688290"/>
            <a:ext cx="9859851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Introdução ao CSS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2408DF-89A2-459E-8F68-B1E4E4747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5945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5EABEE-3E4D-47D5-B1A4-9B8101611588}"/>
              </a:ext>
            </a:extLst>
          </p:cNvPr>
          <p:cNvSpPr txBox="1"/>
          <p:nvPr/>
        </p:nvSpPr>
        <p:spPr>
          <a:xfrm>
            <a:off x="2484338" y="2055812"/>
            <a:ext cx="7456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b="1" dirty="0">
                <a:solidFill>
                  <a:srgbClr val="1B1B1B"/>
                </a:solidFill>
              </a:rPr>
              <a:t>CSS</a:t>
            </a:r>
            <a:r>
              <a:rPr lang="pt-BR" altLang="pt-BR" dirty="0">
                <a:solidFill>
                  <a:srgbClr val="1B1B1B"/>
                </a:solidFill>
              </a:rPr>
              <a:t> ( </a:t>
            </a:r>
            <a:r>
              <a:rPr lang="pt-BR" altLang="pt-BR" b="1" i="1" dirty="0" err="1">
                <a:solidFill>
                  <a:srgbClr val="1B1B1B"/>
                </a:solidFill>
              </a:rPr>
              <a:t>Cascading</a:t>
            </a:r>
            <a:r>
              <a:rPr lang="pt-BR" altLang="pt-BR" b="1" i="1" dirty="0">
                <a:solidFill>
                  <a:srgbClr val="1B1B1B"/>
                </a:solidFill>
              </a:rPr>
              <a:t> </a:t>
            </a:r>
            <a:r>
              <a:rPr lang="pt-BR" altLang="pt-BR" b="1" i="1" dirty="0" err="1">
                <a:solidFill>
                  <a:srgbClr val="1B1B1B"/>
                </a:solidFill>
              </a:rPr>
              <a:t>Style</a:t>
            </a:r>
            <a:r>
              <a:rPr lang="pt-BR" altLang="pt-BR" b="1" i="1" dirty="0">
                <a:solidFill>
                  <a:srgbClr val="1B1B1B"/>
                </a:solidFill>
              </a:rPr>
              <a:t> </a:t>
            </a:r>
            <a:r>
              <a:rPr lang="pt-BR" altLang="pt-BR" b="1" i="1" dirty="0" err="1">
                <a:solidFill>
                  <a:srgbClr val="1B1B1B"/>
                </a:solidFill>
              </a:rPr>
              <a:t>Sheets</a:t>
            </a:r>
            <a:r>
              <a:rPr lang="pt-BR" altLang="pt-BR" b="1" dirty="0">
                <a:solidFill>
                  <a:srgbClr val="1B1B1B"/>
                </a:solidFill>
              </a:rPr>
              <a:t> ou Folhas de Estilo em Cascata)</a:t>
            </a:r>
            <a:r>
              <a:rPr lang="pt-BR" altLang="pt-BR" dirty="0">
                <a:solidFill>
                  <a:srgbClr val="1B1B1B"/>
                </a:solidFill>
              </a:rPr>
              <a:t> é uma linguagem de estilo usado para descrever a apresentação de um documento escrito em Html ou XML</a:t>
            </a:r>
          </a:p>
          <a:p>
            <a:pPr algn="r"/>
            <a:r>
              <a:rPr lang="pt-BR" dirty="0"/>
              <a:t>(</a:t>
            </a:r>
            <a:r>
              <a:rPr lang="pt-BR" dirty="0">
                <a:hlinkClick r:id="rId3"/>
              </a:rPr>
              <a:t>https://developer.mozilla.org/</a:t>
            </a:r>
            <a:r>
              <a:rPr lang="pt-BR" dirty="0" err="1">
                <a:hlinkClick r:id="rId3"/>
              </a:rPr>
              <a:t>pt</a:t>
            </a:r>
            <a:r>
              <a:rPr lang="pt-BR" dirty="0">
                <a:hlinkClick r:id="rId3"/>
              </a:rPr>
              <a:t>-BR/</a:t>
            </a:r>
            <a:r>
              <a:rPr lang="pt-BR" dirty="0" err="1">
                <a:hlinkClick r:id="rId3"/>
              </a:rPr>
              <a:t>docs</a:t>
            </a:r>
            <a:r>
              <a:rPr lang="pt-BR" dirty="0">
                <a:hlinkClick r:id="rId3"/>
              </a:rPr>
              <a:t>/Web/CSS</a:t>
            </a:r>
            <a:r>
              <a:rPr lang="pt-BR" dirty="0"/>
              <a:t>) </a:t>
            </a:r>
          </a:p>
          <a:p>
            <a:endParaRPr lang="pt-BR" dirty="0"/>
          </a:p>
          <a:p>
            <a:r>
              <a:rPr lang="pt-BR" b="1" dirty="0"/>
              <a:t>De CSS para CSS3</a:t>
            </a:r>
            <a:r>
              <a:rPr lang="pt-BR" dirty="0"/>
              <a:t> – São duas partes da mesma tecnologia, mas com um upgrade.</a:t>
            </a:r>
          </a:p>
          <a:p>
            <a:endParaRPr lang="pt-BR" dirty="0"/>
          </a:p>
          <a:p>
            <a:r>
              <a:rPr lang="pt-BR" b="1" dirty="0"/>
              <a:t>A história </a:t>
            </a:r>
            <a:r>
              <a:rPr lang="pt-BR" dirty="0"/>
              <a:t>– proposto pela primeira vez em Outubro de 1994, por </a:t>
            </a:r>
            <a:r>
              <a:rPr lang="pt-BR" dirty="0" err="1"/>
              <a:t>Hakon</a:t>
            </a:r>
            <a:r>
              <a:rPr lang="pt-BR" dirty="0"/>
              <a:t> Lie, em 1995 CSS1 pela W3C.</a:t>
            </a:r>
          </a:p>
          <a:p>
            <a:pPr algn="r"/>
            <a:r>
              <a:rPr lang="pt-BR" dirty="0"/>
              <a:t> (</a:t>
            </a:r>
            <a:r>
              <a:rPr lang="pt-BR" dirty="0">
                <a:hlinkClick r:id="rId4"/>
              </a:rPr>
              <a:t>https://www.infoescola.com/</a:t>
            </a:r>
            <a:r>
              <a:rPr lang="pt-BR" dirty="0" err="1">
                <a:hlinkClick r:id="rId4"/>
              </a:rPr>
              <a:t>informatica</a:t>
            </a:r>
            <a:r>
              <a:rPr lang="pt-BR" dirty="0">
                <a:hlinkClick r:id="rId4"/>
              </a:rPr>
              <a:t>/</a:t>
            </a:r>
            <a:r>
              <a:rPr lang="pt-BR" dirty="0" err="1">
                <a:hlinkClick r:id="rId4"/>
              </a:rPr>
              <a:t>cascading-style-sheets-css</a:t>
            </a:r>
            <a:r>
              <a:rPr lang="pt-BR" dirty="0">
                <a:hlinkClick r:id="rId4"/>
              </a:rPr>
              <a:t>/</a:t>
            </a:r>
            <a:r>
              <a:rPr lang="pt-BR" dirty="0"/>
              <a:t>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59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54EEA-DD44-45D0-9003-9CFFA68C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070" y="688290"/>
            <a:ext cx="9859851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Introdução ao </a:t>
            </a:r>
            <a:r>
              <a:rPr lang="pt-BR" dirty="0" err="1"/>
              <a:t>JavaScript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2408DF-89A2-459E-8F68-B1E4E4747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5945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5EABEE-3E4D-47D5-B1A4-9B8101611588}"/>
              </a:ext>
            </a:extLst>
          </p:cNvPr>
          <p:cNvSpPr txBox="1"/>
          <p:nvPr/>
        </p:nvSpPr>
        <p:spPr>
          <a:xfrm>
            <a:off x="2484338" y="2055812"/>
            <a:ext cx="74568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b="1" dirty="0" err="1">
                <a:solidFill>
                  <a:srgbClr val="1B1B1B"/>
                </a:solidFill>
              </a:rPr>
              <a:t>JavaScript</a:t>
            </a:r>
            <a:r>
              <a:rPr lang="pt-BR" altLang="pt-BR" dirty="0">
                <a:solidFill>
                  <a:srgbClr val="1B1B1B"/>
                </a:solidFill>
              </a:rPr>
              <a:t> </a:t>
            </a:r>
            <a:r>
              <a:rPr lang="pt-BR" dirty="0"/>
              <a:t>é uma linguagem leve, interpretada e baseada em objetos com funções de primeira classe </a:t>
            </a:r>
            <a:r>
              <a:rPr lang="pt-BR" i="1" dirty="0"/>
              <a:t>,</a:t>
            </a:r>
            <a:r>
              <a:rPr lang="pt-BR" dirty="0"/>
              <a:t> mais conhecida como a linguagem de script para páginas Web, mas usada também em vários outros cenários fora browser. </a:t>
            </a:r>
            <a:endParaRPr lang="pt-BR" altLang="pt-BR" dirty="0">
              <a:solidFill>
                <a:srgbClr val="1B1B1B"/>
              </a:solidFill>
            </a:endParaRPr>
          </a:p>
          <a:p>
            <a:pPr algn="r"/>
            <a:r>
              <a:rPr lang="pt-BR" dirty="0"/>
              <a:t>(</a:t>
            </a:r>
            <a:r>
              <a:rPr lang="pt-BR" dirty="0">
                <a:hlinkClick r:id="rId3"/>
              </a:rPr>
              <a:t>https://developer.mozilla.org/</a:t>
            </a:r>
            <a:r>
              <a:rPr lang="pt-BR" dirty="0" err="1">
                <a:hlinkClick r:id="rId3"/>
              </a:rPr>
              <a:t>pt</a:t>
            </a:r>
            <a:r>
              <a:rPr lang="pt-BR" dirty="0">
                <a:hlinkClick r:id="rId3"/>
              </a:rPr>
              <a:t>-BR/</a:t>
            </a:r>
            <a:r>
              <a:rPr lang="pt-BR" dirty="0" err="1">
                <a:hlinkClick r:id="rId3"/>
              </a:rPr>
              <a:t>docs</a:t>
            </a:r>
            <a:r>
              <a:rPr lang="pt-BR" dirty="0">
                <a:hlinkClick r:id="rId3"/>
              </a:rPr>
              <a:t>/Web/</a:t>
            </a:r>
            <a:r>
              <a:rPr lang="pt-BR" dirty="0" err="1">
                <a:hlinkClick r:id="rId3"/>
              </a:rPr>
              <a:t>JavaScript</a:t>
            </a:r>
            <a:r>
              <a:rPr lang="pt-BR" dirty="0"/>
              <a:t>) </a:t>
            </a:r>
          </a:p>
          <a:p>
            <a:endParaRPr lang="pt-BR" dirty="0"/>
          </a:p>
          <a:p>
            <a:r>
              <a:rPr lang="pt-BR" b="1" dirty="0"/>
              <a:t>Linguagem fracamente tipada</a:t>
            </a:r>
          </a:p>
          <a:p>
            <a:endParaRPr lang="pt-BR" b="1" dirty="0"/>
          </a:p>
          <a:p>
            <a:r>
              <a:rPr lang="pt-BR" b="1" dirty="0" err="1"/>
              <a:t>JavaScript</a:t>
            </a:r>
            <a:r>
              <a:rPr lang="pt-BR" b="1" dirty="0"/>
              <a:t> </a:t>
            </a:r>
            <a:r>
              <a:rPr lang="pt-BR" b="1" dirty="0" err="1"/>
              <a:t>vs</a:t>
            </a:r>
            <a:r>
              <a:rPr lang="pt-BR" b="1" dirty="0"/>
              <a:t> Java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A história </a:t>
            </a:r>
            <a:r>
              <a:rPr lang="pt-BR" dirty="0"/>
              <a:t>– desenvolvida por Brendan </a:t>
            </a:r>
            <a:r>
              <a:rPr lang="pt-BR" dirty="0" err="1"/>
              <a:t>Eich</a:t>
            </a:r>
            <a:r>
              <a:rPr lang="pt-BR" dirty="0"/>
              <a:t> (então empregado na Netscape Corporation) em meados de 1995.</a:t>
            </a:r>
          </a:p>
          <a:p>
            <a:pPr algn="r"/>
            <a:r>
              <a:rPr lang="pt-BR" dirty="0"/>
              <a:t> (</a:t>
            </a:r>
            <a:r>
              <a:rPr lang="pt-BR" dirty="0">
                <a:hlinkClick r:id="rId4"/>
              </a:rPr>
              <a:t>https://developer.mozilla.org/</a:t>
            </a:r>
            <a:r>
              <a:rPr lang="pt-BR" dirty="0" err="1">
                <a:hlinkClick r:id="rId4"/>
              </a:rPr>
              <a:t>pt</a:t>
            </a:r>
            <a:r>
              <a:rPr lang="pt-BR" dirty="0">
                <a:hlinkClick r:id="rId4"/>
              </a:rPr>
              <a:t>-BR/</a:t>
            </a:r>
            <a:r>
              <a:rPr lang="pt-BR" dirty="0" err="1">
                <a:hlinkClick r:id="rId4"/>
              </a:rPr>
              <a:t>docs</a:t>
            </a:r>
            <a:r>
              <a:rPr lang="pt-BR" dirty="0">
                <a:hlinkClick r:id="rId4"/>
              </a:rPr>
              <a:t>/</a:t>
            </a:r>
            <a:r>
              <a:rPr lang="pt-BR" dirty="0" err="1">
                <a:hlinkClick r:id="rId4"/>
              </a:rPr>
              <a:t>Glossary</a:t>
            </a:r>
            <a:r>
              <a:rPr lang="pt-BR" dirty="0">
                <a:hlinkClick r:id="rId4"/>
              </a:rPr>
              <a:t>/</a:t>
            </a:r>
            <a:r>
              <a:rPr lang="pt-BR" dirty="0" err="1">
                <a:hlinkClick r:id="rId4"/>
              </a:rPr>
              <a:t>JavaScript</a:t>
            </a:r>
            <a:r>
              <a:rPr lang="pt-BR" dirty="0"/>
              <a:t>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25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775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Baloo Bhai</vt:lpstr>
      <vt:lpstr>Calibri</vt:lpstr>
      <vt:lpstr>Calibri Light</vt:lpstr>
      <vt:lpstr>Wingdings</vt:lpstr>
      <vt:lpstr>Tema do Office</vt:lpstr>
      <vt:lpstr>Introdução  ao  Desenvolvimento  Web</vt:lpstr>
      <vt:lpstr>O que veremos neste curso</vt:lpstr>
      <vt:lpstr>Apresentação do PowerPoint</vt:lpstr>
      <vt:lpstr>Quais as modalidades de sites? </vt:lpstr>
      <vt:lpstr>Quais as etapas do desenvolvimento Web?</vt:lpstr>
      <vt:lpstr>Quais as etapas do desenvolvimento Web?</vt:lpstr>
      <vt:lpstr>Introdução ao HTML </vt:lpstr>
      <vt:lpstr>Introdução ao CSS </vt:lpstr>
      <vt:lpstr>Introdução ao JavaScript </vt:lpstr>
      <vt:lpstr>Git e GitHub</vt:lpstr>
      <vt:lpstr>Hospedagem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</dc:title>
  <dc:creator>DIEGO DE SOUZA LIMA</dc:creator>
  <cp:lastModifiedBy>DIEGO DE SOUZA LIMA</cp:lastModifiedBy>
  <cp:revision>44</cp:revision>
  <dcterms:created xsi:type="dcterms:W3CDTF">2023-07-11T23:05:58Z</dcterms:created>
  <dcterms:modified xsi:type="dcterms:W3CDTF">2023-07-14T21:45:26Z</dcterms:modified>
</cp:coreProperties>
</file>