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1" r:id="rId6"/>
    <p:sldId id="263" r:id="rId7"/>
    <p:sldId id="266" r:id="rId8"/>
    <p:sldId id="267" r:id="rId9"/>
    <p:sldId id="262" r:id="rId10"/>
    <p:sldId id="264" r:id="rId11"/>
    <p:sldId id="268" r:id="rId12"/>
    <p:sldId id="269" r:id="rId13"/>
    <p:sldId id="270" r:id="rId14"/>
    <p:sldId id="271" r:id="rId15"/>
    <p:sldId id="274" r:id="rId16"/>
    <p:sldId id="275" r:id="rId17"/>
    <p:sldId id="273" r:id="rId18"/>
    <p:sldId id="272" r:id="rId19"/>
    <p:sldId id="276" r:id="rId20"/>
    <p:sldId id="277" r:id="rId21"/>
    <p:sldId id="25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348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DAA8C-6C9D-4498-BCEB-6B335F8C5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D7CA7D-A140-4C70-A7A6-DCB00A0B3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F75540-23C4-48DE-AD2D-4D09CA4A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047-2C6C-491F-B717-CEA88348BED5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A96FB-A4FF-4F93-9319-9CA28C3B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7ED9F9-6476-4E6F-91D8-9B973038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E31-59E8-400F-97DD-3A56B2F92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0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1AADD-F1B8-4189-AAA1-D8E7B77B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5AFC3C-A5FD-464C-8D27-AF06D8278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E6812A-27F3-48B7-9245-849025EC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047-2C6C-491F-B717-CEA88348BED5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5BD389-FFE7-4ACC-89BE-94AF58F2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B53C3-E0FE-436C-B99A-BF5E4479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E31-59E8-400F-97DD-3A56B2F92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79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628D3E-0877-461C-8D0F-6FF7F4093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B218E0-1788-4920-AD54-83AEECE59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613E48-E6D5-46D7-BE87-138280E1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047-2C6C-491F-B717-CEA88348BED5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B3E584-FCF7-46A2-AF96-0BFD60BD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23EF9F-7DAD-4039-BDE7-4ECE1F21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E31-59E8-400F-97DD-3A56B2F92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54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FB114-47E8-49A1-BF0D-4ED67950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7D23E-49E5-49DA-9E8E-B3B49D19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E37B46-93FB-4287-81B3-470B5529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047-2C6C-491F-B717-CEA88348BED5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F82B64-C085-49CA-8F2E-83020E11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2A1E91-BC31-45A5-BB40-47FFF00D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E31-59E8-400F-97DD-3A56B2F92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33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7B39A-83B1-4981-B814-D116D522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C48974-3C5A-49BB-8061-88C8C5934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B6B86-2B22-4CB2-A842-28759F68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047-2C6C-491F-B717-CEA88348BED5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7C250E-710A-4C9C-ADA5-EA383067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AF4A1B-0EA8-43E8-97A6-8B53CC97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E31-59E8-400F-97DD-3A56B2F92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84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E7B04-9110-428B-AA3A-4501BFED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B477B-6240-4AA3-AAFA-1CFAB9D2E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32C84-E3B8-4746-B654-EB745CA7E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BAD0CE-3EB9-4A27-BC13-83D8225F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047-2C6C-491F-B717-CEA88348BED5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FEA7D0-4DE3-44F5-AE8A-F2ED6885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FA4063-3933-4B41-9B1D-C2FA33D5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E31-59E8-400F-97DD-3A56B2F92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07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F4A13-0966-44BB-A122-6769F57B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967A12-725A-4735-AB42-CB2F23A20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F20FAA-0C02-4340-83CE-1F32905F5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02A8E5-C391-4089-AA9E-FC61DD952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8645A3-D5ED-4AF7-A643-ED3F2C433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225E51-25A0-44F4-A7E8-A2D1D415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047-2C6C-491F-B717-CEA88348BED5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90B1CF-1E1B-41E2-8574-7ED94CD8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FBD738-2022-4D6E-9439-42928C01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E31-59E8-400F-97DD-3A56B2F92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98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D6858-26C7-433D-B897-92E264D4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0A4022-BAB6-4C32-91BB-940AE8A0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047-2C6C-491F-B717-CEA88348BED5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D6260A-1280-4E25-902E-D1D93026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30E84A-6B33-444F-B32D-4AC0E6E5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E31-59E8-400F-97DD-3A56B2F92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13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518570-2ADB-4E5E-9900-309328DC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047-2C6C-491F-B717-CEA88348BED5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16F074-4583-42F4-9FBD-C89225F7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A97BC6-59C3-4F59-8B79-10084A16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E31-59E8-400F-97DD-3A56B2F92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42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A2750-D421-45D2-8B7B-D66EA6BA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8D3421-A285-474C-B63E-CEECE7B0F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AFDC92-44B5-41A0-A28F-BDAE0F846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300B56-7661-409E-9B28-F962FEB4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047-2C6C-491F-B717-CEA88348BED5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29D3F3-A85F-4DAD-9A8A-8C7AAF68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E207FE-2AB7-45A7-9C0B-D52C2ACD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E31-59E8-400F-97DD-3A56B2F92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79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9DCA4-0DED-4657-877B-77255F46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FC1295-F0C2-4EAE-8355-438FD7E5D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D7E9C1-84BB-4A05-83A1-5D1B9F0B7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CDA578-CFD4-487F-869C-EC9DBEBA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047-2C6C-491F-B717-CEA88348BED5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0C8BAF-0462-4166-AB2A-85B22B50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E45ED6-5D7C-4945-8A9B-1D0C2006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E31-59E8-400F-97DD-3A56B2F92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37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AF49D5-A5D9-4C84-93A4-0AA0591D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DDD8DB-8A65-4F30-9DB5-D9A298101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F98ED0-156B-440D-9ECE-E89C3C912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2047-2C6C-491F-B717-CEA88348BED5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3A515-9200-468D-B925-4780DE026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8044BF-3554-484E-8B84-B54D0E4B2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A2E31-59E8-400F-97DD-3A56B2F92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40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br/books/edition/Desenvolvendo_com_AngularJS/ZEgcBQAAQBAJ?hl=pt-BR&amp;gbpv=1&amp;dq=apostila+de+angular+pdf&amp;printsec=frontco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ngular.io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4E777F9-D692-431E-94BB-6B97AD9E5584}"/>
              </a:ext>
            </a:extLst>
          </p:cNvPr>
          <p:cNvSpPr/>
          <p:nvPr/>
        </p:nvSpPr>
        <p:spPr>
          <a:xfrm>
            <a:off x="0" y="0"/>
            <a:ext cx="12192000" cy="4522573"/>
          </a:xfrm>
          <a:custGeom>
            <a:avLst/>
            <a:gdLst>
              <a:gd name="connsiteX0" fmla="*/ 0 w 12192000"/>
              <a:gd name="connsiteY0" fmla="*/ 0 h 2681416"/>
              <a:gd name="connsiteX1" fmla="*/ 12192000 w 12192000"/>
              <a:gd name="connsiteY1" fmla="*/ 0 h 2681416"/>
              <a:gd name="connsiteX2" fmla="*/ 12192000 w 12192000"/>
              <a:gd name="connsiteY2" fmla="*/ 2681416 h 2681416"/>
              <a:gd name="connsiteX3" fmla="*/ 0 w 12192000"/>
              <a:gd name="connsiteY3" fmla="*/ 2681416 h 2681416"/>
              <a:gd name="connsiteX4" fmla="*/ 0 w 12192000"/>
              <a:gd name="connsiteY4" fmla="*/ 0 h 2681416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0 w 12192000"/>
              <a:gd name="connsiteY3" fmla="*/ 2681416 h 4522573"/>
              <a:gd name="connsiteX4" fmla="*/ 0 w 12192000"/>
              <a:gd name="connsiteY4" fmla="*/ 0 h 4522573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24713 w 12192000"/>
              <a:gd name="connsiteY3" fmla="*/ 2545492 h 4522573"/>
              <a:gd name="connsiteX4" fmla="*/ 0 w 12192000"/>
              <a:gd name="connsiteY4" fmla="*/ 0 h 4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522573">
                <a:moveTo>
                  <a:pt x="0" y="0"/>
                </a:moveTo>
                <a:lnTo>
                  <a:pt x="12192000" y="0"/>
                </a:lnTo>
                <a:lnTo>
                  <a:pt x="12167287" y="4522573"/>
                </a:lnTo>
                <a:lnTo>
                  <a:pt x="24713" y="25454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48DDF">
                  <a:shade val="30000"/>
                  <a:satMod val="115000"/>
                </a:srgbClr>
              </a:gs>
              <a:gs pos="50000">
                <a:srgbClr val="348DDF">
                  <a:shade val="67500"/>
                  <a:satMod val="115000"/>
                </a:srgbClr>
              </a:gs>
              <a:gs pos="100000">
                <a:srgbClr val="348DD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800CF0-D24B-4706-8EBC-78172E77D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32" y="720642"/>
            <a:ext cx="2293336" cy="230744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8C88386-1F38-4AAA-8937-316BB9FAB586}"/>
              </a:ext>
            </a:extLst>
          </p:cNvPr>
          <p:cNvSpPr/>
          <p:nvPr/>
        </p:nvSpPr>
        <p:spPr>
          <a:xfrm>
            <a:off x="2709515" y="3935627"/>
            <a:ext cx="6780468" cy="1152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773356"/>
              </a:avLst>
            </a:prstTxWarp>
            <a:spAutoFit/>
          </a:bodyPr>
          <a:lstStyle/>
          <a:p>
            <a:pPr algn="ctr"/>
            <a:r>
              <a:rPr lang="pt-BR" sz="7200" b="0" cap="none" spc="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Framework Angular</a:t>
            </a:r>
          </a:p>
        </p:txBody>
      </p:sp>
    </p:spTree>
    <p:extLst>
      <p:ext uri="{BB962C8B-B14F-4D97-AF65-F5344CB8AC3E}">
        <p14:creationId xmlns:p14="http://schemas.microsoft.com/office/powerpoint/2010/main" val="255561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4E777F9-D692-431E-94BB-6B97AD9E5584}"/>
              </a:ext>
            </a:extLst>
          </p:cNvPr>
          <p:cNvSpPr/>
          <p:nvPr/>
        </p:nvSpPr>
        <p:spPr>
          <a:xfrm>
            <a:off x="0" y="0"/>
            <a:ext cx="12192000" cy="4522573"/>
          </a:xfrm>
          <a:custGeom>
            <a:avLst/>
            <a:gdLst>
              <a:gd name="connsiteX0" fmla="*/ 0 w 12192000"/>
              <a:gd name="connsiteY0" fmla="*/ 0 h 2681416"/>
              <a:gd name="connsiteX1" fmla="*/ 12192000 w 12192000"/>
              <a:gd name="connsiteY1" fmla="*/ 0 h 2681416"/>
              <a:gd name="connsiteX2" fmla="*/ 12192000 w 12192000"/>
              <a:gd name="connsiteY2" fmla="*/ 2681416 h 2681416"/>
              <a:gd name="connsiteX3" fmla="*/ 0 w 12192000"/>
              <a:gd name="connsiteY3" fmla="*/ 2681416 h 2681416"/>
              <a:gd name="connsiteX4" fmla="*/ 0 w 12192000"/>
              <a:gd name="connsiteY4" fmla="*/ 0 h 2681416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0 w 12192000"/>
              <a:gd name="connsiteY3" fmla="*/ 2681416 h 4522573"/>
              <a:gd name="connsiteX4" fmla="*/ 0 w 12192000"/>
              <a:gd name="connsiteY4" fmla="*/ 0 h 4522573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24713 w 12192000"/>
              <a:gd name="connsiteY3" fmla="*/ 2545492 h 4522573"/>
              <a:gd name="connsiteX4" fmla="*/ 0 w 12192000"/>
              <a:gd name="connsiteY4" fmla="*/ 0 h 4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522573">
                <a:moveTo>
                  <a:pt x="0" y="0"/>
                </a:moveTo>
                <a:lnTo>
                  <a:pt x="12192000" y="0"/>
                </a:lnTo>
                <a:lnTo>
                  <a:pt x="12167287" y="4522573"/>
                </a:lnTo>
                <a:lnTo>
                  <a:pt x="24713" y="25454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48DDF">
                  <a:shade val="30000"/>
                  <a:satMod val="115000"/>
                </a:srgbClr>
              </a:gs>
              <a:gs pos="50000">
                <a:srgbClr val="348DDF">
                  <a:shade val="67500"/>
                  <a:satMod val="115000"/>
                </a:srgbClr>
              </a:gs>
              <a:gs pos="100000">
                <a:srgbClr val="348DD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800CF0-D24B-4706-8EBC-78172E77D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379340"/>
            <a:ext cx="747133" cy="75173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73B9DEB-73A0-4BB1-B2BB-494BACD60F81}"/>
              </a:ext>
            </a:extLst>
          </p:cNvPr>
          <p:cNvSpPr/>
          <p:nvPr/>
        </p:nvSpPr>
        <p:spPr>
          <a:xfrm>
            <a:off x="211016" y="2131071"/>
            <a:ext cx="622927" cy="4522573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1737ED0-CD9B-4535-A76A-C3C6A8A45B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Estrutura do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E5AE60-D2F5-4900-961B-9E22FDEA8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88" y="1910194"/>
            <a:ext cx="2419350" cy="474345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4B520C2-C791-45F7-8C61-18DC793669E6}"/>
              </a:ext>
            </a:extLst>
          </p:cNvPr>
          <p:cNvCxnSpPr>
            <a:cxnSpLocks/>
          </p:cNvCxnSpPr>
          <p:nvPr/>
        </p:nvCxnSpPr>
        <p:spPr>
          <a:xfrm flipH="1">
            <a:off x="6215448" y="2987758"/>
            <a:ext cx="2069396" cy="4412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F51F38E-1156-4379-888E-26E66D46781B}"/>
              </a:ext>
            </a:extLst>
          </p:cNvPr>
          <p:cNvCxnSpPr>
            <a:cxnSpLocks/>
          </p:cNvCxnSpPr>
          <p:nvPr/>
        </p:nvCxnSpPr>
        <p:spPr>
          <a:xfrm>
            <a:off x="3310463" y="3263213"/>
            <a:ext cx="1557779" cy="3562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A9FBACAF-5A2D-423B-999F-58609669C9E9}"/>
              </a:ext>
            </a:extLst>
          </p:cNvPr>
          <p:cNvCxnSpPr>
            <a:cxnSpLocks/>
          </p:cNvCxnSpPr>
          <p:nvPr/>
        </p:nvCxnSpPr>
        <p:spPr>
          <a:xfrm flipH="1">
            <a:off x="5902940" y="3484605"/>
            <a:ext cx="2069396" cy="4412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36B8179-426D-4E00-B03E-34E6F3F22A9E}"/>
              </a:ext>
            </a:extLst>
          </p:cNvPr>
          <p:cNvCxnSpPr>
            <a:cxnSpLocks/>
          </p:cNvCxnSpPr>
          <p:nvPr/>
        </p:nvCxnSpPr>
        <p:spPr>
          <a:xfrm flipH="1">
            <a:off x="6138568" y="4001016"/>
            <a:ext cx="2069396" cy="4412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7A313B-ED24-4F9C-A371-4DFC13DE58BB}"/>
              </a:ext>
            </a:extLst>
          </p:cNvPr>
          <p:cNvCxnSpPr>
            <a:cxnSpLocks/>
          </p:cNvCxnSpPr>
          <p:nvPr/>
        </p:nvCxnSpPr>
        <p:spPr>
          <a:xfrm flipH="1">
            <a:off x="6138568" y="4597742"/>
            <a:ext cx="2069396" cy="3649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F205DB29-59D2-4E4F-A3E6-EBE71DC34607}"/>
              </a:ext>
            </a:extLst>
          </p:cNvPr>
          <p:cNvCxnSpPr>
            <a:cxnSpLocks/>
          </p:cNvCxnSpPr>
          <p:nvPr/>
        </p:nvCxnSpPr>
        <p:spPr>
          <a:xfrm flipH="1">
            <a:off x="6420289" y="5094589"/>
            <a:ext cx="2069396" cy="3649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52A6E5E7-08F7-4317-B6F9-E752B58896DD}"/>
              </a:ext>
            </a:extLst>
          </p:cNvPr>
          <p:cNvCxnSpPr>
            <a:cxnSpLocks/>
          </p:cNvCxnSpPr>
          <p:nvPr/>
        </p:nvCxnSpPr>
        <p:spPr>
          <a:xfrm flipH="1">
            <a:off x="6460725" y="5564510"/>
            <a:ext cx="2069396" cy="3649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F5DCB47C-ACEE-4E77-A1A6-AD25FFC7A138}"/>
              </a:ext>
            </a:extLst>
          </p:cNvPr>
          <p:cNvCxnSpPr>
            <a:cxnSpLocks/>
          </p:cNvCxnSpPr>
          <p:nvPr/>
        </p:nvCxnSpPr>
        <p:spPr>
          <a:xfrm>
            <a:off x="3334442" y="3822872"/>
            <a:ext cx="1557779" cy="3562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EE12D11-3B61-432C-A4F8-3029124419B7}"/>
              </a:ext>
            </a:extLst>
          </p:cNvPr>
          <p:cNvCxnSpPr>
            <a:cxnSpLocks/>
          </p:cNvCxnSpPr>
          <p:nvPr/>
        </p:nvCxnSpPr>
        <p:spPr>
          <a:xfrm>
            <a:off x="3334441" y="4287840"/>
            <a:ext cx="1557779" cy="3562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649479D-603F-4307-98AE-20AD1A40F204}"/>
              </a:ext>
            </a:extLst>
          </p:cNvPr>
          <p:cNvCxnSpPr>
            <a:cxnSpLocks/>
          </p:cNvCxnSpPr>
          <p:nvPr/>
        </p:nvCxnSpPr>
        <p:spPr>
          <a:xfrm>
            <a:off x="3334441" y="4775505"/>
            <a:ext cx="1557779" cy="3562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A6878567-510F-4F92-81C8-6AC57289219E}"/>
              </a:ext>
            </a:extLst>
          </p:cNvPr>
          <p:cNvCxnSpPr>
            <a:cxnSpLocks/>
          </p:cNvCxnSpPr>
          <p:nvPr/>
        </p:nvCxnSpPr>
        <p:spPr>
          <a:xfrm>
            <a:off x="3334441" y="5263170"/>
            <a:ext cx="1557779" cy="3562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C6F51D71-625A-4483-BB8B-6852C8B13597}"/>
              </a:ext>
            </a:extLst>
          </p:cNvPr>
          <p:cNvSpPr/>
          <p:nvPr/>
        </p:nvSpPr>
        <p:spPr>
          <a:xfrm>
            <a:off x="8284844" y="2732625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91D2467-64C2-4C7E-AF9B-903B28F018C3}"/>
              </a:ext>
            </a:extLst>
          </p:cNvPr>
          <p:cNvSpPr/>
          <p:nvPr/>
        </p:nvSpPr>
        <p:spPr>
          <a:xfrm>
            <a:off x="3001003" y="3010281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6B57DB8-2BF5-46D4-8AAE-0FF8512189AE}"/>
              </a:ext>
            </a:extLst>
          </p:cNvPr>
          <p:cNvSpPr/>
          <p:nvPr/>
        </p:nvSpPr>
        <p:spPr>
          <a:xfrm>
            <a:off x="8037885" y="3235752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2FE9EE1-E8AD-461D-B258-4DC59C7EB431}"/>
              </a:ext>
            </a:extLst>
          </p:cNvPr>
          <p:cNvSpPr/>
          <p:nvPr/>
        </p:nvSpPr>
        <p:spPr>
          <a:xfrm>
            <a:off x="3007196" y="3603324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pt-B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F4242D3-D465-4B12-9FB0-66BECF5A77CC}"/>
              </a:ext>
            </a:extLst>
          </p:cNvPr>
          <p:cNvSpPr/>
          <p:nvPr/>
        </p:nvSpPr>
        <p:spPr>
          <a:xfrm>
            <a:off x="8217760" y="378027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DAB8F72-5C0C-4A2B-A6F7-C22C3E4A9CE2}"/>
              </a:ext>
            </a:extLst>
          </p:cNvPr>
          <p:cNvSpPr/>
          <p:nvPr/>
        </p:nvSpPr>
        <p:spPr>
          <a:xfrm>
            <a:off x="8217760" y="4337968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pt-B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EA29CD0D-2A4B-411F-9F82-0BC740A66221}"/>
              </a:ext>
            </a:extLst>
          </p:cNvPr>
          <p:cNvSpPr/>
          <p:nvPr/>
        </p:nvSpPr>
        <p:spPr>
          <a:xfrm>
            <a:off x="8465707" y="4834045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pt-B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762EF9AF-8A37-49E5-8E30-E4B83F557E8E}"/>
              </a:ext>
            </a:extLst>
          </p:cNvPr>
          <p:cNvSpPr/>
          <p:nvPr/>
        </p:nvSpPr>
        <p:spPr>
          <a:xfrm>
            <a:off x="8437153" y="5295710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pt-B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7F747922-5222-4A7B-8A7D-75B881CFB4A1}"/>
              </a:ext>
            </a:extLst>
          </p:cNvPr>
          <p:cNvSpPr/>
          <p:nvPr/>
        </p:nvSpPr>
        <p:spPr>
          <a:xfrm>
            <a:off x="3012094" y="4062949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3AFBB5AC-01C4-4BC0-BA66-BBDB912DA8D6}"/>
              </a:ext>
            </a:extLst>
          </p:cNvPr>
          <p:cNvSpPr/>
          <p:nvPr/>
        </p:nvSpPr>
        <p:spPr>
          <a:xfrm>
            <a:off x="3016992" y="4522574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5D81B57-69DF-4BD2-B4C9-C9227A381C02}"/>
              </a:ext>
            </a:extLst>
          </p:cNvPr>
          <p:cNvSpPr/>
          <p:nvPr/>
        </p:nvSpPr>
        <p:spPr>
          <a:xfrm>
            <a:off x="2944144" y="4982199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5950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4E777F9-D692-431E-94BB-6B97AD9E5584}"/>
              </a:ext>
            </a:extLst>
          </p:cNvPr>
          <p:cNvSpPr/>
          <p:nvPr/>
        </p:nvSpPr>
        <p:spPr>
          <a:xfrm>
            <a:off x="0" y="0"/>
            <a:ext cx="12192000" cy="4522573"/>
          </a:xfrm>
          <a:custGeom>
            <a:avLst/>
            <a:gdLst>
              <a:gd name="connsiteX0" fmla="*/ 0 w 12192000"/>
              <a:gd name="connsiteY0" fmla="*/ 0 h 2681416"/>
              <a:gd name="connsiteX1" fmla="*/ 12192000 w 12192000"/>
              <a:gd name="connsiteY1" fmla="*/ 0 h 2681416"/>
              <a:gd name="connsiteX2" fmla="*/ 12192000 w 12192000"/>
              <a:gd name="connsiteY2" fmla="*/ 2681416 h 2681416"/>
              <a:gd name="connsiteX3" fmla="*/ 0 w 12192000"/>
              <a:gd name="connsiteY3" fmla="*/ 2681416 h 2681416"/>
              <a:gd name="connsiteX4" fmla="*/ 0 w 12192000"/>
              <a:gd name="connsiteY4" fmla="*/ 0 h 2681416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0 w 12192000"/>
              <a:gd name="connsiteY3" fmla="*/ 2681416 h 4522573"/>
              <a:gd name="connsiteX4" fmla="*/ 0 w 12192000"/>
              <a:gd name="connsiteY4" fmla="*/ 0 h 4522573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24713 w 12192000"/>
              <a:gd name="connsiteY3" fmla="*/ 2545492 h 4522573"/>
              <a:gd name="connsiteX4" fmla="*/ 0 w 12192000"/>
              <a:gd name="connsiteY4" fmla="*/ 0 h 4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522573">
                <a:moveTo>
                  <a:pt x="0" y="0"/>
                </a:moveTo>
                <a:lnTo>
                  <a:pt x="12192000" y="0"/>
                </a:lnTo>
                <a:lnTo>
                  <a:pt x="12167287" y="4522573"/>
                </a:lnTo>
                <a:lnTo>
                  <a:pt x="24713" y="25454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48DDF">
                  <a:shade val="30000"/>
                  <a:satMod val="115000"/>
                </a:srgbClr>
              </a:gs>
              <a:gs pos="50000">
                <a:srgbClr val="348DDF">
                  <a:shade val="67500"/>
                  <a:satMod val="115000"/>
                </a:srgbClr>
              </a:gs>
              <a:gs pos="100000">
                <a:srgbClr val="348DD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800CF0-D24B-4706-8EBC-78172E77D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379340"/>
            <a:ext cx="747133" cy="75173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73B9DEB-73A0-4BB1-B2BB-494BACD60F81}"/>
              </a:ext>
            </a:extLst>
          </p:cNvPr>
          <p:cNvSpPr/>
          <p:nvPr/>
        </p:nvSpPr>
        <p:spPr>
          <a:xfrm>
            <a:off x="211016" y="2131071"/>
            <a:ext cx="622927" cy="4522573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1737ED0-CD9B-4535-A76A-C3C6A8A45B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Estrutura do Projeto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443369-F943-4B81-8B78-7750FDA7C4F2}"/>
              </a:ext>
            </a:extLst>
          </p:cNvPr>
          <p:cNvSpPr txBox="1"/>
          <p:nvPr/>
        </p:nvSpPr>
        <p:spPr>
          <a:xfrm>
            <a:off x="1779373" y="1890584"/>
            <a:ext cx="86991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/>
              <a:t>.</a:t>
            </a:r>
            <a:r>
              <a:rPr lang="pt-BR" b="1" dirty="0" err="1"/>
              <a:t>browserslistrc</a:t>
            </a:r>
            <a:r>
              <a:rPr lang="pt-BR" dirty="0"/>
              <a:t> – arquivo que contem uma lista de navegadores que o angular CLI usa para garantir a compatibilidade com diferentes versões do navegador, corresponde a uma lista de navegadores suportados pelo Angular.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.</a:t>
            </a:r>
            <a:r>
              <a:rPr lang="pt-BR" b="1" dirty="0" err="1"/>
              <a:t>editorconfig</a:t>
            </a:r>
            <a:r>
              <a:rPr lang="pt-BR" dirty="0"/>
              <a:t> - </a:t>
            </a:r>
            <a:r>
              <a:rPr lang="pt-BR" dirty="0" err="1"/>
              <a:t>EditorConfig</a:t>
            </a:r>
            <a:r>
              <a:rPr lang="pt-BR" dirty="0"/>
              <a:t> consiste em um formato de arquivo para definir estilos de codificação e uma coleção de plugins de editores de texto e </a:t>
            </a:r>
            <a:r>
              <a:rPr lang="pt-BR" dirty="0" err="1"/>
              <a:t>IDEs</a:t>
            </a:r>
            <a:r>
              <a:rPr lang="pt-BR" dirty="0"/>
              <a:t> que permitem ler esse formato do arquivo para adequar o código aos estilos definidos.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.</a:t>
            </a:r>
            <a:r>
              <a:rPr lang="pt-BR" b="1" dirty="0" err="1"/>
              <a:t>gitignore</a:t>
            </a:r>
            <a:r>
              <a:rPr lang="pt-BR" dirty="0"/>
              <a:t> – arquivo de configuração que tem a função de descrever quais os arquivos serão ignorados no momento do </a:t>
            </a:r>
            <a:r>
              <a:rPr lang="pt-BR" dirty="0" err="1"/>
              <a:t>commit</a:t>
            </a:r>
            <a:r>
              <a:rPr lang="pt-BR" dirty="0"/>
              <a:t> e não serão subidos para o </a:t>
            </a:r>
            <a:r>
              <a:rPr lang="pt-BR" dirty="0" err="1"/>
              <a:t>github</a:t>
            </a:r>
            <a:r>
              <a:rPr lang="pt-BR" dirty="0"/>
              <a:t> 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 err="1"/>
              <a:t>Angular.json</a:t>
            </a:r>
            <a:r>
              <a:rPr lang="pt-BR" dirty="0"/>
              <a:t> - Esse arquivo é o responsável por gerenciar as dependências do nosso projeto, quando nós executamos o comando </a:t>
            </a: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dirty="0"/>
              <a:t>, ele verifica os pacotes que estão dentro desse arquivo e baixa para o nosso diretório </a:t>
            </a:r>
            <a:r>
              <a:rPr lang="pt-BR" b="1" dirty="0" err="1"/>
              <a:t>node_modules</a:t>
            </a:r>
            <a:r>
              <a:rPr lang="pt-BR" dirty="0"/>
              <a:t> conforme foi visto no passo anterior.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396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4E777F9-D692-431E-94BB-6B97AD9E5584}"/>
              </a:ext>
            </a:extLst>
          </p:cNvPr>
          <p:cNvSpPr/>
          <p:nvPr/>
        </p:nvSpPr>
        <p:spPr>
          <a:xfrm>
            <a:off x="0" y="0"/>
            <a:ext cx="12192000" cy="4522573"/>
          </a:xfrm>
          <a:custGeom>
            <a:avLst/>
            <a:gdLst>
              <a:gd name="connsiteX0" fmla="*/ 0 w 12192000"/>
              <a:gd name="connsiteY0" fmla="*/ 0 h 2681416"/>
              <a:gd name="connsiteX1" fmla="*/ 12192000 w 12192000"/>
              <a:gd name="connsiteY1" fmla="*/ 0 h 2681416"/>
              <a:gd name="connsiteX2" fmla="*/ 12192000 w 12192000"/>
              <a:gd name="connsiteY2" fmla="*/ 2681416 h 2681416"/>
              <a:gd name="connsiteX3" fmla="*/ 0 w 12192000"/>
              <a:gd name="connsiteY3" fmla="*/ 2681416 h 2681416"/>
              <a:gd name="connsiteX4" fmla="*/ 0 w 12192000"/>
              <a:gd name="connsiteY4" fmla="*/ 0 h 2681416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0 w 12192000"/>
              <a:gd name="connsiteY3" fmla="*/ 2681416 h 4522573"/>
              <a:gd name="connsiteX4" fmla="*/ 0 w 12192000"/>
              <a:gd name="connsiteY4" fmla="*/ 0 h 4522573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24713 w 12192000"/>
              <a:gd name="connsiteY3" fmla="*/ 2545492 h 4522573"/>
              <a:gd name="connsiteX4" fmla="*/ 0 w 12192000"/>
              <a:gd name="connsiteY4" fmla="*/ 0 h 4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522573">
                <a:moveTo>
                  <a:pt x="0" y="0"/>
                </a:moveTo>
                <a:lnTo>
                  <a:pt x="12192000" y="0"/>
                </a:lnTo>
                <a:lnTo>
                  <a:pt x="12167287" y="4522573"/>
                </a:lnTo>
                <a:lnTo>
                  <a:pt x="24713" y="25454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48DDF">
                  <a:shade val="30000"/>
                  <a:satMod val="115000"/>
                </a:srgbClr>
              </a:gs>
              <a:gs pos="50000">
                <a:srgbClr val="348DDF">
                  <a:shade val="67500"/>
                  <a:satMod val="115000"/>
                </a:srgbClr>
              </a:gs>
              <a:gs pos="100000">
                <a:srgbClr val="348DD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800CF0-D24B-4706-8EBC-78172E77D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379340"/>
            <a:ext cx="747133" cy="75173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73B9DEB-73A0-4BB1-B2BB-494BACD60F81}"/>
              </a:ext>
            </a:extLst>
          </p:cNvPr>
          <p:cNvSpPr/>
          <p:nvPr/>
        </p:nvSpPr>
        <p:spPr>
          <a:xfrm>
            <a:off x="211016" y="2131071"/>
            <a:ext cx="622927" cy="4522573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1737ED0-CD9B-4535-A76A-C3C6A8A45B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Estrutura do Projeto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CD678BA-E412-46DC-92A4-B83DCE2178CE}"/>
              </a:ext>
            </a:extLst>
          </p:cNvPr>
          <p:cNvSpPr txBox="1"/>
          <p:nvPr/>
        </p:nvSpPr>
        <p:spPr>
          <a:xfrm>
            <a:off x="1890584" y="1853514"/>
            <a:ext cx="9069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Karma.config.js</a:t>
            </a:r>
            <a:r>
              <a:rPr lang="pt-BR" altLang="pt-B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 O Karma é uma biblioteca utilizada para criação de testes unitários desenvolvida pela própria equipe do Angular.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endParaRPr lang="pt-BR" altLang="pt-BR" dirty="0">
              <a:ea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pt-BR" altLang="pt-BR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Package-lock.json</a:t>
            </a:r>
            <a:r>
              <a:rPr lang="pt-BR" altLang="pt-B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 O arquivo </a:t>
            </a:r>
            <a:r>
              <a:rPr lang="pt-BR" altLang="pt-BR" sz="12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package-lock.json</a:t>
            </a:r>
            <a:r>
              <a:rPr lang="pt-BR" altLang="pt-B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é um componente importante no gerenciamento de dependências do projeto </a:t>
            </a:r>
            <a:r>
              <a:rPr lang="pt-BR" altLang="pt-BR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npm</a:t>
            </a:r>
            <a:r>
              <a:rPr lang="pt-BR" altLang="pt-B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pt-BR" altLang="pt-BR" dirty="0">
              <a:ea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pt-BR" altLang="pt-B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 garante a consistência do ambiente de desenvolvimento, teste e produção ao definir as versões exatas dos pacotes instalados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endParaRPr lang="pt-BR" altLang="pt-BR" dirty="0">
              <a:ea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pt-BR" altLang="pt-BR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package.json</a:t>
            </a:r>
            <a:r>
              <a:rPr lang="pt-BR" altLang="pt-B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 Esse arquivo é o responsável por gerenciar as dependências do nosso projeto, quando nós executamos o comando </a:t>
            </a:r>
            <a:r>
              <a:rPr lang="pt-BR" altLang="pt-BR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npm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altLang="pt-BR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install</a:t>
            </a:r>
            <a:r>
              <a:rPr lang="pt-BR" altLang="pt-B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ele verifica os pacotes que estão dentro desse arquivo e baixa para o nosso diretório </a:t>
            </a:r>
            <a:r>
              <a:rPr lang="pt-BR" altLang="pt-BR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node_modules</a:t>
            </a:r>
            <a:r>
              <a:rPr lang="pt-BR" altLang="pt-B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conforme foi visto no passo anterior.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endParaRPr lang="pt-BR" altLang="pt-BR" dirty="0">
              <a:ea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README.md</a:t>
            </a:r>
            <a:r>
              <a:rPr lang="pt-BR" altLang="pt-B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arquivo que descreve o projeto, é um arquivo de apresentação, mostra alguns pontos importantes da aplicação.</a:t>
            </a:r>
            <a:endParaRPr lang="pt-BR" altLang="pt-BR" sz="2800" dirty="0"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227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4E777F9-D692-431E-94BB-6B97AD9E5584}"/>
              </a:ext>
            </a:extLst>
          </p:cNvPr>
          <p:cNvSpPr/>
          <p:nvPr/>
        </p:nvSpPr>
        <p:spPr>
          <a:xfrm>
            <a:off x="0" y="0"/>
            <a:ext cx="12192000" cy="4522573"/>
          </a:xfrm>
          <a:custGeom>
            <a:avLst/>
            <a:gdLst>
              <a:gd name="connsiteX0" fmla="*/ 0 w 12192000"/>
              <a:gd name="connsiteY0" fmla="*/ 0 h 2681416"/>
              <a:gd name="connsiteX1" fmla="*/ 12192000 w 12192000"/>
              <a:gd name="connsiteY1" fmla="*/ 0 h 2681416"/>
              <a:gd name="connsiteX2" fmla="*/ 12192000 w 12192000"/>
              <a:gd name="connsiteY2" fmla="*/ 2681416 h 2681416"/>
              <a:gd name="connsiteX3" fmla="*/ 0 w 12192000"/>
              <a:gd name="connsiteY3" fmla="*/ 2681416 h 2681416"/>
              <a:gd name="connsiteX4" fmla="*/ 0 w 12192000"/>
              <a:gd name="connsiteY4" fmla="*/ 0 h 2681416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0 w 12192000"/>
              <a:gd name="connsiteY3" fmla="*/ 2681416 h 4522573"/>
              <a:gd name="connsiteX4" fmla="*/ 0 w 12192000"/>
              <a:gd name="connsiteY4" fmla="*/ 0 h 4522573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24713 w 12192000"/>
              <a:gd name="connsiteY3" fmla="*/ 2545492 h 4522573"/>
              <a:gd name="connsiteX4" fmla="*/ 0 w 12192000"/>
              <a:gd name="connsiteY4" fmla="*/ 0 h 4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522573">
                <a:moveTo>
                  <a:pt x="0" y="0"/>
                </a:moveTo>
                <a:lnTo>
                  <a:pt x="12192000" y="0"/>
                </a:lnTo>
                <a:lnTo>
                  <a:pt x="12167287" y="4522573"/>
                </a:lnTo>
                <a:lnTo>
                  <a:pt x="24713" y="25454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48DDF">
                  <a:shade val="30000"/>
                  <a:satMod val="115000"/>
                </a:srgbClr>
              </a:gs>
              <a:gs pos="50000">
                <a:srgbClr val="348DDF">
                  <a:shade val="67500"/>
                  <a:satMod val="115000"/>
                </a:srgbClr>
              </a:gs>
              <a:gs pos="100000">
                <a:srgbClr val="348DD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800CF0-D24B-4706-8EBC-78172E77D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379340"/>
            <a:ext cx="747133" cy="75173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73B9DEB-73A0-4BB1-B2BB-494BACD60F81}"/>
              </a:ext>
            </a:extLst>
          </p:cNvPr>
          <p:cNvSpPr/>
          <p:nvPr/>
        </p:nvSpPr>
        <p:spPr>
          <a:xfrm>
            <a:off x="211016" y="2131071"/>
            <a:ext cx="622927" cy="4522573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1737ED0-CD9B-4535-A76A-C3C6A8A45B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Estrutura do Projeto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BD73FE5-0F67-469D-A8DD-193CAC0EDC00}"/>
              </a:ext>
            </a:extLst>
          </p:cNvPr>
          <p:cNvSpPr txBox="1"/>
          <p:nvPr/>
        </p:nvSpPr>
        <p:spPr>
          <a:xfrm>
            <a:off x="1618735" y="2483708"/>
            <a:ext cx="95641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10"/>
            </a:pPr>
            <a:r>
              <a:rPr lang="pt-BR" altLang="pt-B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tsconfig.app.json</a:t>
            </a:r>
            <a:r>
              <a:rPr lang="pt-BR" alt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e </a:t>
            </a:r>
            <a:r>
              <a:rPr lang="pt-BR" altLang="pt-B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tsconfig.spec.json</a:t>
            </a:r>
            <a:r>
              <a:rPr lang="pt-BR" alt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 são os nossos arquivos de configuração do </a:t>
            </a:r>
            <a:r>
              <a:rPr lang="pt-BR" alt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pt-BR" alt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arquivo que é usado para construir um aplicativo, no qual a </a:t>
            </a:r>
            <a:r>
              <a:rPr lang="pt-BR" altLang="pt-BR" sz="12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types</a:t>
            </a:r>
            <a:r>
              <a:rPr lang="pt-BR" alt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opção</a:t>
            </a:r>
            <a:r>
              <a:rPr lang="pt-BR" alt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compilador é definida </a:t>
            </a:r>
            <a:r>
              <a:rPr lang="pt-BR" altLang="pt-BR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[]</a:t>
            </a:r>
            <a:r>
              <a:rPr lang="pt-BR" alt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desabilitar a inclusão automática de declarações de </a:t>
            </a:r>
            <a:r>
              <a:rPr lang="pt-BR" altLang="pt-BR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@</a:t>
            </a:r>
            <a:r>
              <a:rPr lang="pt-BR" altLang="pt-BR" sz="12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types</a:t>
            </a:r>
            <a:r>
              <a:rPr lang="pt-BR" altLang="pt-BR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/*</a:t>
            </a:r>
            <a:r>
              <a:rPr lang="pt-BR" alt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Da mesma forma, o </a:t>
            </a:r>
            <a:r>
              <a:rPr lang="pt-BR" altLang="pt-BR" sz="12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tsconfig.spec.json</a:t>
            </a:r>
            <a:r>
              <a:rPr lang="pt-BR" alt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arquivo</a:t>
            </a:r>
            <a:r>
              <a:rPr lang="pt-BR" alt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usado para testes e conjuntos </a:t>
            </a:r>
            <a:r>
              <a:rPr lang="pt-BR" altLang="pt-BR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pt-BR" altLang="pt-BR" sz="12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types</a:t>
            </a:r>
            <a:r>
              <a:rPr lang="pt-BR" altLang="pt-BR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["</a:t>
            </a:r>
            <a:r>
              <a:rPr lang="pt-BR" altLang="pt-BR" sz="12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jasmine</a:t>
            </a:r>
            <a:r>
              <a:rPr lang="pt-BR" altLang="pt-BR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"]</a:t>
            </a:r>
            <a:r>
              <a:rPr lang="pt-BR" alt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permitir o uso de declarações de ambiente do Jasmine em testes.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10"/>
            </a:pPr>
            <a:endParaRPr lang="pt-BR" altLang="pt-BR" sz="1600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10"/>
            </a:pPr>
            <a:r>
              <a:rPr lang="pt-BR" altLang="pt-B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tsconfig.json</a:t>
            </a:r>
            <a:r>
              <a:rPr lang="pt-BR" alt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 Arquivo de configuração do </a:t>
            </a:r>
            <a:r>
              <a:rPr lang="pt-BR" alt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pt-BR" alt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arquivo raiz especifica as opções básicas do compilador </a:t>
            </a:r>
            <a:r>
              <a:rPr lang="pt-BR" alt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pt-BR" alt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Angular que todos os projetos no espaço de trabalho herdam.</a:t>
            </a:r>
            <a:endParaRPr lang="pt-BR" altLang="pt-BR" sz="2800" dirty="0"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7021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4E777F9-D692-431E-94BB-6B97AD9E5584}"/>
              </a:ext>
            </a:extLst>
          </p:cNvPr>
          <p:cNvSpPr/>
          <p:nvPr/>
        </p:nvSpPr>
        <p:spPr>
          <a:xfrm>
            <a:off x="0" y="0"/>
            <a:ext cx="12192000" cy="4522573"/>
          </a:xfrm>
          <a:custGeom>
            <a:avLst/>
            <a:gdLst>
              <a:gd name="connsiteX0" fmla="*/ 0 w 12192000"/>
              <a:gd name="connsiteY0" fmla="*/ 0 h 2681416"/>
              <a:gd name="connsiteX1" fmla="*/ 12192000 w 12192000"/>
              <a:gd name="connsiteY1" fmla="*/ 0 h 2681416"/>
              <a:gd name="connsiteX2" fmla="*/ 12192000 w 12192000"/>
              <a:gd name="connsiteY2" fmla="*/ 2681416 h 2681416"/>
              <a:gd name="connsiteX3" fmla="*/ 0 w 12192000"/>
              <a:gd name="connsiteY3" fmla="*/ 2681416 h 2681416"/>
              <a:gd name="connsiteX4" fmla="*/ 0 w 12192000"/>
              <a:gd name="connsiteY4" fmla="*/ 0 h 2681416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0 w 12192000"/>
              <a:gd name="connsiteY3" fmla="*/ 2681416 h 4522573"/>
              <a:gd name="connsiteX4" fmla="*/ 0 w 12192000"/>
              <a:gd name="connsiteY4" fmla="*/ 0 h 4522573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24713 w 12192000"/>
              <a:gd name="connsiteY3" fmla="*/ 2545492 h 4522573"/>
              <a:gd name="connsiteX4" fmla="*/ 0 w 12192000"/>
              <a:gd name="connsiteY4" fmla="*/ 0 h 4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522573">
                <a:moveTo>
                  <a:pt x="0" y="0"/>
                </a:moveTo>
                <a:lnTo>
                  <a:pt x="12192000" y="0"/>
                </a:lnTo>
                <a:lnTo>
                  <a:pt x="12167287" y="4522573"/>
                </a:lnTo>
                <a:lnTo>
                  <a:pt x="24713" y="25454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48DDF">
                  <a:shade val="30000"/>
                  <a:satMod val="115000"/>
                </a:srgbClr>
              </a:gs>
              <a:gs pos="50000">
                <a:srgbClr val="348DDF">
                  <a:shade val="67500"/>
                  <a:satMod val="115000"/>
                </a:srgbClr>
              </a:gs>
              <a:gs pos="100000">
                <a:srgbClr val="348DD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800CF0-D24B-4706-8EBC-78172E77D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379340"/>
            <a:ext cx="747133" cy="75173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73B9DEB-73A0-4BB1-B2BB-494BACD60F81}"/>
              </a:ext>
            </a:extLst>
          </p:cNvPr>
          <p:cNvSpPr/>
          <p:nvPr/>
        </p:nvSpPr>
        <p:spPr>
          <a:xfrm>
            <a:off x="211016" y="2131071"/>
            <a:ext cx="622927" cy="4522573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1737ED0-CD9B-4535-A76A-C3C6A8A45B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Estrutura do Projeto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9B47EC7-ACC9-4A24-AB2E-5E6C192FF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22" y="2034741"/>
            <a:ext cx="2352675" cy="4448175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5FF7AF4-895D-481F-96C7-070395CA4F16}"/>
              </a:ext>
            </a:extLst>
          </p:cNvPr>
          <p:cNvCxnSpPr>
            <a:cxnSpLocks/>
          </p:cNvCxnSpPr>
          <p:nvPr/>
        </p:nvCxnSpPr>
        <p:spPr>
          <a:xfrm>
            <a:off x="3892396" y="4208334"/>
            <a:ext cx="1557779" cy="3562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39941576-400E-41CD-AF51-789F45FA2D71}"/>
              </a:ext>
            </a:extLst>
          </p:cNvPr>
          <p:cNvSpPr/>
          <p:nvPr/>
        </p:nvSpPr>
        <p:spPr>
          <a:xfrm>
            <a:off x="3591001" y="3945014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1D3A56F-47AB-4A4E-8F49-2E9938AAAC95}"/>
              </a:ext>
            </a:extLst>
          </p:cNvPr>
          <p:cNvCxnSpPr>
            <a:cxnSpLocks/>
          </p:cNvCxnSpPr>
          <p:nvPr/>
        </p:nvCxnSpPr>
        <p:spPr>
          <a:xfrm flipH="1">
            <a:off x="6725543" y="3693507"/>
            <a:ext cx="1429585" cy="3562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0DF834F-1525-440F-BA95-609990C963AE}"/>
              </a:ext>
            </a:extLst>
          </p:cNvPr>
          <p:cNvCxnSpPr>
            <a:cxnSpLocks/>
          </p:cNvCxnSpPr>
          <p:nvPr/>
        </p:nvCxnSpPr>
        <p:spPr>
          <a:xfrm flipH="1">
            <a:off x="6406291" y="4473609"/>
            <a:ext cx="1429585" cy="3562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8624C9A-21F6-4ACB-9B58-17D1F36C93FF}"/>
              </a:ext>
            </a:extLst>
          </p:cNvPr>
          <p:cNvCxnSpPr>
            <a:cxnSpLocks/>
          </p:cNvCxnSpPr>
          <p:nvPr/>
        </p:nvCxnSpPr>
        <p:spPr>
          <a:xfrm flipH="1">
            <a:off x="6425537" y="5024873"/>
            <a:ext cx="1429585" cy="3562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D71BB23-CCB3-4247-956F-5C8E842869D7}"/>
              </a:ext>
            </a:extLst>
          </p:cNvPr>
          <p:cNvCxnSpPr>
            <a:cxnSpLocks/>
          </p:cNvCxnSpPr>
          <p:nvPr/>
        </p:nvCxnSpPr>
        <p:spPr>
          <a:xfrm>
            <a:off x="3901779" y="4721978"/>
            <a:ext cx="1557779" cy="3562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4351E7A-6379-48DA-8C84-7E3988493B22}"/>
              </a:ext>
            </a:extLst>
          </p:cNvPr>
          <p:cNvCxnSpPr>
            <a:cxnSpLocks/>
          </p:cNvCxnSpPr>
          <p:nvPr/>
        </p:nvCxnSpPr>
        <p:spPr>
          <a:xfrm>
            <a:off x="3941712" y="5236931"/>
            <a:ext cx="1557779" cy="3562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0B6963D9-C4E2-40D7-90B9-05F666A2AC6E}"/>
              </a:ext>
            </a:extLst>
          </p:cNvPr>
          <p:cNvSpPr/>
          <p:nvPr/>
        </p:nvSpPr>
        <p:spPr>
          <a:xfrm>
            <a:off x="8155128" y="340786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7A981C1-60AC-4AAA-ACD6-B3D50DFB8571}"/>
              </a:ext>
            </a:extLst>
          </p:cNvPr>
          <p:cNvSpPr/>
          <p:nvPr/>
        </p:nvSpPr>
        <p:spPr>
          <a:xfrm>
            <a:off x="7808092" y="4205666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pt-B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A12A96D-1DAE-46A2-86B0-C33311217442}"/>
              </a:ext>
            </a:extLst>
          </p:cNvPr>
          <p:cNvSpPr/>
          <p:nvPr/>
        </p:nvSpPr>
        <p:spPr>
          <a:xfrm>
            <a:off x="7835876" y="4782009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12322B0-A522-430A-ACBE-0DC3AE871792}"/>
              </a:ext>
            </a:extLst>
          </p:cNvPr>
          <p:cNvSpPr/>
          <p:nvPr/>
        </p:nvSpPr>
        <p:spPr>
          <a:xfrm>
            <a:off x="3571620" y="4463767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CF3538D-242B-4961-904B-B9680D13584D}"/>
              </a:ext>
            </a:extLst>
          </p:cNvPr>
          <p:cNvSpPr/>
          <p:nvPr/>
        </p:nvSpPr>
        <p:spPr>
          <a:xfrm>
            <a:off x="3637037" y="5037526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pt-B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024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4E777F9-D692-431E-94BB-6B97AD9E5584}"/>
              </a:ext>
            </a:extLst>
          </p:cNvPr>
          <p:cNvSpPr/>
          <p:nvPr/>
        </p:nvSpPr>
        <p:spPr>
          <a:xfrm>
            <a:off x="0" y="0"/>
            <a:ext cx="12192000" cy="4522573"/>
          </a:xfrm>
          <a:custGeom>
            <a:avLst/>
            <a:gdLst>
              <a:gd name="connsiteX0" fmla="*/ 0 w 12192000"/>
              <a:gd name="connsiteY0" fmla="*/ 0 h 2681416"/>
              <a:gd name="connsiteX1" fmla="*/ 12192000 w 12192000"/>
              <a:gd name="connsiteY1" fmla="*/ 0 h 2681416"/>
              <a:gd name="connsiteX2" fmla="*/ 12192000 w 12192000"/>
              <a:gd name="connsiteY2" fmla="*/ 2681416 h 2681416"/>
              <a:gd name="connsiteX3" fmla="*/ 0 w 12192000"/>
              <a:gd name="connsiteY3" fmla="*/ 2681416 h 2681416"/>
              <a:gd name="connsiteX4" fmla="*/ 0 w 12192000"/>
              <a:gd name="connsiteY4" fmla="*/ 0 h 2681416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0 w 12192000"/>
              <a:gd name="connsiteY3" fmla="*/ 2681416 h 4522573"/>
              <a:gd name="connsiteX4" fmla="*/ 0 w 12192000"/>
              <a:gd name="connsiteY4" fmla="*/ 0 h 4522573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24713 w 12192000"/>
              <a:gd name="connsiteY3" fmla="*/ 2545492 h 4522573"/>
              <a:gd name="connsiteX4" fmla="*/ 0 w 12192000"/>
              <a:gd name="connsiteY4" fmla="*/ 0 h 4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522573">
                <a:moveTo>
                  <a:pt x="0" y="0"/>
                </a:moveTo>
                <a:lnTo>
                  <a:pt x="12192000" y="0"/>
                </a:lnTo>
                <a:lnTo>
                  <a:pt x="12167287" y="4522573"/>
                </a:lnTo>
                <a:lnTo>
                  <a:pt x="24713" y="25454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48DDF">
                  <a:shade val="30000"/>
                  <a:satMod val="115000"/>
                </a:srgbClr>
              </a:gs>
              <a:gs pos="50000">
                <a:srgbClr val="348DDF">
                  <a:shade val="67500"/>
                  <a:satMod val="115000"/>
                </a:srgbClr>
              </a:gs>
              <a:gs pos="100000">
                <a:srgbClr val="348DD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800CF0-D24B-4706-8EBC-78172E77D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379340"/>
            <a:ext cx="747133" cy="75173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73B9DEB-73A0-4BB1-B2BB-494BACD60F81}"/>
              </a:ext>
            </a:extLst>
          </p:cNvPr>
          <p:cNvSpPr/>
          <p:nvPr/>
        </p:nvSpPr>
        <p:spPr>
          <a:xfrm>
            <a:off x="211016" y="2131071"/>
            <a:ext cx="622927" cy="4522573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1737ED0-CD9B-4535-A76A-C3C6A8A45B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Estrutura do Projeto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7F5A7E-E938-40C3-89C4-9249B868DF46}"/>
              </a:ext>
            </a:extLst>
          </p:cNvPr>
          <p:cNvSpPr txBox="1"/>
          <p:nvPr/>
        </p:nvSpPr>
        <p:spPr>
          <a:xfrm>
            <a:off x="1910080" y="2185089"/>
            <a:ext cx="92057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pt-BR" b="1" dirty="0" err="1"/>
              <a:t>Environments</a:t>
            </a:r>
            <a:r>
              <a:rPr lang="pt-BR" dirty="0"/>
              <a:t>: Aqui nós temos dois arquivos </a:t>
            </a:r>
            <a:r>
              <a:rPr lang="pt-BR" b="1" dirty="0"/>
              <a:t>.</a:t>
            </a:r>
            <a:r>
              <a:rPr lang="pt-BR" b="1" dirty="0" err="1"/>
              <a:t>ts</a:t>
            </a:r>
            <a:r>
              <a:rPr lang="pt-BR" dirty="0"/>
              <a:t>, um para o nosso ambiente de produção e um outro para o nosso ambiente de desenvolvimento. Nele nós adicionamos tarefas como a variável </a:t>
            </a:r>
            <a:r>
              <a:rPr lang="pt-BR" dirty="0" err="1"/>
              <a:t>production</a:t>
            </a:r>
            <a:r>
              <a:rPr lang="pt-BR" dirty="0"/>
              <a:t> que vem </a:t>
            </a:r>
            <a:r>
              <a:rPr lang="pt-BR" dirty="0" err="1"/>
              <a:t>setada</a:t>
            </a:r>
            <a:r>
              <a:rPr lang="pt-BR" dirty="0"/>
              <a:t> como </a:t>
            </a:r>
            <a:r>
              <a:rPr lang="pt-BR" dirty="0" err="1"/>
              <a:t>true</a:t>
            </a:r>
            <a:r>
              <a:rPr lang="pt-BR" dirty="0"/>
              <a:t> em produção e false em desenvolvimento.</a:t>
            </a:r>
          </a:p>
          <a:p>
            <a:pPr marL="342900" indent="-342900" fontAlgn="base">
              <a:buFont typeface="+mj-lt"/>
              <a:buAutoNum type="arabicPeriod"/>
            </a:pPr>
            <a:endParaRPr lang="pt-BR" dirty="0"/>
          </a:p>
          <a:p>
            <a:pPr marL="342900" indent="-342900" fontAlgn="base">
              <a:buFont typeface="+mj-lt"/>
              <a:buAutoNum type="arabicPeriod"/>
            </a:pPr>
            <a:r>
              <a:rPr lang="pt-BR" b="1" dirty="0"/>
              <a:t>index.html</a:t>
            </a:r>
            <a:r>
              <a:rPr lang="pt-BR" dirty="0"/>
              <a:t>: Esse seria o nosso arquivo root, dentro dele rodamos a nossa SPA (Single Page </a:t>
            </a:r>
            <a:r>
              <a:rPr lang="pt-BR" dirty="0" err="1"/>
              <a:t>Application</a:t>
            </a:r>
            <a:r>
              <a:rPr lang="pt-BR" dirty="0"/>
              <a:t>).</a:t>
            </a:r>
          </a:p>
          <a:p>
            <a:pPr marL="342900" indent="-342900" fontAlgn="base">
              <a:buFont typeface="+mj-lt"/>
              <a:buAutoNum type="arabicPeriod"/>
            </a:pPr>
            <a:endParaRPr lang="pt-BR" dirty="0"/>
          </a:p>
          <a:p>
            <a:pPr marL="342900" indent="-342900" fontAlgn="base">
              <a:buFont typeface="+mj-lt"/>
              <a:buAutoNum type="arabicPeriod"/>
            </a:pPr>
            <a:r>
              <a:rPr lang="pt-BR" b="1" dirty="0" err="1"/>
              <a:t>main.ts</a:t>
            </a:r>
            <a:r>
              <a:rPr lang="pt-BR" dirty="0"/>
              <a:t>: Esse é o arquivo principal da nossa </a:t>
            </a:r>
            <a:r>
              <a:rPr lang="pt-BR" dirty="0" err="1"/>
              <a:t>Solution</a:t>
            </a:r>
            <a:r>
              <a:rPr lang="pt-BR" dirty="0"/>
              <a:t>. Ele vem definido dentro do nosso arquivo </a:t>
            </a:r>
            <a:r>
              <a:rPr lang="pt-BR" b="1" dirty="0"/>
              <a:t>angular-</a:t>
            </a:r>
            <a:r>
              <a:rPr lang="pt-BR" b="1" dirty="0" err="1"/>
              <a:t>cli.json</a:t>
            </a:r>
            <a:r>
              <a:rPr lang="pt-BR" dirty="0"/>
              <a:t>, esse seria o </a:t>
            </a:r>
            <a:r>
              <a:rPr lang="pt-BR" dirty="0" err="1"/>
              <a:t>bootstrap</a:t>
            </a:r>
            <a:r>
              <a:rPr lang="pt-BR" dirty="0"/>
              <a:t> da nossa aplicação.</a:t>
            </a:r>
          </a:p>
          <a:p>
            <a:pPr marL="342900" indent="-342900" fontAlgn="base">
              <a:buFont typeface="+mj-lt"/>
              <a:buAutoNum type="arabicPeriod"/>
            </a:pPr>
            <a:endParaRPr lang="pt-BR" dirty="0"/>
          </a:p>
          <a:p>
            <a:pPr marL="342900" indent="-342900" fontAlgn="base">
              <a:buFont typeface="+mj-lt"/>
              <a:buAutoNum type="arabicPeriod"/>
            </a:pPr>
            <a:r>
              <a:rPr lang="pt-BR" b="1" dirty="0" err="1"/>
              <a:t>polyfills.ts</a:t>
            </a:r>
            <a:r>
              <a:rPr lang="pt-BR" dirty="0"/>
              <a:t>: Esse arquivo funciona como um tradutor. Ex.: Nós precisamos utilizar algo novo do </a:t>
            </a:r>
            <a:r>
              <a:rPr lang="pt-BR" b="1" dirty="0"/>
              <a:t>ES6</a:t>
            </a:r>
            <a:r>
              <a:rPr lang="pt-BR" dirty="0"/>
              <a:t>, mas os nossos navegadores só conseguem entender o </a:t>
            </a:r>
            <a:r>
              <a:rPr lang="pt-BR" b="1" dirty="0"/>
              <a:t>ES5</a:t>
            </a:r>
            <a:r>
              <a:rPr lang="pt-BR" dirty="0"/>
              <a:t>, ele irá interpretar e passar o código corretamente para os nossos navegadores.</a:t>
            </a:r>
          </a:p>
        </p:txBody>
      </p:sp>
    </p:spTree>
    <p:extLst>
      <p:ext uri="{BB962C8B-B14F-4D97-AF65-F5344CB8AC3E}">
        <p14:creationId xmlns:p14="http://schemas.microsoft.com/office/powerpoint/2010/main" val="401373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4E777F9-D692-431E-94BB-6B97AD9E5584}"/>
              </a:ext>
            </a:extLst>
          </p:cNvPr>
          <p:cNvSpPr/>
          <p:nvPr/>
        </p:nvSpPr>
        <p:spPr>
          <a:xfrm>
            <a:off x="0" y="0"/>
            <a:ext cx="12192000" cy="4522573"/>
          </a:xfrm>
          <a:custGeom>
            <a:avLst/>
            <a:gdLst>
              <a:gd name="connsiteX0" fmla="*/ 0 w 12192000"/>
              <a:gd name="connsiteY0" fmla="*/ 0 h 2681416"/>
              <a:gd name="connsiteX1" fmla="*/ 12192000 w 12192000"/>
              <a:gd name="connsiteY1" fmla="*/ 0 h 2681416"/>
              <a:gd name="connsiteX2" fmla="*/ 12192000 w 12192000"/>
              <a:gd name="connsiteY2" fmla="*/ 2681416 h 2681416"/>
              <a:gd name="connsiteX3" fmla="*/ 0 w 12192000"/>
              <a:gd name="connsiteY3" fmla="*/ 2681416 h 2681416"/>
              <a:gd name="connsiteX4" fmla="*/ 0 w 12192000"/>
              <a:gd name="connsiteY4" fmla="*/ 0 h 2681416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0 w 12192000"/>
              <a:gd name="connsiteY3" fmla="*/ 2681416 h 4522573"/>
              <a:gd name="connsiteX4" fmla="*/ 0 w 12192000"/>
              <a:gd name="connsiteY4" fmla="*/ 0 h 4522573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24713 w 12192000"/>
              <a:gd name="connsiteY3" fmla="*/ 2545492 h 4522573"/>
              <a:gd name="connsiteX4" fmla="*/ 0 w 12192000"/>
              <a:gd name="connsiteY4" fmla="*/ 0 h 4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522573">
                <a:moveTo>
                  <a:pt x="0" y="0"/>
                </a:moveTo>
                <a:lnTo>
                  <a:pt x="12192000" y="0"/>
                </a:lnTo>
                <a:lnTo>
                  <a:pt x="12167287" y="4522573"/>
                </a:lnTo>
                <a:lnTo>
                  <a:pt x="24713" y="25454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48DDF">
                  <a:shade val="30000"/>
                  <a:satMod val="115000"/>
                </a:srgbClr>
              </a:gs>
              <a:gs pos="50000">
                <a:srgbClr val="348DDF">
                  <a:shade val="67500"/>
                  <a:satMod val="115000"/>
                </a:srgbClr>
              </a:gs>
              <a:gs pos="100000">
                <a:srgbClr val="348DD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800CF0-D24B-4706-8EBC-78172E77D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379340"/>
            <a:ext cx="747133" cy="75173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73B9DEB-73A0-4BB1-B2BB-494BACD60F81}"/>
              </a:ext>
            </a:extLst>
          </p:cNvPr>
          <p:cNvSpPr/>
          <p:nvPr/>
        </p:nvSpPr>
        <p:spPr>
          <a:xfrm>
            <a:off x="211016" y="2131071"/>
            <a:ext cx="622927" cy="4522573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1737ED0-CD9B-4535-A76A-C3C6A8A45B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Estrutura do Projeto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7F5A7E-E938-40C3-89C4-9249B868DF46}"/>
              </a:ext>
            </a:extLst>
          </p:cNvPr>
          <p:cNvSpPr txBox="1"/>
          <p:nvPr/>
        </p:nvSpPr>
        <p:spPr>
          <a:xfrm>
            <a:off x="1910080" y="2690336"/>
            <a:ext cx="9205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 startAt="5"/>
            </a:pPr>
            <a:r>
              <a:rPr lang="pt-BR" dirty="0"/>
              <a:t> </a:t>
            </a:r>
            <a:r>
              <a:rPr lang="pt-BR" b="1" dirty="0"/>
              <a:t>styles.css</a:t>
            </a:r>
            <a:r>
              <a:rPr lang="pt-BR" dirty="0"/>
              <a:t>: Como todos os nossos componentes tem o seu próprio arquivo </a:t>
            </a:r>
            <a:r>
              <a:rPr lang="pt-BR" b="1" dirty="0"/>
              <a:t>.</a:t>
            </a:r>
            <a:r>
              <a:rPr lang="pt-BR" b="1" dirty="0" err="1"/>
              <a:t>css</a:t>
            </a:r>
            <a:r>
              <a:rPr lang="pt-BR" b="1" dirty="0"/>
              <a:t> </a:t>
            </a:r>
            <a:r>
              <a:rPr lang="pt-BR" dirty="0"/>
              <a:t>ou </a:t>
            </a:r>
            <a:r>
              <a:rPr lang="pt-BR" b="1" dirty="0"/>
              <a:t>.</a:t>
            </a:r>
            <a:r>
              <a:rPr lang="pt-BR" b="1" dirty="0" err="1"/>
              <a:t>scss</a:t>
            </a:r>
            <a:r>
              <a:rPr lang="pt-BR" dirty="0"/>
              <a:t>, nós podemos utilizar esse arquivo para criar algo global como variáveis para nossa aplicação.</a:t>
            </a:r>
          </a:p>
          <a:p>
            <a:pPr marL="342900" indent="-342900" fontAlgn="base">
              <a:buFont typeface="+mj-lt"/>
              <a:buAutoNum type="arabicPeriod" startAt="5"/>
            </a:pPr>
            <a:endParaRPr lang="pt-BR" dirty="0"/>
          </a:p>
          <a:p>
            <a:pPr marL="342900" indent="-342900" fontAlgn="base">
              <a:buFont typeface="+mj-lt"/>
              <a:buAutoNum type="arabicPeriod" startAt="5"/>
            </a:pPr>
            <a:r>
              <a:rPr lang="pt-BR" b="1" dirty="0" err="1"/>
              <a:t>Teste.ts</a:t>
            </a:r>
            <a:r>
              <a:rPr lang="pt-BR" dirty="0"/>
              <a:t> – arquivo de configuração de testes de unidade.</a:t>
            </a:r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176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4E777F9-D692-431E-94BB-6B97AD9E5584}"/>
              </a:ext>
            </a:extLst>
          </p:cNvPr>
          <p:cNvSpPr/>
          <p:nvPr/>
        </p:nvSpPr>
        <p:spPr>
          <a:xfrm>
            <a:off x="0" y="0"/>
            <a:ext cx="12192000" cy="4522573"/>
          </a:xfrm>
          <a:custGeom>
            <a:avLst/>
            <a:gdLst>
              <a:gd name="connsiteX0" fmla="*/ 0 w 12192000"/>
              <a:gd name="connsiteY0" fmla="*/ 0 h 2681416"/>
              <a:gd name="connsiteX1" fmla="*/ 12192000 w 12192000"/>
              <a:gd name="connsiteY1" fmla="*/ 0 h 2681416"/>
              <a:gd name="connsiteX2" fmla="*/ 12192000 w 12192000"/>
              <a:gd name="connsiteY2" fmla="*/ 2681416 h 2681416"/>
              <a:gd name="connsiteX3" fmla="*/ 0 w 12192000"/>
              <a:gd name="connsiteY3" fmla="*/ 2681416 h 2681416"/>
              <a:gd name="connsiteX4" fmla="*/ 0 w 12192000"/>
              <a:gd name="connsiteY4" fmla="*/ 0 h 2681416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0 w 12192000"/>
              <a:gd name="connsiteY3" fmla="*/ 2681416 h 4522573"/>
              <a:gd name="connsiteX4" fmla="*/ 0 w 12192000"/>
              <a:gd name="connsiteY4" fmla="*/ 0 h 4522573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24713 w 12192000"/>
              <a:gd name="connsiteY3" fmla="*/ 2545492 h 4522573"/>
              <a:gd name="connsiteX4" fmla="*/ 0 w 12192000"/>
              <a:gd name="connsiteY4" fmla="*/ 0 h 4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522573">
                <a:moveTo>
                  <a:pt x="0" y="0"/>
                </a:moveTo>
                <a:lnTo>
                  <a:pt x="12192000" y="0"/>
                </a:lnTo>
                <a:lnTo>
                  <a:pt x="12167287" y="4522573"/>
                </a:lnTo>
                <a:lnTo>
                  <a:pt x="24713" y="25454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48DDF">
                  <a:shade val="30000"/>
                  <a:satMod val="115000"/>
                </a:srgbClr>
              </a:gs>
              <a:gs pos="50000">
                <a:srgbClr val="348DDF">
                  <a:shade val="67500"/>
                  <a:satMod val="115000"/>
                </a:srgbClr>
              </a:gs>
              <a:gs pos="100000">
                <a:srgbClr val="348DD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800CF0-D24B-4706-8EBC-78172E77D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379340"/>
            <a:ext cx="747133" cy="75173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73B9DEB-73A0-4BB1-B2BB-494BACD60F81}"/>
              </a:ext>
            </a:extLst>
          </p:cNvPr>
          <p:cNvSpPr/>
          <p:nvPr/>
        </p:nvSpPr>
        <p:spPr>
          <a:xfrm>
            <a:off x="211016" y="2131071"/>
            <a:ext cx="622927" cy="4522573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1737ED0-CD9B-4535-A76A-C3C6A8A45B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Estrutura do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DB712E-C507-401D-BF89-ADDCB405D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42" y="1900669"/>
            <a:ext cx="2314575" cy="4752975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5FF7AF4-895D-481F-96C7-070395CA4F16}"/>
              </a:ext>
            </a:extLst>
          </p:cNvPr>
          <p:cNvCxnSpPr>
            <a:cxnSpLocks/>
          </p:cNvCxnSpPr>
          <p:nvPr/>
        </p:nvCxnSpPr>
        <p:spPr>
          <a:xfrm>
            <a:off x="3767662" y="3575646"/>
            <a:ext cx="1557779" cy="3562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39941576-400E-41CD-AF51-789F45FA2D71}"/>
              </a:ext>
            </a:extLst>
          </p:cNvPr>
          <p:cNvSpPr/>
          <p:nvPr/>
        </p:nvSpPr>
        <p:spPr>
          <a:xfrm>
            <a:off x="3463177" y="331621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1D3A56F-47AB-4A4E-8F49-2E9938AAAC95}"/>
              </a:ext>
            </a:extLst>
          </p:cNvPr>
          <p:cNvCxnSpPr>
            <a:cxnSpLocks/>
          </p:cNvCxnSpPr>
          <p:nvPr/>
        </p:nvCxnSpPr>
        <p:spPr>
          <a:xfrm flipH="1">
            <a:off x="7255599" y="3318516"/>
            <a:ext cx="1429585" cy="3562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0DF834F-1525-440F-BA95-609990C963AE}"/>
              </a:ext>
            </a:extLst>
          </p:cNvPr>
          <p:cNvCxnSpPr>
            <a:cxnSpLocks/>
          </p:cNvCxnSpPr>
          <p:nvPr/>
        </p:nvCxnSpPr>
        <p:spPr>
          <a:xfrm flipH="1">
            <a:off x="7182817" y="3803131"/>
            <a:ext cx="1429585" cy="3562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8624C9A-21F6-4ACB-9B58-17D1F36C93FF}"/>
              </a:ext>
            </a:extLst>
          </p:cNvPr>
          <p:cNvCxnSpPr>
            <a:cxnSpLocks/>
          </p:cNvCxnSpPr>
          <p:nvPr/>
        </p:nvCxnSpPr>
        <p:spPr>
          <a:xfrm flipH="1">
            <a:off x="7035895" y="4344429"/>
            <a:ext cx="1429585" cy="3562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D71BB23-CCB3-4247-956F-5C8E842869D7}"/>
              </a:ext>
            </a:extLst>
          </p:cNvPr>
          <p:cNvCxnSpPr>
            <a:cxnSpLocks/>
          </p:cNvCxnSpPr>
          <p:nvPr/>
        </p:nvCxnSpPr>
        <p:spPr>
          <a:xfrm>
            <a:off x="3767662" y="4080686"/>
            <a:ext cx="1557779" cy="3562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4351E7A-6379-48DA-8C84-7E3988493B22}"/>
              </a:ext>
            </a:extLst>
          </p:cNvPr>
          <p:cNvCxnSpPr>
            <a:cxnSpLocks/>
          </p:cNvCxnSpPr>
          <p:nvPr/>
        </p:nvCxnSpPr>
        <p:spPr>
          <a:xfrm>
            <a:off x="3767662" y="4585726"/>
            <a:ext cx="1557779" cy="3562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0B6963D9-C4E2-40D7-90B9-05F666A2AC6E}"/>
              </a:ext>
            </a:extLst>
          </p:cNvPr>
          <p:cNvSpPr/>
          <p:nvPr/>
        </p:nvSpPr>
        <p:spPr>
          <a:xfrm>
            <a:off x="8685184" y="3073918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7A981C1-60AC-4AAA-ACD6-B3D50DFB8571}"/>
              </a:ext>
            </a:extLst>
          </p:cNvPr>
          <p:cNvSpPr/>
          <p:nvPr/>
        </p:nvSpPr>
        <p:spPr>
          <a:xfrm>
            <a:off x="8685184" y="3547042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pt-B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A12A96D-1DAE-46A2-86B0-C33311217442}"/>
              </a:ext>
            </a:extLst>
          </p:cNvPr>
          <p:cNvSpPr/>
          <p:nvPr/>
        </p:nvSpPr>
        <p:spPr>
          <a:xfrm>
            <a:off x="8544728" y="411687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12322B0-A522-430A-ACBE-0DC3AE871792}"/>
              </a:ext>
            </a:extLst>
          </p:cNvPr>
          <p:cNvSpPr/>
          <p:nvPr/>
        </p:nvSpPr>
        <p:spPr>
          <a:xfrm>
            <a:off x="3445341" y="3858948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CF3538D-242B-4961-904B-B9680D13584D}"/>
              </a:ext>
            </a:extLst>
          </p:cNvPr>
          <p:cNvSpPr/>
          <p:nvPr/>
        </p:nvSpPr>
        <p:spPr>
          <a:xfrm>
            <a:off x="3436423" y="4332277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pt-B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591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4E777F9-D692-431E-94BB-6B97AD9E5584}"/>
              </a:ext>
            </a:extLst>
          </p:cNvPr>
          <p:cNvSpPr/>
          <p:nvPr/>
        </p:nvSpPr>
        <p:spPr>
          <a:xfrm>
            <a:off x="0" y="0"/>
            <a:ext cx="12192000" cy="4522573"/>
          </a:xfrm>
          <a:custGeom>
            <a:avLst/>
            <a:gdLst>
              <a:gd name="connsiteX0" fmla="*/ 0 w 12192000"/>
              <a:gd name="connsiteY0" fmla="*/ 0 h 2681416"/>
              <a:gd name="connsiteX1" fmla="*/ 12192000 w 12192000"/>
              <a:gd name="connsiteY1" fmla="*/ 0 h 2681416"/>
              <a:gd name="connsiteX2" fmla="*/ 12192000 w 12192000"/>
              <a:gd name="connsiteY2" fmla="*/ 2681416 h 2681416"/>
              <a:gd name="connsiteX3" fmla="*/ 0 w 12192000"/>
              <a:gd name="connsiteY3" fmla="*/ 2681416 h 2681416"/>
              <a:gd name="connsiteX4" fmla="*/ 0 w 12192000"/>
              <a:gd name="connsiteY4" fmla="*/ 0 h 2681416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0 w 12192000"/>
              <a:gd name="connsiteY3" fmla="*/ 2681416 h 4522573"/>
              <a:gd name="connsiteX4" fmla="*/ 0 w 12192000"/>
              <a:gd name="connsiteY4" fmla="*/ 0 h 4522573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24713 w 12192000"/>
              <a:gd name="connsiteY3" fmla="*/ 2545492 h 4522573"/>
              <a:gd name="connsiteX4" fmla="*/ 0 w 12192000"/>
              <a:gd name="connsiteY4" fmla="*/ 0 h 4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522573">
                <a:moveTo>
                  <a:pt x="0" y="0"/>
                </a:moveTo>
                <a:lnTo>
                  <a:pt x="12192000" y="0"/>
                </a:lnTo>
                <a:lnTo>
                  <a:pt x="12167287" y="4522573"/>
                </a:lnTo>
                <a:lnTo>
                  <a:pt x="24713" y="25454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48DDF">
                  <a:shade val="30000"/>
                  <a:satMod val="115000"/>
                </a:srgbClr>
              </a:gs>
              <a:gs pos="50000">
                <a:srgbClr val="348DDF">
                  <a:shade val="67500"/>
                  <a:satMod val="115000"/>
                </a:srgbClr>
              </a:gs>
              <a:gs pos="100000">
                <a:srgbClr val="348DD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800CF0-D24B-4706-8EBC-78172E77D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379340"/>
            <a:ext cx="747133" cy="75173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73B9DEB-73A0-4BB1-B2BB-494BACD60F81}"/>
              </a:ext>
            </a:extLst>
          </p:cNvPr>
          <p:cNvSpPr/>
          <p:nvPr/>
        </p:nvSpPr>
        <p:spPr>
          <a:xfrm>
            <a:off x="211016" y="2131071"/>
            <a:ext cx="622927" cy="4522573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1737ED0-CD9B-4535-A76A-C3C6A8A45B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Estrutura do Projeto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D05E7D-CACB-46DE-A4A7-B8F1CDE394F8}"/>
              </a:ext>
            </a:extLst>
          </p:cNvPr>
          <p:cNvSpPr txBox="1"/>
          <p:nvPr/>
        </p:nvSpPr>
        <p:spPr>
          <a:xfrm>
            <a:off x="1841157" y="2131617"/>
            <a:ext cx="9168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pt-BR" b="1" dirty="0"/>
              <a:t>App-</a:t>
            </a:r>
            <a:r>
              <a:rPr lang="pt-BR" b="1" dirty="0" err="1"/>
              <a:t>rounting.module.ts</a:t>
            </a:r>
            <a:r>
              <a:rPr lang="pt-BR" dirty="0"/>
              <a:t> – arquivo É uma maneira simples de navegar nas páginas do nosso app.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pt-BR" dirty="0"/>
              <a:t>Tecnicamente não temos múltiplas páginas no Angular, apenas carregamos diferentes componentes, desta forma economizamos dados e fazemos a página parecer diferente.</a:t>
            </a:r>
          </a:p>
          <a:p>
            <a:pPr marL="342900" indent="-342900" fontAlgn="base">
              <a:buFont typeface="+mj-lt"/>
              <a:buAutoNum type="arabicPeriod"/>
            </a:pPr>
            <a:endParaRPr lang="pt-BR" dirty="0"/>
          </a:p>
          <a:p>
            <a:pPr marL="342900" indent="-342900" fontAlgn="base">
              <a:buFont typeface="+mj-lt"/>
              <a:buAutoNum type="arabicPeriod"/>
            </a:pPr>
            <a:r>
              <a:rPr lang="pt-BR" b="1" dirty="0"/>
              <a:t>app.component.css</a:t>
            </a:r>
            <a:r>
              <a:rPr lang="pt-BR" dirty="0"/>
              <a:t>: Arquivo responsável pelo estilo do nosso módulo. Com o Angular nós trabalhamos com os estilos separados para cada componente, assim conseguimos ter um desacoplamento de estilos. Nesse exemplo nós criamos um projeto com a extensão .</a:t>
            </a:r>
            <a:r>
              <a:rPr lang="pt-BR" dirty="0" err="1"/>
              <a:t>css</a:t>
            </a:r>
            <a:r>
              <a:rPr lang="pt-BR" dirty="0"/>
              <a:t>, mas também temos a possibilidade de trabalhar com arquivos </a:t>
            </a:r>
            <a:r>
              <a:rPr lang="pt-BR" b="1" dirty="0" err="1"/>
              <a:t>Sass</a:t>
            </a:r>
            <a:r>
              <a:rPr lang="pt-BR" dirty="0"/>
              <a:t>. Para que possamos alterar, basta executar o comando </a:t>
            </a:r>
            <a:r>
              <a:rPr lang="pt-BR" b="1" dirty="0" err="1"/>
              <a:t>ng</a:t>
            </a:r>
            <a:r>
              <a:rPr lang="pt-BR" b="1" dirty="0"/>
              <a:t> set </a:t>
            </a:r>
            <a:r>
              <a:rPr lang="pt-BR" b="1" dirty="0" err="1"/>
              <a:t>defaults.styleExt</a:t>
            </a:r>
            <a:r>
              <a:rPr lang="pt-BR" b="1" dirty="0"/>
              <a:t> </a:t>
            </a:r>
            <a:r>
              <a:rPr lang="pt-BR" b="1" dirty="0" err="1"/>
              <a:t>scss</a:t>
            </a:r>
            <a:r>
              <a:rPr lang="pt-BR" dirty="0"/>
              <a:t>, ele irá configurar para que os próximos componentes sejam criados com a extensão do </a:t>
            </a:r>
            <a:r>
              <a:rPr lang="pt-BR" b="1" dirty="0"/>
              <a:t>.</a:t>
            </a:r>
            <a:r>
              <a:rPr lang="pt-BR" b="1" dirty="0" err="1"/>
              <a:t>scss</a:t>
            </a:r>
            <a:r>
              <a:rPr lang="pt-BR" dirty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endParaRPr lang="pt-BR" dirty="0"/>
          </a:p>
          <a:p>
            <a:pPr marL="342900" indent="-342900" fontAlgn="base">
              <a:buFont typeface="+mj-lt"/>
              <a:buAutoNum type="arabicPeriod"/>
            </a:pPr>
            <a:r>
              <a:rPr lang="pt-BR" b="1" dirty="0"/>
              <a:t>app.component.html:</a:t>
            </a:r>
            <a:r>
              <a:rPr lang="pt-BR" dirty="0"/>
              <a:t> Arquivo HTML do nosso componente App, segue o mesmo pensamento que os arquivos de estilo.</a:t>
            </a:r>
          </a:p>
        </p:txBody>
      </p:sp>
    </p:spTree>
    <p:extLst>
      <p:ext uri="{BB962C8B-B14F-4D97-AF65-F5344CB8AC3E}">
        <p14:creationId xmlns:p14="http://schemas.microsoft.com/office/powerpoint/2010/main" val="3319343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4E777F9-D692-431E-94BB-6B97AD9E5584}"/>
              </a:ext>
            </a:extLst>
          </p:cNvPr>
          <p:cNvSpPr/>
          <p:nvPr/>
        </p:nvSpPr>
        <p:spPr>
          <a:xfrm>
            <a:off x="0" y="0"/>
            <a:ext cx="12192000" cy="4522573"/>
          </a:xfrm>
          <a:custGeom>
            <a:avLst/>
            <a:gdLst>
              <a:gd name="connsiteX0" fmla="*/ 0 w 12192000"/>
              <a:gd name="connsiteY0" fmla="*/ 0 h 2681416"/>
              <a:gd name="connsiteX1" fmla="*/ 12192000 w 12192000"/>
              <a:gd name="connsiteY1" fmla="*/ 0 h 2681416"/>
              <a:gd name="connsiteX2" fmla="*/ 12192000 w 12192000"/>
              <a:gd name="connsiteY2" fmla="*/ 2681416 h 2681416"/>
              <a:gd name="connsiteX3" fmla="*/ 0 w 12192000"/>
              <a:gd name="connsiteY3" fmla="*/ 2681416 h 2681416"/>
              <a:gd name="connsiteX4" fmla="*/ 0 w 12192000"/>
              <a:gd name="connsiteY4" fmla="*/ 0 h 2681416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0 w 12192000"/>
              <a:gd name="connsiteY3" fmla="*/ 2681416 h 4522573"/>
              <a:gd name="connsiteX4" fmla="*/ 0 w 12192000"/>
              <a:gd name="connsiteY4" fmla="*/ 0 h 4522573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24713 w 12192000"/>
              <a:gd name="connsiteY3" fmla="*/ 2545492 h 4522573"/>
              <a:gd name="connsiteX4" fmla="*/ 0 w 12192000"/>
              <a:gd name="connsiteY4" fmla="*/ 0 h 4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522573">
                <a:moveTo>
                  <a:pt x="0" y="0"/>
                </a:moveTo>
                <a:lnTo>
                  <a:pt x="12192000" y="0"/>
                </a:lnTo>
                <a:lnTo>
                  <a:pt x="12167287" y="4522573"/>
                </a:lnTo>
                <a:lnTo>
                  <a:pt x="24713" y="25454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48DDF">
                  <a:shade val="30000"/>
                  <a:satMod val="115000"/>
                </a:srgbClr>
              </a:gs>
              <a:gs pos="50000">
                <a:srgbClr val="348DDF">
                  <a:shade val="67500"/>
                  <a:satMod val="115000"/>
                </a:srgbClr>
              </a:gs>
              <a:gs pos="100000">
                <a:srgbClr val="348DD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800CF0-D24B-4706-8EBC-78172E77D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379340"/>
            <a:ext cx="747133" cy="75173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73B9DEB-73A0-4BB1-B2BB-494BACD60F81}"/>
              </a:ext>
            </a:extLst>
          </p:cNvPr>
          <p:cNvSpPr/>
          <p:nvPr/>
        </p:nvSpPr>
        <p:spPr>
          <a:xfrm>
            <a:off x="211016" y="2131071"/>
            <a:ext cx="622927" cy="4522573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1737ED0-CD9B-4535-A76A-C3C6A8A45B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Estrutura do Projeto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D05E7D-CACB-46DE-A4A7-B8F1CDE394F8}"/>
              </a:ext>
            </a:extLst>
          </p:cNvPr>
          <p:cNvSpPr txBox="1"/>
          <p:nvPr/>
        </p:nvSpPr>
        <p:spPr>
          <a:xfrm>
            <a:off x="1804086" y="2476029"/>
            <a:ext cx="9168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 startAt="5"/>
            </a:pPr>
            <a:r>
              <a:rPr lang="pt-BR" b="1" dirty="0" err="1"/>
              <a:t>app.component.spec.ts</a:t>
            </a:r>
            <a:r>
              <a:rPr lang="pt-BR" b="1" dirty="0"/>
              <a:t>:</a:t>
            </a:r>
            <a:r>
              <a:rPr lang="pt-BR" dirty="0"/>
              <a:t> Arquivo de teste do nosso componente.</a:t>
            </a:r>
          </a:p>
          <a:p>
            <a:pPr marL="342900" indent="-342900" fontAlgn="base">
              <a:buFont typeface="+mj-lt"/>
              <a:buAutoNum type="arabicPeriod" startAt="5"/>
            </a:pPr>
            <a:endParaRPr lang="pt-BR" dirty="0"/>
          </a:p>
          <a:p>
            <a:pPr marL="342900" indent="-342900" fontAlgn="base">
              <a:buFont typeface="+mj-lt"/>
              <a:buAutoNum type="arabicPeriod" startAt="5"/>
            </a:pPr>
            <a:r>
              <a:rPr lang="pt-BR" b="1" dirty="0" err="1"/>
              <a:t>app.component.ts</a:t>
            </a:r>
            <a:r>
              <a:rPr lang="pt-BR" dirty="0"/>
              <a:t>: Pensando em uma arquitetura </a:t>
            </a:r>
            <a:r>
              <a:rPr lang="pt-BR" b="1" dirty="0"/>
              <a:t>MVC</a:t>
            </a:r>
            <a:r>
              <a:rPr lang="pt-BR" dirty="0"/>
              <a:t>, esse arquivo teria as mesmas responsabilidades das nossas </a:t>
            </a:r>
            <a:r>
              <a:rPr lang="pt-BR" b="1" dirty="0" err="1"/>
              <a:t>Controllers</a:t>
            </a:r>
            <a:r>
              <a:rPr lang="pt-BR" dirty="0"/>
              <a:t>.</a:t>
            </a:r>
          </a:p>
          <a:p>
            <a:pPr marL="342900" indent="-342900" fontAlgn="base">
              <a:buFont typeface="+mj-lt"/>
              <a:buAutoNum type="arabicPeriod" startAt="5"/>
            </a:pPr>
            <a:endParaRPr lang="pt-BR" dirty="0"/>
          </a:p>
          <a:p>
            <a:pPr marL="342900" indent="-342900" fontAlgn="base">
              <a:buFont typeface="+mj-lt"/>
              <a:buAutoNum type="arabicPeriod" startAt="5"/>
            </a:pPr>
            <a:r>
              <a:rPr lang="pt-BR" b="1" dirty="0" err="1"/>
              <a:t>app.module.ts</a:t>
            </a:r>
            <a:r>
              <a:rPr lang="pt-BR" dirty="0"/>
              <a:t>: O Angular é um framework modular, ele precisa de um ou mais módulos para que possamos gerenciar os nossos componentes, esse módulo acaba sendo um default, mas podemos criar outros modules e chamar eles dentro dele.</a:t>
            </a:r>
          </a:p>
        </p:txBody>
      </p:sp>
    </p:spTree>
    <p:extLst>
      <p:ext uri="{BB962C8B-B14F-4D97-AF65-F5344CB8AC3E}">
        <p14:creationId xmlns:p14="http://schemas.microsoft.com/office/powerpoint/2010/main" val="127052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4E777F9-D692-431E-94BB-6B97AD9E5584}"/>
              </a:ext>
            </a:extLst>
          </p:cNvPr>
          <p:cNvSpPr/>
          <p:nvPr/>
        </p:nvSpPr>
        <p:spPr>
          <a:xfrm>
            <a:off x="0" y="0"/>
            <a:ext cx="12192000" cy="4522573"/>
          </a:xfrm>
          <a:custGeom>
            <a:avLst/>
            <a:gdLst>
              <a:gd name="connsiteX0" fmla="*/ 0 w 12192000"/>
              <a:gd name="connsiteY0" fmla="*/ 0 h 2681416"/>
              <a:gd name="connsiteX1" fmla="*/ 12192000 w 12192000"/>
              <a:gd name="connsiteY1" fmla="*/ 0 h 2681416"/>
              <a:gd name="connsiteX2" fmla="*/ 12192000 w 12192000"/>
              <a:gd name="connsiteY2" fmla="*/ 2681416 h 2681416"/>
              <a:gd name="connsiteX3" fmla="*/ 0 w 12192000"/>
              <a:gd name="connsiteY3" fmla="*/ 2681416 h 2681416"/>
              <a:gd name="connsiteX4" fmla="*/ 0 w 12192000"/>
              <a:gd name="connsiteY4" fmla="*/ 0 h 2681416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0 w 12192000"/>
              <a:gd name="connsiteY3" fmla="*/ 2681416 h 4522573"/>
              <a:gd name="connsiteX4" fmla="*/ 0 w 12192000"/>
              <a:gd name="connsiteY4" fmla="*/ 0 h 4522573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24713 w 12192000"/>
              <a:gd name="connsiteY3" fmla="*/ 2545492 h 4522573"/>
              <a:gd name="connsiteX4" fmla="*/ 0 w 12192000"/>
              <a:gd name="connsiteY4" fmla="*/ 0 h 4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522573">
                <a:moveTo>
                  <a:pt x="0" y="0"/>
                </a:moveTo>
                <a:lnTo>
                  <a:pt x="12192000" y="0"/>
                </a:lnTo>
                <a:lnTo>
                  <a:pt x="12167287" y="4522573"/>
                </a:lnTo>
                <a:lnTo>
                  <a:pt x="24713" y="25454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48DDF">
                  <a:shade val="30000"/>
                  <a:satMod val="115000"/>
                </a:srgbClr>
              </a:gs>
              <a:gs pos="50000">
                <a:srgbClr val="348DDF">
                  <a:shade val="67500"/>
                  <a:satMod val="115000"/>
                </a:srgbClr>
              </a:gs>
              <a:gs pos="100000">
                <a:srgbClr val="348DD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800CF0-D24B-4706-8EBC-78172E77D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379340"/>
            <a:ext cx="747133" cy="75173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73B9DEB-73A0-4BB1-B2BB-494BACD60F81}"/>
              </a:ext>
            </a:extLst>
          </p:cNvPr>
          <p:cNvSpPr/>
          <p:nvPr/>
        </p:nvSpPr>
        <p:spPr>
          <a:xfrm>
            <a:off x="211016" y="2131071"/>
            <a:ext cx="622927" cy="4522573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1737ED0-CD9B-4535-A76A-C3C6A8A45B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O que um framework?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B71DBA-4B48-4BC3-B17B-F60517EF9408}"/>
              </a:ext>
            </a:extLst>
          </p:cNvPr>
          <p:cNvSpPr txBox="1"/>
          <p:nvPr/>
        </p:nvSpPr>
        <p:spPr>
          <a:xfrm>
            <a:off x="2110154" y="2264898"/>
            <a:ext cx="84546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Aliado potente no desenvolvimento Desktop, mobile ou web.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Coleção de classes abstratas, padrões e objetos focado a solucionar problemas em uma arquitetura flexível ou extensível.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Reutilização de código, menos energia e tempo em projetos.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Guia e conduz todo desenvolvimento da aplicação que está sendo produzida com ele.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Podem existir várias bibliotecas dentro do framework.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Ferramenta de auxilio no desenvolvimento de uma aplicação. </a:t>
            </a:r>
          </a:p>
        </p:txBody>
      </p:sp>
    </p:spTree>
    <p:extLst>
      <p:ext uri="{BB962C8B-B14F-4D97-AF65-F5344CB8AC3E}">
        <p14:creationId xmlns:p14="http://schemas.microsoft.com/office/powerpoint/2010/main" val="2029331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4E777F9-D692-431E-94BB-6B97AD9E5584}"/>
              </a:ext>
            </a:extLst>
          </p:cNvPr>
          <p:cNvSpPr/>
          <p:nvPr/>
        </p:nvSpPr>
        <p:spPr>
          <a:xfrm>
            <a:off x="0" y="0"/>
            <a:ext cx="12192000" cy="4522573"/>
          </a:xfrm>
          <a:custGeom>
            <a:avLst/>
            <a:gdLst>
              <a:gd name="connsiteX0" fmla="*/ 0 w 12192000"/>
              <a:gd name="connsiteY0" fmla="*/ 0 h 2681416"/>
              <a:gd name="connsiteX1" fmla="*/ 12192000 w 12192000"/>
              <a:gd name="connsiteY1" fmla="*/ 0 h 2681416"/>
              <a:gd name="connsiteX2" fmla="*/ 12192000 w 12192000"/>
              <a:gd name="connsiteY2" fmla="*/ 2681416 h 2681416"/>
              <a:gd name="connsiteX3" fmla="*/ 0 w 12192000"/>
              <a:gd name="connsiteY3" fmla="*/ 2681416 h 2681416"/>
              <a:gd name="connsiteX4" fmla="*/ 0 w 12192000"/>
              <a:gd name="connsiteY4" fmla="*/ 0 h 2681416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0 w 12192000"/>
              <a:gd name="connsiteY3" fmla="*/ 2681416 h 4522573"/>
              <a:gd name="connsiteX4" fmla="*/ 0 w 12192000"/>
              <a:gd name="connsiteY4" fmla="*/ 0 h 4522573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24713 w 12192000"/>
              <a:gd name="connsiteY3" fmla="*/ 2545492 h 4522573"/>
              <a:gd name="connsiteX4" fmla="*/ 0 w 12192000"/>
              <a:gd name="connsiteY4" fmla="*/ 0 h 4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522573">
                <a:moveTo>
                  <a:pt x="0" y="0"/>
                </a:moveTo>
                <a:lnTo>
                  <a:pt x="12192000" y="0"/>
                </a:lnTo>
                <a:lnTo>
                  <a:pt x="12167287" y="4522573"/>
                </a:lnTo>
                <a:lnTo>
                  <a:pt x="24713" y="25454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48DDF">
                  <a:shade val="30000"/>
                  <a:satMod val="115000"/>
                </a:srgbClr>
              </a:gs>
              <a:gs pos="50000">
                <a:srgbClr val="348DDF">
                  <a:shade val="67500"/>
                  <a:satMod val="115000"/>
                </a:srgbClr>
              </a:gs>
              <a:gs pos="100000">
                <a:srgbClr val="348DD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800CF0-D24B-4706-8EBC-78172E77D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379340"/>
            <a:ext cx="747133" cy="75173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73B9DEB-73A0-4BB1-B2BB-494BACD60F81}"/>
              </a:ext>
            </a:extLst>
          </p:cNvPr>
          <p:cNvSpPr/>
          <p:nvPr/>
        </p:nvSpPr>
        <p:spPr>
          <a:xfrm>
            <a:off x="211016" y="2131071"/>
            <a:ext cx="622927" cy="4522573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1737ED0-CD9B-4535-A76A-C3C6A8A45B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Referencias de apoio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D05E7D-CACB-46DE-A4A7-B8F1CDE394F8}"/>
              </a:ext>
            </a:extLst>
          </p:cNvPr>
          <p:cNvSpPr txBox="1"/>
          <p:nvPr/>
        </p:nvSpPr>
        <p:spPr>
          <a:xfrm>
            <a:off x="1891733" y="2525875"/>
            <a:ext cx="91687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pt-BR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fontAlgn="base"/>
            <a:r>
              <a:rPr lang="pt-B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livros - https://www.google.com.br/books/edition/Desenvolvendo_com_AngularJS/ZEgcBQAAQBAJ?hl=pt-BR&amp;gbpv=1&amp;dq=apostila+de+angular+pdf&amp;printsec=frontcover</a:t>
            </a:r>
            <a:endParaRPr lang="pt-BR" dirty="0"/>
          </a:p>
          <a:p>
            <a:pPr fontAlgn="base"/>
            <a:endParaRPr lang="pt-BR" dirty="0"/>
          </a:p>
          <a:p>
            <a:pPr fontAlgn="base"/>
            <a:endParaRPr lang="pt-BR" dirty="0"/>
          </a:p>
          <a:p>
            <a:pPr fontAlgn="base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0BA46C-AE86-48BE-9E3D-06B9191498AA}"/>
              </a:ext>
            </a:extLst>
          </p:cNvPr>
          <p:cNvSpPr txBox="1"/>
          <p:nvPr/>
        </p:nvSpPr>
        <p:spPr>
          <a:xfrm>
            <a:off x="1891734" y="2246539"/>
            <a:ext cx="924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Oficial Angular - </a:t>
            </a:r>
            <a:r>
              <a:rPr lang="pt-B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</a:t>
            </a:r>
            <a:r>
              <a:rPr lang="pt-BR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015EBB-32F1-4759-9128-0942D8134F7E}"/>
              </a:ext>
            </a:extLst>
          </p:cNvPr>
          <p:cNvSpPr txBox="1"/>
          <p:nvPr/>
        </p:nvSpPr>
        <p:spPr>
          <a:xfrm>
            <a:off x="1891732" y="3924262"/>
            <a:ext cx="9168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Video</a:t>
            </a:r>
            <a:r>
              <a:rPr lang="pt-BR" dirty="0"/>
              <a:t> aula </a:t>
            </a:r>
            <a:r>
              <a:rPr lang="pt-BR" dirty="0" err="1"/>
              <a:t>Loiane</a:t>
            </a:r>
            <a:r>
              <a:rPr lang="pt-BR" dirty="0"/>
              <a:t> </a:t>
            </a:r>
            <a:r>
              <a:rPr lang="pt-BR" dirty="0" err="1"/>
              <a:t>Groner</a:t>
            </a:r>
            <a:r>
              <a:rPr lang="pt-BR" dirty="0"/>
              <a:t> - https://www.google.com/search?q=angular+loiane+groner&amp;biw=1366&amp;bih=689&amp;tbm=vid&amp;sxsrf=AB5stBiyTkGV1QFh1HptjB22gcafNiZehQ%3A1689885743141&amp;ei=L5y5ZJeRCJfR1sQP8uO5qAU&amp;oq=angular+loian&amp;gs_lp=Eg1nd3Mtd2l6LXZpZGVvIg1hbmd1bGFyIGxvaWFuKgIIADIFEAAYgAQyBRAAGIAEMgYQABgWGB4yBhAAGBYYHkiHNlCSCljfInABeACQAQCYAYEBoAHUBqoBAzMuNbgBA8gBAPgBAcICBBAjGCfCAg0QABiKBRixAxiDARhDwgIHEAAYigUYQ8ICChAAGIoFGLEDGEPCAgsQABiABBixAxiDAcICBxAjGLACGCfCAg0QABgNGIAEGLEDGIMBwgIKEAAYDRiABBixA8ICBxAAGA0YgASIBgE&amp;sclient=gws-wiz-video#fpstate=ive&amp;vld=cid:fa09428f,vid:tPOMG0D57S0 </a:t>
            </a:r>
          </a:p>
        </p:txBody>
      </p:sp>
    </p:spTree>
    <p:extLst>
      <p:ext uri="{BB962C8B-B14F-4D97-AF65-F5344CB8AC3E}">
        <p14:creationId xmlns:p14="http://schemas.microsoft.com/office/powerpoint/2010/main" val="2036603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2D6FD54-C6D9-4710-BA4E-246492C68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A9A9839-272D-4A8A-B034-79609AB7E7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83A8508-EEAD-47A0-9915-84E00CC9B25B}"/>
              </a:ext>
            </a:extLst>
          </p:cNvPr>
          <p:cNvSpPr/>
          <p:nvPr/>
        </p:nvSpPr>
        <p:spPr>
          <a:xfrm>
            <a:off x="2320646" y="2360613"/>
            <a:ext cx="7855507" cy="923330"/>
          </a:xfrm>
          <a:prstGeom prst="rect">
            <a:avLst/>
          </a:prstGeom>
          <a:solidFill>
            <a:srgbClr val="E6E6E6"/>
          </a:solidFill>
          <a:ln>
            <a:solidFill>
              <a:srgbClr val="348DDF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Agora é hora de </a:t>
            </a:r>
            <a:r>
              <a:rPr lang="pt-BR" sz="54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Codar</a:t>
            </a:r>
            <a:r>
              <a:rPr lang="pt-BR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87699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4E777F9-D692-431E-94BB-6B97AD9E5584}"/>
              </a:ext>
            </a:extLst>
          </p:cNvPr>
          <p:cNvSpPr/>
          <p:nvPr/>
        </p:nvSpPr>
        <p:spPr>
          <a:xfrm>
            <a:off x="0" y="0"/>
            <a:ext cx="12192000" cy="4522573"/>
          </a:xfrm>
          <a:custGeom>
            <a:avLst/>
            <a:gdLst>
              <a:gd name="connsiteX0" fmla="*/ 0 w 12192000"/>
              <a:gd name="connsiteY0" fmla="*/ 0 h 2681416"/>
              <a:gd name="connsiteX1" fmla="*/ 12192000 w 12192000"/>
              <a:gd name="connsiteY1" fmla="*/ 0 h 2681416"/>
              <a:gd name="connsiteX2" fmla="*/ 12192000 w 12192000"/>
              <a:gd name="connsiteY2" fmla="*/ 2681416 h 2681416"/>
              <a:gd name="connsiteX3" fmla="*/ 0 w 12192000"/>
              <a:gd name="connsiteY3" fmla="*/ 2681416 h 2681416"/>
              <a:gd name="connsiteX4" fmla="*/ 0 w 12192000"/>
              <a:gd name="connsiteY4" fmla="*/ 0 h 2681416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0 w 12192000"/>
              <a:gd name="connsiteY3" fmla="*/ 2681416 h 4522573"/>
              <a:gd name="connsiteX4" fmla="*/ 0 w 12192000"/>
              <a:gd name="connsiteY4" fmla="*/ 0 h 4522573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24713 w 12192000"/>
              <a:gd name="connsiteY3" fmla="*/ 2545492 h 4522573"/>
              <a:gd name="connsiteX4" fmla="*/ 0 w 12192000"/>
              <a:gd name="connsiteY4" fmla="*/ 0 h 4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522573">
                <a:moveTo>
                  <a:pt x="0" y="0"/>
                </a:moveTo>
                <a:lnTo>
                  <a:pt x="12192000" y="0"/>
                </a:lnTo>
                <a:lnTo>
                  <a:pt x="12167287" y="4522573"/>
                </a:lnTo>
                <a:lnTo>
                  <a:pt x="24713" y="25454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48DDF">
                  <a:shade val="30000"/>
                  <a:satMod val="115000"/>
                </a:srgbClr>
              </a:gs>
              <a:gs pos="50000">
                <a:srgbClr val="348DDF">
                  <a:shade val="67500"/>
                  <a:satMod val="115000"/>
                </a:srgbClr>
              </a:gs>
              <a:gs pos="100000">
                <a:srgbClr val="348DD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800CF0-D24B-4706-8EBC-78172E77D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379340"/>
            <a:ext cx="747133" cy="75173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73B9DEB-73A0-4BB1-B2BB-494BACD60F81}"/>
              </a:ext>
            </a:extLst>
          </p:cNvPr>
          <p:cNvSpPr/>
          <p:nvPr/>
        </p:nvSpPr>
        <p:spPr>
          <a:xfrm>
            <a:off x="211016" y="2131071"/>
            <a:ext cx="622927" cy="4522573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1737ED0-CD9B-4535-A76A-C3C6A8A45B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 história do Angular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B71DBA-4B48-4BC3-B17B-F60517EF9408}"/>
              </a:ext>
            </a:extLst>
          </p:cNvPr>
          <p:cNvSpPr txBox="1"/>
          <p:nvPr/>
        </p:nvSpPr>
        <p:spPr>
          <a:xfrm>
            <a:off x="2110154" y="2264898"/>
            <a:ext cx="84546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1° aparição em meados de 2009 pela equipe Angular do </a:t>
            </a:r>
            <a:r>
              <a:rPr lang="pt-BR" dirty="0" err="1"/>
              <a:t>google</a:t>
            </a:r>
            <a:r>
              <a:rPr lang="pt-BR" dirty="0"/>
              <a:t> (</a:t>
            </a:r>
            <a:r>
              <a:rPr lang="pt-BR" dirty="0" err="1"/>
              <a:t>Misko</a:t>
            </a:r>
            <a:r>
              <a:rPr lang="pt-BR" dirty="0"/>
              <a:t> </a:t>
            </a:r>
            <a:r>
              <a:rPr lang="pt-BR" dirty="0" err="1"/>
              <a:t>Hevery</a:t>
            </a:r>
            <a:r>
              <a:rPr lang="pt-BR" dirty="0"/>
              <a:t> e </a:t>
            </a:r>
            <a:r>
              <a:rPr lang="pt-BR" dirty="0" err="1"/>
              <a:t>Adan</a:t>
            </a:r>
            <a:r>
              <a:rPr lang="pt-BR" dirty="0"/>
              <a:t> </a:t>
            </a:r>
            <a:r>
              <a:rPr lang="pt-BR" dirty="0" err="1"/>
              <a:t>Abrons</a:t>
            </a:r>
            <a:r>
              <a:rPr lang="pt-BR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Focado em </a:t>
            </a:r>
            <a:r>
              <a:rPr lang="pt-BR" dirty="0" err="1"/>
              <a:t>JavaScript</a:t>
            </a:r>
            <a:r>
              <a:rPr lang="pt-BR" dirty="0"/>
              <a:t>, claros defeitos que exigem muitos ajustes de código.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Angular e Angular JS (versão 2.0)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2016 fim do angular e inicio do Angular JS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Versão até o momento V15 (20/07/2023)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Desenvolvido pela equipe do </a:t>
            </a:r>
            <a:r>
              <a:rPr lang="pt-BR" dirty="0" err="1"/>
              <a:t>google</a:t>
            </a:r>
            <a:r>
              <a:rPr lang="pt-BR" dirty="0"/>
              <a:t> e colaboradores externos.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Ecossistema completo, bibliotecas próprias, melhorias para projetos lançamento oficial 2011.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946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4E777F9-D692-431E-94BB-6B97AD9E5584}"/>
              </a:ext>
            </a:extLst>
          </p:cNvPr>
          <p:cNvSpPr/>
          <p:nvPr/>
        </p:nvSpPr>
        <p:spPr>
          <a:xfrm>
            <a:off x="0" y="0"/>
            <a:ext cx="12192000" cy="4522573"/>
          </a:xfrm>
          <a:custGeom>
            <a:avLst/>
            <a:gdLst>
              <a:gd name="connsiteX0" fmla="*/ 0 w 12192000"/>
              <a:gd name="connsiteY0" fmla="*/ 0 h 2681416"/>
              <a:gd name="connsiteX1" fmla="*/ 12192000 w 12192000"/>
              <a:gd name="connsiteY1" fmla="*/ 0 h 2681416"/>
              <a:gd name="connsiteX2" fmla="*/ 12192000 w 12192000"/>
              <a:gd name="connsiteY2" fmla="*/ 2681416 h 2681416"/>
              <a:gd name="connsiteX3" fmla="*/ 0 w 12192000"/>
              <a:gd name="connsiteY3" fmla="*/ 2681416 h 2681416"/>
              <a:gd name="connsiteX4" fmla="*/ 0 w 12192000"/>
              <a:gd name="connsiteY4" fmla="*/ 0 h 2681416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0 w 12192000"/>
              <a:gd name="connsiteY3" fmla="*/ 2681416 h 4522573"/>
              <a:gd name="connsiteX4" fmla="*/ 0 w 12192000"/>
              <a:gd name="connsiteY4" fmla="*/ 0 h 4522573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24713 w 12192000"/>
              <a:gd name="connsiteY3" fmla="*/ 2545492 h 4522573"/>
              <a:gd name="connsiteX4" fmla="*/ 0 w 12192000"/>
              <a:gd name="connsiteY4" fmla="*/ 0 h 4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522573">
                <a:moveTo>
                  <a:pt x="0" y="0"/>
                </a:moveTo>
                <a:lnTo>
                  <a:pt x="12192000" y="0"/>
                </a:lnTo>
                <a:lnTo>
                  <a:pt x="12167287" y="4522573"/>
                </a:lnTo>
                <a:lnTo>
                  <a:pt x="24713" y="25454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48DDF">
                  <a:shade val="30000"/>
                  <a:satMod val="115000"/>
                </a:srgbClr>
              </a:gs>
              <a:gs pos="50000">
                <a:srgbClr val="348DDF">
                  <a:shade val="67500"/>
                  <a:satMod val="115000"/>
                </a:srgbClr>
              </a:gs>
              <a:gs pos="100000">
                <a:srgbClr val="348DD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800CF0-D24B-4706-8EBC-78172E77D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379340"/>
            <a:ext cx="747133" cy="75173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73B9DEB-73A0-4BB1-B2BB-494BACD60F81}"/>
              </a:ext>
            </a:extLst>
          </p:cNvPr>
          <p:cNvSpPr/>
          <p:nvPr/>
        </p:nvSpPr>
        <p:spPr>
          <a:xfrm>
            <a:off x="211016" y="2131071"/>
            <a:ext cx="622927" cy="4522573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1737ED0-CD9B-4535-A76A-C3C6A8A45B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Vantagens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B71DBA-4B48-4BC3-B17B-F60517EF9408}"/>
              </a:ext>
            </a:extLst>
          </p:cNvPr>
          <p:cNvSpPr txBox="1"/>
          <p:nvPr/>
        </p:nvSpPr>
        <p:spPr>
          <a:xfrm>
            <a:off x="2715065" y="2579374"/>
            <a:ext cx="8454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Open-</a:t>
            </a:r>
            <a:r>
              <a:rPr lang="pt-BR" dirty="0" err="1"/>
              <a:t>Source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Mantido pelo </a:t>
            </a:r>
            <a:r>
              <a:rPr lang="pt-BR" dirty="0" err="1"/>
              <a:t>google</a:t>
            </a:r>
            <a:r>
              <a:rPr lang="pt-B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Arquitetura da aplicação em camadas bem definidas.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Permite a criação modular e de componentes reutilizáveis.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906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4E777F9-D692-431E-94BB-6B97AD9E5584}"/>
              </a:ext>
            </a:extLst>
          </p:cNvPr>
          <p:cNvSpPr/>
          <p:nvPr/>
        </p:nvSpPr>
        <p:spPr>
          <a:xfrm>
            <a:off x="0" y="0"/>
            <a:ext cx="12192000" cy="4522573"/>
          </a:xfrm>
          <a:custGeom>
            <a:avLst/>
            <a:gdLst>
              <a:gd name="connsiteX0" fmla="*/ 0 w 12192000"/>
              <a:gd name="connsiteY0" fmla="*/ 0 h 2681416"/>
              <a:gd name="connsiteX1" fmla="*/ 12192000 w 12192000"/>
              <a:gd name="connsiteY1" fmla="*/ 0 h 2681416"/>
              <a:gd name="connsiteX2" fmla="*/ 12192000 w 12192000"/>
              <a:gd name="connsiteY2" fmla="*/ 2681416 h 2681416"/>
              <a:gd name="connsiteX3" fmla="*/ 0 w 12192000"/>
              <a:gd name="connsiteY3" fmla="*/ 2681416 h 2681416"/>
              <a:gd name="connsiteX4" fmla="*/ 0 w 12192000"/>
              <a:gd name="connsiteY4" fmla="*/ 0 h 2681416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0 w 12192000"/>
              <a:gd name="connsiteY3" fmla="*/ 2681416 h 4522573"/>
              <a:gd name="connsiteX4" fmla="*/ 0 w 12192000"/>
              <a:gd name="connsiteY4" fmla="*/ 0 h 4522573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24713 w 12192000"/>
              <a:gd name="connsiteY3" fmla="*/ 2545492 h 4522573"/>
              <a:gd name="connsiteX4" fmla="*/ 0 w 12192000"/>
              <a:gd name="connsiteY4" fmla="*/ 0 h 4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522573">
                <a:moveTo>
                  <a:pt x="0" y="0"/>
                </a:moveTo>
                <a:lnTo>
                  <a:pt x="12192000" y="0"/>
                </a:lnTo>
                <a:lnTo>
                  <a:pt x="12167287" y="4522573"/>
                </a:lnTo>
                <a:lnTo>
                  <a:pt x="24713" y="25454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48DDF">
                  <a:shade val="30000"/>
                  <a:satMod val="115000"/>
                </a:srgbClr>
              </a:gs>
              <a:gs pos="50000">
                <a:srgbClr val="348DDF">
                  <a:shade val="67500"/>
                  <a:satMod val="115000"/>
                </a:srgbClr>
              </a:gs>
              <a:gs pos="100000">
                <a:srgbClr val="348DD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800CF0-D24B-4706-8EBC-78172E77D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379340"/>
            <a:ext cx="747133" cy="75173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73B9DEB-73A0-4BB1-B2BB-494BACD60F81}"/>
              </a:ext>
            </a:extLst>
          </p:cNvPr>
          <p:cNvSpPr/>
          <p:nvPr/>
        </p:nvSpPr>
        <p:spPr>
          <a:xfrm>
            <a:off x="211016" y="2131071"/>
            <a:ext cx="622927" cy="4522573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1737ED0-CD9B-4535-A76A-C3C6A8A45B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é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B71DBA-4B48-4BC3-B17B-F60517EF9408}"/>
              </a:ext>
            </a:extLst>
          </p:cNvPr>
          <p:cNvSpPr txBox="1"/>
          <p:nvPr/>
        </p:nvSpPr>
        <p:spPr>
          <a:xfrm>
            <a:off x="2110154" y="2264898"/>
            <a:ext cx="84546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Criado pela Microsoft.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Conjunto adicional de instruções, chaves e estruturas.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Um superste para javascript.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Mais direto e mais simples é a tipagem estática, fortemente tipada termo.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Trabalha sendo testado constantemente, apresenta erros ao escrever, antes de aplicar.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Trabalha por trás do javascript, é transpilado para javascript para ser executado.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Mais recursos de dados que o Java script.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657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4E777F9-D692-431E-94BB-6B97AD9E5584}"/>
              </a:ext>
            </a:extLst>
          </p:cNvPr>
          <p:cNvSpPr/>
          <p:nvPr/>
        </p:nvSpPr>
        <p:spPr>
          <a:xfrm>
            <a:off x="0" y="0"/>
            <a:ext cx="12192000" cy="4522573"/>
          </a:xfrm>
          <a:custGeom>
            <a:avLst/>
            <a:gdLst>
              <a:gd name="connsiteX0" fmla="*/ 0 w 12192000"/>
              <a:gd name="connsiteY0" fmla="*/ 0 h 2681416"/>
              <a:gd name="connsiteX1" fmla="*/ 12192000 w 12192000"/>
              <a:gd name="connsiteY1" fmla="*/ 0 h 2681416"/>
              <a:gd name="connsiteX2" fmla="*/ 12192000 w 12192000"/>
              <a:gd name="connsiteY2" fmla="*/ 2681416 h 2681416"/>
              <a:gd name="connsiteX3" fmla="*/ 0 w 12192000"/>
              <a:gd name="connsiteY3" fmla="*/ 2681416 h 2681416"/>
              <a:gd name="connsiteX4" fmla="*/ 0 w 12192000"/>
              <a:gd name="connsiteY4" fmla="*/ 0 h 2681416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0 w 12192000"/>
              <a:gd name="connsiteY3" fmla="*/ 2681416 h 4522573"/>
              <a:gd name="connsiteX4" fmla="*/ 0 w 12192000"/>
              <a:gd name="connsiteY4" fmla="*/ 0 h 4522573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24713 w 12192000"/>
              <a:gd name="connsiteY3" fmla="*/ 2545492 h 4522573"/>
              <a:gd name="connsiteX4" fmla="*/ 0 w 12192000"/>
              <a:gd name="connsiteY4" fmla="*/ 0 h 4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522573">
                <a:moveTo>
                  <a:pt x="0" y="0"/>
                </a:moveTo>
                <a:lnTo>
                  <a:pt x="12192000" y="0"/>
                </a:lnTo>
                <a:lnTo>
                  <a:pt x="12167287" y="4522573"/>
                </a:lnTo>
                <a:lnTo>
                  <a:pt x="24713" y="25454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48DDF">
                  <a:shade val="30000"/>
                  <a:satMod val="115000"/>
                </a:srgbClr>
              </a:gs>
              <a:gs pos="50000">
                <a:srgbClr val="348DDF">
                  <a:shade val="67500"/>
                  <a:satMod val="115000"/>
                </a:srgbClr>
              </a:gs>
              <a:gs pos="100000">
                <a:srgbClr val="348DD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800CF0-D24B-4706-8EBC-78172E77D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379340"/>
            <a:ext cx="747133" cy="75173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73B9DEB-73A0-4BB1-B2BB-494BACD60F81}"/>
              </a:ext>
            </a:extLst>
          </p:cNvPr>
          <p:cNvSpPr/>
          <p:nvPr/>
        </p:nvSpPr>
        <p:spPr>
          <a:xfrm>
            <a:off x="211016" y="2131071"/>
            <a:ext cx="622927" cy="4522573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1737ED0-CD9B-4535-A76A-C3C6A8A45B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Ferramenta CLI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B71DBA-4B48-4BC3-B17B-F60517EF9408}"/>
              </a:ext>
            </a:extLst>
          </p:cNvPr>
          <p:cNvSpPr txBox="1"/>
          <p:nvPr/>
        </p:nvSpPr>
        <p:spPr>
          <a:xfrm>
            <a:off x="2124222" y="2532184"/>
            <a:ext cx="84546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Ferramenta desenvolvida pela equipe do angular.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Mais conhecida com angular CLI é open </a:t>
            </a:r>
            <a:r>
              <a:rPr lang="pt-BR" dirty="0" err="1"/>
              <a:t>source</a:t>
            </a:r>
            <a:r>
              <a:rPr lang="pt-BR" dirty="0"/>
              <a:t> e utilizada para facilitar a criação de componentes, classes, serviços e outros.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Um facilitador do desenvolvimento da aplicação e seus componentes.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Trabalha por baixo dos panos , nas camadas mais baixas.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25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4E777F9-D692-431E-94BB-6B97AD9E5584}"/>
              </a:ext>
            </a:extLst>
          </p:cNvPr>
          <p:cNvSpPr/>
          <p:nvPr/>
        </p:nvSpPr>
        <p:spPr>
          <a:xfrm>
            <a:off x="0" y="0"/>
            <a:ext cx="12192000" cy="4522573"/>
          </a:xfrm>
          <a:custGeom>
            <a:avLst/>
            <a:gdLst>
              <a:gd name="connsiteX0" fmla="*/ 0 w 12192000"/>
              <a:gd name="connsiteY0" fmla="*/ 0 h 2681416"/>
              <a:gd name="connsiteX1" fmla="*/ 12192000 w 12192000"/>
              <a:gd name="connsiteY1" fmla="*/ 0 h 2681416"/>
              <a:gd name="connsiteX2" fmla="*/ 12192000 w 12192000"/>
              <a:gd name="connsiteY2" fmla="*/ 2681416 h 2681416"/>
              <a:gd name="connsiteX3" fmla="*/ 0 w 12192000"/>
              <a:gd name="connsiteY3" fmla="*/ 2681416 h 2681416"/>
              <a:gd name="connsiteX4" fmla="*/ 0 w 12192000"/>
              <a:gd name="connsiteY4" fmla="*/ 0 h 2681416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0 w 12192000"/>
              <a:gd name="connsiteY3" fmla="*/ 2681416 h 4522573"/>
              <a:gd name="connsiteX4" fmla="*/ 0 w 12192000"/>
              <a:gd name="connsiteY4" fmla="*/ 0 h 4522573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24713 w 12192000"/>
              <a:gd name="connsiteY3" fmla="*/ 2545492 h 4522573"/>
              <a:gd name="connsiteX4" fmla="*/ 0 w 12192000"/>
              <a:gd name="connsiteY4" fmla="*/ 0 h 4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522573">
                <a:moveTo>
                  <a:pt x="0" y="0"/>
                </a:moveTo>
                <a:lnTo>
                  <a:pt x="12192000" y="0"/>
                </a:lnTo>
                <a:lnTo>
                  <a:pt x="12167287" y="4522573"/>
                </a:lnTo>
                <a:lnTo>
                  <a:pt x="24713" y="25454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48DDF">
                  <a:shade val="30000"/>
                  <a:satMod val="115000"/>
                </a:srgbClr>
              </a:gs>
              <a:gs pos="50000">
                <a:srgbClr val="348DDF">
                  <a:shade val="67500"/>
                  <a:satMod val="115000"/>
                </a:srgbClr>
              </a:gs>
              <a:gs pos="100000">
                <a:srgbClr val="348DD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800CF0-D24B-4706-8EBC-78172E77D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379340"/>
            <a:ext cx="747133" cy="75173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73B9DEB-73A0-4BB1-B2BB-494BACD60F81}"/>
              </a:ext>
            </a:extLst>
          </p:cNvPr>
          <p:cNvSpPr/>
          <p:nvPr/>
        </p:nvSpPr>
        <p:spPr>
          <a:xfrm>
            <a:off x="211016" y="2131071"/>
            <a:ext cx="622927" cy="4522573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1737ED0-CD9B-4535-A76A-C3C6A8A45B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Conceitos </a:t>
            </a:r>
            <a:r>
              <a:rPr lang="pt-BR" dirty="0" err="1"/>
              <a:t>inportantes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B71DBA-4B48-4BC3-B17B-F60517EF9408}"/>
              </a:ext>
            </a:extLst>
          </p:cNvPr>
          <p:cNvSpPr txBox="1"/>
          <p:nvPr/>
        </p:nvSpPr>
        <p:spPr>
          <a:xfrm>
            <a:off x="2110154" y="2264898"/>
            <a:ext cx="84546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Componentes:</a:t>
            </a:r>
          </a:p>
          <a:p>
            <a:pPr lvl="1"/>
            <a:r>
              <a:rPr lang="pt-BR" dirty="0"/>
              <a:t>É o que vai aparecer para o usuário, é a </a:t>
            </a:r>
            <a:r>
              <a:rPr lang="pt-BR" dirty="0" err="1"/>
              <a:t>view</a:t>
            </a:r>
            <a:r>
              <a:rPr lang="pt-BR" dirty="0"/>
              <a:t> do Angular, que </a:t>
            </a:r>
            <a:r>
              <a:rPr lang="pt-BR" dirty="0" err="1"/>
              <a:t>encapusula</a:t>
            </a:r>
            <a:r>
              <a:rPr lang="pt-BR" dirty="0"/>
              <a:t> os conceitos de </a:t>
            </a:r>
            <a:r>
              <a:rPr lang="pt-BR" dirty="0" err="1"/>
              <a:t>template</a:t>
            </a:r>
            <a:r>
              <a:rPr lang="pt-BR" dirty="0"/>
              <a:t>, metadados e data </a:t>
            </a:r>
            <a:r>
              <a:rPr lang="pt-BR" dirty="0" err="1"/>
              <a:t>binding</a:t>
            </a:r>
            <a:r>
              <a:rPr lang="pt-B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Modelos:</a:t>
            </a:r>
          </a:p>
          <a:p>
            <a:pPr lvl="1"/>
            <a:r>
              <a:rPr lang="pt-BR" dirty="0"/>
              <a:t>Um modelo é um projeto para um fragmento de uma interface de usuário (UI)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Diretivas:</a:t>
            </a:r>
          </a:p>
          <a:p>
            <a:pPr lvl="1"/>
            <a:r>
              <a:rPr lang="pt-BR" dirty="0"/>
              <a:t>As diretivas são classes que adicionam comportamento adicional aos elementos em seus aplicativos Angular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Injeção de dependência:</a:t>
            </a:r>
          </a:p>
          <a:p>
            <a:pPr lvl="1"/>
            <a:r>
              <a:rPr lang="pt-BR" dirty="0"/>
              <a:t>É um padrão de design e mecanismo para criar e entregar algumas partes de um aplicativo para outras partes de um aplicativo que as requerem.</a:t>
            </a:r>
          </a:p>
        </p:txBody>
      </p:sp>
    </p:spTree>
    <p:extLst>
      <p:ext uri="{BB962C8B-B14F-4D97-AF65-F5344CB8AC3E}">
        <p14:creationId xmlns:p14="http://schemas.microsoft.com/office/powerpoint/2010/main" val="39554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4E777F9-D692-431E-94BB-6B97AD9E5584}"/>
              </a:ext>
            </a:extLst>
          </p:cNvPr>
          <p:cNvSpPr/>
          <p:nvPr/>
        </p:nvSpPr>
        <p:spPr>
          <a:xfrm>
            <a:off x="0" y="0"/>
            <a:ext cx="12192000" cy="4522573"/>
          </a:xfrm>
          <a:custGeom>
            <a:avLst/>
            <a:gdLst>
              <a:gd name="connsiteX0" fmla="*/ 0 w 12192000"/>
              <a:gd name="connsiteY0" fmla="*/ 0 h 2681416"/>
              <a:gd name="connsiteX1" fmla="*/ 12192000 w 12192000"/>
              <a:gd name="connsiteY1" fmla="*/ 0 h 2681416"/>
              <a:gd name="connsiteX2" fmla="*/ 12192000 w 12192000"/>
              <a:gd name="connsiteY2" fmla="*/ 2681416 h 2681416"/>
              <a:gd name="connsiteX3" fmla="*/ 0 w 12192000"/>
              <a:gd name="connsiteY3" fmla="*/ 2681416 h 2681416"/>
              <a:gd name="connsiteX4" fmla="*/ 0 w 12192000"/>
              <a:gd name="connsiteY4" fmla="*/ 0 h 2681416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0 w 12192000"/>
              <a:gd name="connsiteY3" fmla="*/ 2681416 h 4522573"/>
              <a:gd name="connsiteX4" fmla="*/ 0 w 12192000"/>
              <a:gd name="connsiteY4" fmla="*/ 0 h 4522573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24713 w 12192000"/>
              <a:gd name="connsiteY3" fmla="*/ 2545492 h 4522573"/>
              <a:gd name="connsiteX4" fmla="*/ 0 w 12192000"/>
              <a:gd name="connsiteY4" fmla="*/ 0 h 4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522573">
                <a:moveTo>
                  <a:pt x="0" y="0"/>
                </a:moveTo>
                <a:lnTo>
                  <a:pt x="12192000" y="0"/>
                </a:lnTo>
                <a:lnTo>
                  <a:pt x="12167287" y="4522573"/>
                </a:lnTo>
                <a:lnTo>
                  <a:pt x="24713" y="25454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48DDF">
                  <a:shade val="30000"/>
                  <a:satMod val="115000"/>
                </a:srgbClr>
              </a:gs>
              <a:gs pos="50000">
                <a:srgbClr val="348DDF">
                  <a:shade val="67500"/>
                  <a:satMod val="115000"/>
                </a:srgbClr>
              </a:gs>
              <a:gs pos="100000">
                <a:srgbClr val="348DD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800CF0-D24B-4706-8EBC-78172E77D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379340"/>
            <a:ext cx="747133" cy="75173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73B9DEB-73A0-4BB1-B2BB-494BACD60F81}"/>
              </a:ext>
            </a:extLst>
          </p:cNvPr>
          <p:cNvSpPr/>
          <p:nvPr/>
        </p:nvSpPr>
        <p:spPr>
          <a:xfrm>
            <a:off x="211016" y="2131071"/>
            <a:ext cx="622927" cy="4522573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1737ED0-CD9B-4535-A76A-C3C6A8A45B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Estrutura Angular JS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B71DBA-4B48-4BC3-B17B-F60517EF9408}"/>
              </a:ext>
            </a:extLst>
          </p:cNvPr>
          <p:cNvSpPr txBox="1"/>
          <p:nvPr/>
        </p:nvSpPr>
        <p:spPr>
          <a:xfrm>
            <a:off x="2134867" y="3099695"/>
            <a:ext cx="84546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angular JS usa a estrutura </a:t>
            </a:r>
            <a:r>
              <a:rPr lang="pt-BR" dirty="0" err="1"/>
              <a:t>Model-View-Controller</a:t>
            </a:r>
            <a:r>
              <a:rPr lang="pt-BR" dirty="0"/>
              <a:t> (MVC), na qual é utilizada para desenvolvimento de apps para internet. Esse tipo de arquitetura consiste em: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err="1"/>
              <a:t>Model</a:t>
            </a:r>
            <a:r>
              <a:rPr lang="pt-BR" dirty="0"/>
              <a:t> (modelo) – a estrutura de dados que gerencia a informação e recebe comandos de controle.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err="1"/>
              <a:t>View</a:t>
            </a:r>
            <a:r>
              <a:rPr lang="pt-BR" dirty="0"/>
              <a:t> (visão) – a representação da informação.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err="1"/>
              <a:t>Controller</a:t>
            </a:r>
            <a:r>
              <a:rPr lang="pt-BR" dirty="0"/>
              <a:t> (controle) – responde aos comandos e interage  com o modelo.</a:t>
            </a:r>
          </a:p>
        </p:txBody>
      </p:sp>
    </p:spTree>
    <p:extLst>
      <p:ext uri="{BB962C8B-B14F-4D97-AF65-F5344CB8AC3E}">
        <p14:creationId xmlns:p14="http://schemas.microsoft.com/office/powerpoint/2010/main" val="174157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4E777F9-D692-431E-94BB-6B97AD9E5584}"/>
              </a:ext>
            </a:extLst>
          </p:cNvPr>
          <p:cNvSpPr/>
          <p:nvPr/>
        </p:nvSpPr>
        <p:spPr>
          <a:xfrm>
            <a:off x="0" y="0"/>
            <a:ext cx="12192000" cy="4522573"/>
          </a:xfrm>
          <a:custGeom>
            <a:avLst/>
            <a:gdLst>
              <a:gd name="connsiteX0" fmla="*/ 0 w 12192000"/>
              <a:gd name="connsiteY0" fmla="*/ 0 h 2681416"/>
              <a:gd name="connsiteX1" fmla="*/ 12192000 w 12192000"/>
              <a:gd name="connsiteY1" fmla="*/ 0 h 2681416"/>
              <a:gd name="connsiteX2" fmla="*/ 12192000 w 12192000"/>
              <a:gd name="connsiteY2" fmla="*/ 2681416 h 2681416"/>
              <a:gd name="connsiteX3" fmla="*/ 0 w 12192000"/>
              <a:gd name="connsiteY3" fmla="*/ 2681416 h 2681416"/>
              <a:gd name="connsiteX4" fmla="*/ 0 w 12192000"/>
              <a:gd name="connsiteY4" fmla="*/ 0 h 2681416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0 w 12192000"/>
              <a:gd name="connsiteY3" fmla="*/ 2681416 h 4522573"/>
              <a:gd name="connsiteX4" fmla="*/ 0 w 12192000"/>
              <a:gd name="connsiteY4" fmla="*/ 0 h 4522573"/>
              <a:gd name="connsiteX0" fmla="*/ 0 w 12192000"/>
              <a:gd name="connsiteY0" fmla="*/ 0 h 4522573"/>
              <a:gd name="connsiteX1" fmla="*/ 12192000 w 12192000"/>
              <a:gd name="connsiteY1" fmla="*/ 0 h 4522573"/>
              <a:gd name="connsiteX2" fmla="*/ 12167287 w 12192000"/>
              <a:gd name="connsiteY2" fmla="*/ 4522573 h 4522573"/>
              <a:gd name="connsiteX3" fmla="*/ 24713 w 12192000"/>
              <a:gd name="connsiteY3" fmla="*/ 2545492 h 4522573"/>
              <a:gd name="connsiteX4" fmla="*/ 0 w 12192000"/>
              <a:gd name="connsiteY4" fmla="*/ 0 h 4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522573">
                <a:moveTo>
                  <a:pt x="0" y="0"/>
                </a:moveTo>
                <a:lnTo>
                  <a:pt x="12192000" y="0"/>
                </a:lnTo>
                <a:lnTo>
                  <a:pt x="12167287" y="4522573"/>
                </a:lnTo>
                <a:lnTo>
                  <a:pt x="24713" y="25454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48DDF">
                  <a:shade val="30000"/>
                  <a:satMod val="115000"/>
                </a:srgbClr>
              </a:gs>
              <a:gs pos="50000">
                <a:srgbClr val="348DDF">
                  <a:shade val="67500"/>
                  <a:satMod val="115000"/>
                </a:srgbClr>
              </a:gs>
              <a:gs pos="100000">
                <a:srgbClr val="348DD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800CF0-D24B-4706-8EBC-78172E77D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379340"/>
            <a:ext cx="747133" cy="75173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73B9DEB-73A0-4BB1-B2BB-494BACD60F81}"/>
              </a:ext>
            </a:extLst>
          </p:cNvPr>
          <p:cNvSpPr/>
          <p:nvPr/>
        </p:nvSpPr>
        <p:spPr>
          <a:xfrm>
            <a:off x="211016" y="2131071"/>
            <a:ext cx="622927" cy="4522573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1737ED0-CD9B-4535-A76A-C3C6A8A45B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Instalando o Angular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B71DBA-4B48-4BC3-B17B-F60517EF9408}"/>
              </a:ext>
            </a:extLst>
          </p:cNvPr>
          <p:cNvSpPr txBox="1"/>
          <p:nvPr/>
        </p:nvSpPr>
        <p:spPr>
          <a:xfrm>
            <a:off x="2110154" y="2264898"/>
            <a:ext cx="845468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Abra o terminal de sua IDE ou terminal externo, </a:t>
            </a:r>
            <a:r>
              <a:rPr lang="pt-BR" dirty="0" err="1"/>
              <a:t>verificque</a:t>
            </a:r>
            <a:r>
              <a:rPr lang="pt-BR" dirty="0"/>
              <a:t> a versão do node.js executando o código:</a:t>
            </a:r>
          </a:p>
          <a:p>
            <a:r>
              <a:rPr lang="pt-BR" dirty="0"/>
              <a:t>	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>
                <a:solidFill>
                  <a:schemeClr val="bg2">
                    <a:lumMod val="25000"/>
                  </a:schemeClr>
                </a:solidFill>
              </a:rPr>
              <a:t>node –</a:t>
            </a:r>
            <a:r>
              <a:rPr lang="pt-BR" sz="2000" b="1" dirty="0" err="1">
                <a:solidFill>
                  <a:schemeClr val="bg2">
                    <a:lumMod val="25000"/>
                  </a:schemeClr>
                </a:solidFill>
              </a:rPr>
              <a:t>version</a:t>
            </a:r>
            <a:endParaRPr lang="pt-BR" sz="2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dirty="0"/>
          </a:p>
          <a:p>
            <a:r>
              <a:rPr lang="pt-BR" dirty="0"/>
              <a:t> Instale o CLI usando o gerenciador de pacotes </a:t>
            </a:r>
            <a:r>
              <a:rPr lang="pt-BR" dirty="0" err="1"/>
              <a:t>npm</a:t>
            </a:r>
            <a:r>
              <a:rPr lang="pt-BR" dirty="0"/>
              <a:t>:</a:t>
            </a:r>
          </a:p>
          <a:p>
            <a:r>
              <a:rPr lang="pt-BR" dirty="0"/>
              <a:t>	</a:t>
            </a:r>
            <a:r>
              <a:rPr lang="pt-BR" sz="2000" b="1" dirty="0" err="1">
                <a:solidFill>
                  <a:schemeClr val="bg2">
                    <a:lumMod val="25000"/>
                  </a:schemeClr>
                </a:solidFill>
              </a:rPr>
              <a:t>npm</a:t>
            </a:r>
            <a:r>
              <a:rPr lang="pt-BR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bg2">
                    <a:lumMod val="25000"/>
                  </a:schemeClr>
                </a:solidFill>
              </a:rPr>
              <a:t>install</a:t>
            </a:r>
            <a:r>
              <a:rPr lang="pt-BR" sz="2000" b="1" dirty="0">
                <a:solidFill>
                  <a:schemeClr val="bg2">
                    <a:lumMod val="25000"/>
                  </a:schemeClr>
                </a:solidFill>
              </a:rPr>
              <a:t> –g @angular/</a:t>
            </a:r>
            <a:r>
              <a:rPr lang="pt-BR" sz="2000" b="1" dirty="0" err="1">
                <a:solidFill>
                  <a:schemeClr val="bg2">
                    <a:lumMod val="25000"/>
                  </a:schemeClr>
                </a:solidFill>
              </a:rPr>
              <a:t>cli</a:t>
            </a:r>
            <a:endParaRPr lang="pt-BR" sz="2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dirty="0"/>
          </a:p>
          <a:p>
            <a:r>
              <a:rPr lang="pt-BR" dirty="0"/>
              <a:t>Após a instalação da ultima versão do angular, vamos criar a aplicação digitando o   comando abaixo:</a:t>
            </a:r>
          </a:p>
          <a:p>
            <a:r>
              <a:rPr lang="pt-BR" dirty="0"/>
              <a:t>	</a:t>
            </a:r>
            <a:r>
              <a:rPr lang="pt-BR" dirty="0" err="1"/>
              <a:t>ng</a:t>
            </a:r>
            <a:r>
              <a:rPr lang="pt-BR" dirty="0"/>
              <a:t> new meu-primeiro-projeto</a:t>
            </a:r>
          </a:p>
          <a:p>
            <a:endParaRPr lang="pt-BR" dirty="0"/>
          </a:p>
          <a:p>
            <a:r>
              <a:rPr lang="pt-BR" dirty="0"/>
              <a:t>Digite  “</a:t>
            </a:r>
            <a:r>
              <a:rPr lang="pt-BR" dirty="0" err="1"/>
              <a:t>cd</a:t>
            </a:r>
            <a:r>
              <a:rPr lang="pt-BR" dirty="0"/>
              <a:t> meu-primeiro-projeto” para abrir a pasta no terminal.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986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1684</Words>
  <Application>Microsoft Office PowerPoint</Application>
  <PresentationFormat>Widescreen</PresentationFormat>
  <Paragraphs>191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DE SOUZA LIMA</dc:creator>
  <cp:lastModifiedBy>DIEGO DE SOUZA LIMA</cp:lastModifiedBy>
  <cp:revision>29</cp:revision>
  <dcterms:created xsi:type="dcterms:W3CDTF">2023-07-17T19:35:26Z</dcterms:created>
  <dcterms:modified xsi:type="dcterms:W3CDTF">2023-07-20T20:45:08Z</dcterms:modified>
</cp:coreProperties>
</file>