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2"/>
  </p:notesMasterIdLst>
  <p:handoutMasterIdLst>
    <p:handoutMasterId r:id="rId13"/>
  </p:handoutMasterIdLst>
  <p:sldIdLst>
    <p:sldId id="302" r:id="rId2"/>
    <p:sldId id="31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0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3C"/>
    <a:srgbClr val="006432"/>
    <a:srgbClr val="00664D"/>
    <a:srgbClr val="005000"/>
    <a:srgbClr val="004600"/>
    <a:srgbClr val="006400"/>
    <a:srgbClr val="007635"/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1000" autoAdjust="0"/>
  </p:normalViewPr>
  <p:slideViewPr>
    <p:cSldViewPr>
      <p:cViewPr varScale="1">
        <p:scale>
          <a:sx n="68" d="100"/>
          <a:sy n="68" d="100"/>
        </p:scale>
        <p:origin x="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FF4DEC-7CEC-4CFE-BB69-4B72E20C521A}" type="datetimeFigureOut">
              <a:rPr lang="pt-BR"/>
              <a:pPr>
                <a:defRPr/>
              </a:pPr>
              <a:t>30/05/2018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939E301-651B-4FDF-9D52-2FA29F3EE6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12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BB8352-BBBD-4307-917C-597E3FECA043}" type="datetimeFigureOut">
              <a:rPr lang="pt-BR"/>
              <a:pPr>
                <a:defRPr/>
              </a:pPr>
              <a:t>30/05/2018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34BE8A-D61D-4E83-9FF7-AF118B51A3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37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dirty="0"/>
              <a:t>Slide de abertura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06FF50-8BF9-4DDA-AFA7-1E27C67E7AA4}" type="slidenum">
              <a:rPr lang="pt-BR" altLang="pt-BR" smtClean="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57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dirty="0"/>
              <a:t>Slide final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06FF50-8BF9-4DDA-AFA7-1E27C67E7AA4}" type="slidenum">
              <a:rPr lang="pt-BR" altLang="pt-BR" smtClean="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7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032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6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30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94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74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498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4BE8A-D61D-4E83-9FF7-AF118B51A3C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41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4678" y="152400"/>
            <a:ext cx="562452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513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86116" y="255588"/>
            <a:ext cx="5572164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14348" y="1428736"/>
            <a:ext cx="8143932" cy="46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313C-141A-4CE9-B8BC-C3CB3550D09C}" type="datetimeFigureOut">
              <a:rPr lang="pt-BR" smtClean="0"/>
              <a:pPr/>
              <a:t>30/05/2018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A2BA-4BE4-471E-B5F9-97B6D3DF86C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00643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>
                <a:solidFill>
                  <a:schemeClr val="bg1"/>
                </a:solidFill>
                <a:latin typeface="Verdana" pitchFamily="34" charset="0"/>
              </a:rPr>
              <a:t>TCC - Sistemas de Informação - 2017</a:t>
            </a:r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Retângulo 11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rgbClr val="0064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3" name="Imagem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867" y="1309014"/>
            <a:ext cx="8143932" cy="121443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Diego Henrique Nogueira</a:t>
            </a:r>
            <a:endParaRPr lang="pt-BR" altLang="pt-BR" sz="2400" dirty="0"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Diego Santos Castro</a:t>
            </a:r>
          </a:p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Jonathan de Paula Damas</a:t>
            </a:r>
            <a:endParaRPr lang="pt-BR" altLang="pt-BR" sz="2400" dirty="0"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buFontTx/>
              <a:buNone/>
            </a:pPr>
            <a:r>
              <a:rPr lang="pt-BR" altLang="pt-BR" sz="2400" dirty="0">
                <a:latin typeface="Calibri" pitchFamily="34" charset="0"/>
                <a:cs typeface="Calibri" pitchFamily="34" charset="0"/>
              </a:rPr>
              <a:t>Prof. </a:t>
            </a: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Roberto Rocha</a:t>
            </a:r>
            <a:endParaRPr lang="pt-BR" altLang="pt-B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1"/>
          <p:cNvSpPr txBox="1">
            <a:spLocks/>
          </p:cNvSpPr>
          <p:nvPr/>
        </p:nvSpPr>
        <p:spPr bwMode="auto">
          <a:xfrm>
            <a:off x="785786" y="2714620"/>
            <a:ext cx="800105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4000" b="1" kern="0" dirty="0" smtClean="0">
                <a:latin typeface="Calibri" pitchFamily="34" charset="0"/>
                <a:ea typeface="+mj-ea"/>
                <a:cs typeface="Calibri" pitchFamily="34" charset="0"/>
              </a:rPr>
              <a:t>Banco de Dados Orientado a Grafos</a:t>
            </a:r>
            <a:endParaRPr lang="pt-BR" sz="4000" b="1" kern="0" dirty="0"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214678" y="357166"/>
            <a:ext cx="5643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>
                <a:latin typeface="Calibri" pitchFamily="34" charset="0"/>
                <a:cs typeface="Calibri" pitchFamily="34" charset="0"/>
              </a:rPr>
              <a:t>Curso de Sistemas de Informação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48" y="5500702"/>
            <a:ext cx="814393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kern="0" dirty="0">
                <a:latin typeface="Calibri" pitchFamily="34" charset="0"/>
                <a:cs typeface="Calibri" pitchFamily="34" charset="0"/>
              </a:rPr>
              <a:t>Pouso Alegre – MG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800" kern="0" dirty="0" smtClean="0">
                <a:latin typeface="Calibri" pitchFamily="34" charset="0"/>
                <a:cs typeface="Calibri" pitchFamily="34" charset="0"/>
              </a:rPr>
              <a:t>2018</a:t>
            </a:r>
            <a:endParaRPr lang="pt-BR" sz="2800" kern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1357313"/>
            <a:ext cx="8143932" cy="121443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Diego Henrique Nogueira</a:t>
            </a:r>
            <a:endParaRPr lang="pt-BR" altLang="pt-BR" sz="2400" dirty="0"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Diego Santos Castro</a:t>
            </a:r>
          </a:p>
          <a:p>
            <a:pPr algn="ctr" eaLnBrk="1" hangingPunct="1">
              <a:buFontTx/>
              <a:buNone/>
            </a:pP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Jonathan de Paula Damas</a:t>
            </a:r>
            <a:endParaRPr lang="pt-BR" altLang="pt-BR" sz="2400" dirty="0"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buFontTx/>
              <a:buNone/>
            </a:pPr>
            <a:r>
              <a:rPr lang="pt-BR" altLang="pt-BR" sz="2400" dirty="0">
                <a:latin typeface="Calibri" pitchFamily="34" charset="0"/>
                <a:cs typeface="Calibri" pitchFamily="34" charset="0"/>
              </a:rPr>
              <a:t>Prof. </a:t>
            </a:r>
            <a:r>
              <a:rPr lang="pt-BR" altLang="pt-BR" sz="2400" dirty="0" smtClean="0">
                <a:latin typeface="Calibri" pitchFamily="34" charset="0"/>
                <a:cs typeface="Calibri" pitchFamily="34" charset="0"/>
              </a:rPr>
              <a:t>Roberto Rocha</a:t>
            </a:r>
            <a:endParaRPr lang="pt-BR" altLang="pt-B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1"/>
          <p:cNvSpPr txBox="1">
            <a:spLocks/>
          </p:cNvSpPr>
          <p:nvPr/>
        </p:nvSpPr>
        <p:spPr bwMode="auto">
          <a:xfrm>
            <a:off x="785786" y="2714620"/>
            <a:ext cx="800105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4000" b="1" kern="0" dirty="0" smtClean="0">
                <a:latin typeface="Calibri" pitchFamily="34" charset="0"/>
                <a:ea typeface="+mj-ea"/>
                <a:cs typeface="Calibri" pitchFamily="34" charset="0"/>
              </a:rPr>
              <a:t>Banco de Dados Orientado a Grafos</a:t>
            </a:r>
            <a:endParaRPr lang="pt-BR" sz="4000" b="1" kern="0" dirty="0"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214678" y="357166"/>
            <a:ext cx="5643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 dirty="0">
                <a:latin typeface="Calibri" pitchFamily="34" charset="0"/>
                <a:cs typeface="Calibri" pitchFamily="34" charset="0"/>
              </a:rPr>
              <a:t>Curso de Sistemas de Informação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4348" y="5500702"/>
            <a:ext cx="814393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sz="2800" kern="0" dirty="0">
                <a:latin typeface="Calibri" pitchFamily="34" charset="0"/>
                <a:cs typeface="Calibri" pitchFamily="34" charset="0"/>
              </a:rPr>
              <a:t>Pouso Alegre – MG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800" kern="0" dirty="0" smtClean="0">
                <a:latin typeface="Calibri" pitchFamily="34" charset="0"/>
                <a:cs typeface="Calibri" pitchFamily="34" charset="0"/>
              </a:rPr>
              <a:t>2018</a:t>
            </a:r>
            <a:endParaRPr lang="pt-BR" sz="2800" kern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trabalho tem como objetivo abordar o tema proposto, explicando seu significado para que possamos entender seu uso quando nos referimos a Banco de Dados.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É normal, quando falamos de banco de dados, lembrarmos primeiramente de bases relacionais, do tipo SQL. Uma base relacional possui a tabelas, colunas, </a:t>
            </a:r>
            <a:r>
              <a:rPr lang="pt-BR" dirty="0" err="1"/>
              <a:t>tuplas</a:t>
            </a:r>
            <a:r>
              <a:rPr lang="pt-BR" dirty="0"/>
              <a:t> (linhas), chaves e relacionamentos. Quando temos um relacionamento entre uma tabela e outra, uma das tabelas possui a indicação de 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, chave estrangeira. Quando possuímos então o chamado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(muito para muito) colocamos uma terceira tabela ligando às outras duas e seus </a:t>
            </a:r>
            <a:r>
              <a:rPr lang="pt-BR" dirty="0" smtClean="0"/>
              <a:t>relacionamentos.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9224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Em um banco de dados de grafos, relacionamentos são mais naturais. Temos as entidades chamadas de vértices (ou node) que são ligadas entre elas pelas arestas (ou </a:t>
            </a:r>
            <a:r>
              <a:rPr lang="pt-BR" dirty="0" err="1"/>
              <a:t>relationships</a:t>
            </a:r>
            <a:r>
              <a:rPr lang="pt-BR" dirty="0"/>
              <a:t>) cada um podendo guardar dados entre os relacionamentos e cada relacionamento pode ter uma direção.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9616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6.googleusercontent.com/CVNDuo9CzKv96RGZxo061p3iVIGCVHe7-D0bosq2d5Cte9cMkFSMFSwQ_-9UXklynuUAwfQvh2BLYOLo62Dj-HjuEugGpsHgHrrEXOpMaQlde8sg0gOX1o7JQ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626" y="1552518"/>
            <a:ext cx="3244590" cy="461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6981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imagem mostra um exemplo da ideia de grafos. As esferas vermelhas são os vértices e as arestas seus relacionamentos. Apesar de todos aqui possuírem a indicação “relaciona”, cada relacionamento pode guardar dados diferentes sobre o relacionamento.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0572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Como manipulo acesso a dados em bases de dados de grafos?</a:t>
            </a:r>
          </a:p>
          <a:p>
            <a:r>
              <a:rPr lang="pt-BR" dirty="0"/>
              <a:t>A maioria das bases de dados de grafos disponibilizam uma API REST para você poder manipular os dados. Algumas feitas em </a:t>
            </a:r>
            <a:r>
              <a:rPr lang="pt-BR" dirty="0" err="1"/>
              <a:t>java</a:t>
            </a:r>
            <a:r>
              <a:rPr lang="pt-BR" dirty="0"/>
              <a:t> disponibilizam um meio amigável para acessar suas classes e fazer buscas em suas bibliotecas. No caso de Neo4J, você pode usar uma linguagem de query específica chamada </a:t>
            </a:r>
            <a:r>
              <a:rPr lang="pt-BR" dirty="0" err="1"/>
              <a:t>cypher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3858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pt-BR" b="1" dirty="0"/>
              <a:t>Exemplos de banco de dados de grafos existentes:</a:t>
            </a:r>
          </a:p>
          <a:p>
            <a:pPr fontAlgn="base"/>
            <a:r>
              <a:rPr lang="pt-BR" dirty="0" err="1"/>
              <a:t>AllegroGraph</a:t>
            </a:r>
            <a:endParaRPr lang="pt-BR" dirty="0"/>
          </a:p>
          <a:p>
            <a:pPr fontAlgn="base"/>
            <a:r>
              <a:rPr lang="pt-BR" dirty="0" err="1"/>
              <a:t>ArangoDb</a:t>
            </a:r>
            <a:endParaRPr lang="pt-BR" dirty="0"/>
          </a:p>
          <a:p>
            <a:pPr fontAlgn="base"/>
            <a:r>
              <a:rPr lang="pt-BR" dirty="0" err="1"/>
              <a:t>Bitsy</a:t>
            </a:r>
            <a:r>
              <a:rPr lang="pt-BR" dirty="0"/>
              <a:t> (</a:t>
            </a:r>
            <a:r>
              <a:rPr lang="pt-BR" dirty="0" err="1"/>
              <a:t>java</a:t>
            </a:r>
            <a:r>
              <a:rPr lang="pt-BR" dirty="0"/>
              <a:t>)</a:t>
            </a:r>
          </a:p>
          <a:p>
            <a:pPr fontAlgn="base"/>
            <a:r>
              <a:rPr lang="pt-BR" dirty="0" err="1"/>
              <a:t>BrightstarDB</a:t>
            </a:r>
            <a:r>
              <a:rPr lang="pt-BR" dirty="0"/>
              <a:t> (feito para </a:t>
            </a:r>
            <a:r>
              <a:rPr lang="pt-BR" dirty="0" err="1"/>
              <a:t>.Net</a:t>
            </a:r>
            <a:r>
              <a:rPr lang="pt-BR" dirty="0"/>
              <a:t>)</a:t>
            </a:r>
          </a:p>
          <a:p>
            <a:pPr fontAlgn="base"/>
            <a:r>
              <a:rPr lang="pt-BR" dirty="0"/>
              <a:t>DEX (possui </a:t>
            </a:r>
            <a:r>
              <a:rPr lang="pt-BR" dirty="0" err="1"/>
              <a:t>api</a:t>
            </a:r>
            <a:r>
              <a:rPr lang="pt-BR" dirty="0"/>
              <a:t> </a:t>
            </a:r>
            <a:r>
              <a:rPr lang="pt-BR" dirty="0" err="1"/>
              <a:t>.Net</a:t>
            </a:r>
            <a:r>
              <a:rPr lang="pt-BR" dirty="0"/>
              <a:t> e roda em </a:t>
            </a:r>
            <a:r>
              <a:rPr lang="pt-BR" dirty="0" err="1"/>
              <a:t>windows</a:t>
            </a:r>
            <a:r>
              <a:rPr lang="pt-BR" dirty="0"/>
              <a:t>)</a:t>
            </a:r>
          </a:p>
          <a:p>
            <a:pPr fontAlgn="base"/>
            <a:r>
              <a:rPr lang="pt-BR" dirty="0" err="1"/>
              <a:t>Filament</a:t>
            </a:r>
            <a:endParaRPr lang="pt-BR" dirty="0"/>
          </a:p>
          <a:p>
            <a:pPr fontAlgn="base"/>
            <a:r>
              <a:rPr lang="pt-BR" dirty="0" err="1"/>
              <a:t>InfiniteGraph</a:t>
            </a:r>
            <a:endParaRPr lang="pt-BR" dirty="0"/>
          </a:p>
          <a:p>
            <a:pPr fontAlgn="base"/>
            <a:r>
              <a:rPr lang="pt-BR" dirty="0" err="1"/>
              <a:t>InfoGrid</a:t>
            </a:r>
            <a:endParaRPr lang="pt-BR" dirty="0"/>
          </a:p>
          <a:p>
            <a:pPr fontAlgn="base"/>
            <a:r>
              <a:rPr lang="pt-BR" dirty="0" err="1"/>
              <a:t>HyperGraphDb</a:t>
            </a:r>
            <a:endParaRPr lang="pt-BR" dirty="0"/>
          </a:p>
          <a:p>
            <a:pPr fontAlgn="base"/>
            <a:r>
              <a:rPr lang="pt-BR" dirty="0"/>
              <a:t>Oracle </a:t>
            </a:r>
            <a:r>
              <a:rPr lang="pt-BR" dirty="0" err="1"/>
              <a:t>Spatial</a:t>
            </a:r>
            <a:endParaRPr lang="pt-BR" dirty="0"/>
          </a:p>
          <a:p>
            <a:pPr fontAlgn="base"/>
            <a:r>
              <a:rPr lang="pt-BR" dirty="0"/>
              <a:t>Titan</a:t>
            </a:r>
          </a:p>
          <a:p>
            <a:pPr fontAlgn="base"/>
            <a:r>
              <a:rPr lang="pt-BR" dirty="0"/>
              <a:t>Neo4J (provavelmente o mais famoso de todos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8803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3748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395</Words>
  <Application>Microsoft Office PowerPoint</Application>
  <PresentationFormat>Apresentação na tela (4:3)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Verdana</vt:lpstr>
      <vt:lpstr>Personalizar design</vt:lpstr>
      <vt:lpstr>Apresentação do PowerPoint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Univás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Model</dc:title>
  <dc:subject>TCC</dc:subject>
  <dc:creator>Roberto Ribeiro Rocha</dc:creator>
  <cp:lastModifiedBy>Diego Castro</cp:lastModifiedBy>
  <cp:revision>81</cp:revision>
  <dcterms:created xsi:type="dcterms:W3CDTF">2002-05-11T17:07:14Z</dcterms:created>
  <dcterms:modified xsi:type="dcterms:W3CDTF">2018-05-30T23:57:43Z</dcterms:modified>
</cp:coreProperties>
</file>