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f61b749f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f61b749f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f61b749f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61b749f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61b749f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61b749f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f61b749f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f61b749f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f61b749f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f61b749f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61b749f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61b749f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364150"/>
            <a:ext cx="8520600" cy="20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Proyecto DRLW</a:t>
            </a:r>
            <a:endParaRPr/>
          </a:p>
          <a:p>
            <a:pPr indent="0" lvl="0" marL="0" rtl="0" algn="l">
              <a:spcBef>
                <a:spcPts val="0"/>
              </a:spcBef>
              <a:spcAft>
                <a:spcPts val="0"/>
              </a:spcAft>
              <a:buNone/>
            </a:pPr>
            <a:r>
              <a:rPr lang="es-419" sz="3600"/>
              <a:t>VoIP Packet Tracer</a:t>
            </a:r>
            <a:endParaRPr sz="36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Diego Alejandro Puerto</a:t>
            </a:r>
            <a:endParaRPr/>
          </a:p>
          <a:p>
            <a:pPr indent="0" lvl="0" marL="0" rtl="0" algn="l">
              <a:spcBef>
                <a:spcPts val="0"/>
              </a:spcBef>
              <a:spcAft>
                <a:spcPts val="0"/>
              </a:spcAft>
              <a:buNone/>
            </a:pPr>
            <a:r>
              <a:rPr lang="es-419"/>
              <a:t>Jimmy Armando Chirivi</a:t>
            </a:r>
            <a:endParaRPr/>
          </a:p>
          <a:p>
            <a:pPr indent="0" lvl="0" marL="0" rtl="0" algn="l">
              <a:spcBef>
                <a:spcPts val="0"/>
              </a:spcBef>
              <a:spcAft>
                <a:spcPts val="0"/>
              </a:spcAft>
              <a:buNone/>
            </a:pPr>
            <a:r>
              <a:rPr lang="es-419"/>
              <a:t>David Mateo Gonzalez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s-419" sz="2850">
                <a:solidFill>
                  <a:srgbClr val="333333"/>
                </a:solidFill>
                <a:highlight>
                  <a:srgbClr val="FFFFFF"/>
                </a:highlight>
                <a:latin typeface="Arial"/>
                <a:ea typeface="Arial"/>
                <a:cs typeface="Arial"/>
                <a:sym typeface="Arial"/>
              </a:rPr>
              <a:t>Voz sobre IP (VoIP) </a:t>
            </a:r>
            <a:endParaRPr sz="28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333333"/>
                </a:solidFill>
                <a:highlight>
                  <a:srgbClr val="FFFFFF"/>
                </a:highlight>
                <a:latin typeface="Arial"/>
                <a:ea typeface="Arial"/>
                <a:cs typeface="Arial"/>
                <a:sym typeface="Arial"/>
              </a:rPr>
              <a:t>Es la abreviatura de “Voz sobre Protocolo de Internet” (“Internet Protocol” en inglés) y es mundialmente conocido como VoIP</a:t>
            </a:r>
            <a:r>
              <a:rPr lang="es-419"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rPr lang="es-419" sz="1400">
                <a:solidFill>
                  <a:srgbClr val="333333"/>
                </a:solidFill>
                <a:highlight>
                  <a:srgbClr val="FFFFFF"/>
                </a:highlight>
                <a:latin typeface="Arial"/>
                <a:ea typeface="Arial"/>
                <a:cs typeface="Arial"/>
                <a:sym typeface="Arial"/>
              </a:rPr>
              <a:t>Voz sobre IP se refiere a la transmisión del tráfico de voz sobre redes basadas en Internet en lugar de las redes telefónicas tradicionales PSTN (red telefónica pública conmutada ). El protocolo de internet (IP) fue diseñado originalmente para redes de transición de datos, y debido a su gran éxito fue adaptado a las redes de voz mediante la paquetización de la información y transmisión de la misma como paquetes de datos IP. VoIP está disponible en muchos teléfonos inteligentes, computadoras personales y en los dispositivos de acceso a Internet, tales como tabletas.</a:t>
            </a:r>
            <a:endParaRPr sz="1400">
              <a:solidFill>
                <a:srgbClr val="333333"/>
              </a:solidFill>
              <a:highlight>
                <a:srgbClr val="FFFFFF"/>
              </a:highlight>
              <a:latin typeface="Arial"/>
              <a:ea typeface="Arial"/>
              <a:cs typeface="Arial"/>
              <a:sym typeface="Arial"/>
            </a:endParaRPr>
          </a:p>
          <a:p>
            <a:pPr indent="0" lvl="0" marL="0" rtl="0" algn="just">
              <a:spcBef>
                <a:spcPts val="15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Arial"/>
                <a:ea typeface="Arial"/>
                <a:cs typeface="Arial"/>
                <a:sym typeface="Arial"/>
              </a:rPr>
              <a:t>Se puede transmitir más de una llamada sobre la misma línea telefónica. De esta manera, la transmisión de voz sobre IP puede facilitar el proceso de incrementar las líneas telefónicas en la empresa sin la necesidad de lineas físicas adicionales.</a:t>
            </a:r>
            <a:endParaRPr sz="1400">
              <a:latin typeface="Arial"/>
              <a:ea typeface="Arial"/>
              <a:cs typeface="Arial"/>
              <a:sym typeface="Arial"/>
            </a:endParaRPr>
          </a:p>
          <a:p>
            <a:pPr indent="0" lvl="0" marL="0" rtl="0" algn="l">
              <a:spcBef>
                <a:spcPts val="1600"/>
              </a:spcBef>
              <a:spcAft>
                <a:spcPts val="0"/>
              </a:spcAft>
              <a:buNone/>
            </a:pPr>
            <a:r>
              <a:rPr lang="es-419" sz="1400">
                <a:latin typeface="Arial"/>
                <a:ea typeface="Arial"/>
                <a:cs typeface="Arial"/>
                <a:sym typeface="Arial"/>
              </a:rPr>
              <a:t>Funcionalidades que normalmente son facturadas con cargo extra por las compañías de teléfonos, tales como transferencia de llamadas, identificación de la persona que llama o remarcado automático, son fáciles de implementar con la tecnología de voz sobre IP.</a:t>
            </a:r>
            <a:endParaRPr sz="1400">
              <a:latin typeface="Arial"/>
              <a:ea typeface="Arial"/>
              <a:cs typeface="Arial"/>
              <a:sym typeface="Arial"/>
            </a:endParaRPr>
          </a:p>
          <a:p>
            <a:pPr indent="0" lvl="0" marL="0" rtl="0" algn="l">
              <a:spcBef>
                <a:spcPts val="1600"/>
              </a:spcBef>
              <a:spcAft>
                <a:spcPts val="0"/>
              </a:spcAft>
              <a:buNone/>
            </a:pPr>
            <a:r>
              <a:rPr lang="es-419" sz="1400">
                <a:latin typeface="Arial"/>
                <a:ea typeface="Arial"/>
                <a:cs typeface="Arial"/>
                <a:sym typeface="Arial"/>
              </a:rPr>
              <a:t>Las Comunicaciones Unificadas son posibles con la tecnología de voz sobre IP, ya que permite la integración de otros servicios disponibles en la red de internet tales como video conferencias, mensajes instantáneos, etc.</a:t>
            </a:r>
            <a:endParaRPr sz="14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Nuestro proyecto</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Objetivos </a:t>
            </a:r>
            <a:endParaRPr/>
          </a:p>
          <a:p>
            <a:pPr indent="-342900" lvl="0" marL="457200" rtl="0" algn="l">
              <a:spcBef>
                <a:spcPts val="1600"/>
              </a:spcBef>
              <a:spcAft>
                <a:spcPts val="0"/>
              </a:spcAft>
              <a:buSzPts val="1800"/>
              <a:buAutoNum type="arabicPeriod"/>
            </a:pPr>
            <a:r>
              <a:rPr lang="es-419"/>
              <a:t>Conocer los diferentes </a:t>
            </a:r>
            <a:r>
              <a:rPr lang="es-419"/>
              <a:t>dispositivos</a:t>
            </a:r>
            <a:r>
              <a:rPr lang="es-419"/>
              <a:t> a implementar (routers y </a:t>
            </a:r>
            <a:r>
              <a:rPr lang="es-419"/>
              <a:t>teléfonos</a:t>
            </a:r>
            <a:r>
              <a:rPr lang="es-419"/>
              <a:t> ip’s)</a:t>
            </a:r>
            <a:endParaRPr/>
          </a:p>
          <a:p>
            <a:pPr indent="-342900" lvl="0" marL="457200" rtl="0" algn="l">
              <a:spcBef>
                <a:spcPts val="0"/>
              </a:spcBef>
              <a:spcAft>
                <a:spcPts val="0"/>
              </a:spcAft>
              <a:buSzPts val="1800"/>
              <a:buAutoNum type="arabicPeriod"/>
            </a:pPr>
            <a:r>
              <a:rPr lang="es-419"/>
              <a:t>Conocer e </a:t>
            </a:r>
            <a:r>
              <a:rPr lang="es-419"/>
              <a:t>implementar</a:t>
            </a:r>
            <a:r>
              <a:rPr lang="es-419"/>
              <a:t> los diferentes comandos para los dipositivos</a:t>
            </a:r>
            <a:endParaRPr/>
          </a:p>
          <a:p>
            <a:pPr indent="-342900" lvl="0" marL="457200" rtl="0" algn="l">
              <a:spcBef>
                <a:spcPts val="0"/>
              </a:spcBef>
              <a:spcAft>
                <a:spcPts val="0"/>
              </a:spcAft>
              <a:buSzPts val="1800"/>
              <a:buAutoNum type="arabicPeriod"/>
            </a:pPr>
            <a:r>
              <a:rPr lang="es-419"/>
              <a:t>Generar y configurar la red y subred (ip’s,puerta de enlace,mascara,etc.)</a:t>
            </a:r>
            <a:endParaRPr/>
          </a:p>
          <a:p>
            <a:pPr indent="-342900" lvl="0" marL="457200" rtl="0" algn="l">
              <a:spcBef>
                <a:spcPts val="0"/>
              </a:spcBef>
              <a:spcAft>
                <a:spcPts val="0"/>
              </a:spcAft>
              <a:buSzPts val="1800"/>
              <a:buAutoNum type="arabicPeriod"/>
            </a:pPr>
            <a:r>
              <a:rPr lang="es-419"/>
              <a:t>Realizar las diferentes pruebas realizando llamas internas como externas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Esquema VoIP Packet Tracer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376325" y="1152463"/>
            <a:ext cx="7810500" cy="383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BOM</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0" y="1227740"/>
            <a:ext cx="9143999" cy="38487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Configuraciones del call manager Express</a:t>
            </a:r>
            <a:endParaRPr/>
          </a:p>
        </p:txBody>
      </p:sp>
      <p:sp>
        <p:nvSpPr>
          <p:cNvPr id="98" name="Google Shape;98;p19"/>
          <p:cNvSpPr txBox="1"/>
          <p:nvPr>
            <p:ph idx="1" type="body"/>
          </p:nvPr>
        </p:nvSpPr>
        <p:spPr>
          <a:xfrm>
            <a:off x="130775" y="1017725"/>
            <a:ext cx="8520600" cy="35511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Router&gt;</a:t>
            </a:r>
            <a:r>
              <a:rPr b="1" lang="es-419" sz="1050">
                <a:solidFill>
                  <a:srgbClr val="58585B"/>
                </a:solidFill>
                <a:highlight>
                  <a:srgbClr val="FFFFFF"/>
                </a:highlight>
                <a:latin typeface="Arial"/>
                <a:ea typeface="Arial"/>
                <a:cs typeface="Arial"/>
                <a:sym typeface="Arial"/>
              </a:rPr>
              <a:t>enable</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a:t>
            </a:r>
            <a:r>
              <a:rPr b="1" lang="es-419" sz="1050">
                <a:solidFill>
                  <a:srgbClr val="58585B"/>
                </a:solidFill>
                <a:highlight>
                  <a:srgbClr val="FFFFFF"/>
                </a:highlight>
                <a:latin typeface="Arial"/>
                <a:ea typeface="Arial"/>
                <a:cs typeface="Arial"/>
                <a:sym typeface="Arial"/>
              </a:rPr>
              <a:t>configure termi</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a:t>
            </a:r>
            <a:r>
              <a:rPr b="1" lang="es-419" sz="1050">
                <a:solidFill>
                  <a:srgbClr val="58585B"/>
                </a:solidFill>
                <a:highlight>
                  <a:srgbClr val="FFFFFF"/>
                </a:highlight>
                <a:latin typeface="Arial"/>
                <a:ea typeface="Arial"/>
                <a:cs typeface="Arial"/>
                <a:sym typeface="Arial"/>
              </a:rPr>
              <a:t>tftp-server flash:P00307020300.bin</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a:t>
            </a:r>
            <a:r>
              <a:rPr b="1" lang="es-419" sz="1050">
                <a:solidFill>
                  <a:srgbClr val="58585B"/>
                </a:solidFill>
                <a:highlight>
                  <a:srgbClr val="FFFFFF"/>
                </a:highlight>
                <a:latin typeface="Arial"/>
                <a:ea typeface="Arial"/>
                <a:cs typeface="Arial"/>
                <a:sym typeface="Arial"/>
              </a:rPr>
              <a:t>telephony-service</a:t>
            </a:r>
            <a:endParaRPr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max-ephones 144</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max-dn 500</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no auto-reg-ephone</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load 7960 P0030700300</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ip source-address 172.22.1.107</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create cnf-files</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transfer-system full-consultant</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secondary-dialtone 9</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rPr lang="es-419" sz="1050">
                <a:solidFill>
                  <a:srgbClr val="58585B"/>
                </a:solidFill>
                <a:highlight>
                  <a:srgbClr val="FFFFFF"/>
                </a:highlight>
                <a:latin typeface="Arial"/>
                <a:ea typeface="Arial"/>
                <a:cs typeface="Arial"/>
                <a:sym typeface="Arial"/>
              </a:rPr>
              <a:t>Router(config-telephony)#</a:t>
            </a:r>
            <a:r>
              <a:rPr b="1" lang="es-419" sz="1050">
                <a:solidFill>
                  <a:srgbClr val="58585B"/>
                </a:solidFill>
                <a:highlight>
                  <a:srgbClr val="FFFFFF"/>
                </a:highlight>
                <a:latin typeface="Arial"/>
                <a:ea typeface="Arial"/>
                <a:cs typeface="Arial"/>
                <a:sym typeface="Arial"/>
              </a:rPr>
              <a:t>end</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1050">
              <a:solidFill>
                <a:srgbClr val="58585B"/>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