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hyperlink" Target="mailto:digas.pereira@Hot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tanding in front of a building&#10;&#10;Description generated with high confidence">
            <a:extLst>
              <a:ext uri="{FF2B5EF4-FFF2-40B4-BE49-F238E27FC236}">
                <a16:creationId xmlns:a16="http://schemas.microsoft.com/office/drawing/2014/main" id="{8CE164A7-67DC-4C12-A4C2-72D06B8F4E6F}"/>
              </a:ext>
            </a:extLst>
          </p:cNvPr>
          <p:cNvPicPr>
            <a:picLocks noChangeAspect="1"/>
          </p:cNvPicPr>
          <p:nvPr/>
        </p:nvPicPr>
        <p:blipFill rotWithShape="1">
          <a:blip r:embed="rId2">
            <a:alphaModFix amt="40000"/>
            <a:extLst/>
          </a:blip>
          <a:srcRect l="29236" t="9091" r="3694"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13DBC88-BB5F-4709-AF01-CCDB7855D711}"/>
              </a:ext>
            </a:extLst>
          </p:cNvPr>
          <p:cNvSpPr>
            <a:spLocks noGrp="1"/>
          </p:cNvSpPr>
          <p:nvPr>
            <p:ph type="ctrTitle"/>
          </p:nvPr>
        </p:nvSpPr>
        <p:spPr>
          <a:xfrm>
            <a:off x="1154955" y="2080620"/>
            <a:ext cx="8825658" cy="2219711"/>
          </a:xfrm>
        </p:spPr>
        <p:txBody>
          <a:bodyPr>
            <a:normAutofit/>
          </a:bodyPr>
          <a:lstStyle/>
          <a:p>
            <a:r>
              <a:rPr lang="pt-BR" sz="6600" dirty="0">
                <a:solidFill>
                  <a:schemeClr val="tx1"/>
                </a:solidFill>
              </a:rPr>
              <a:t>Applied Data Science Capstone</a:t>
            </a:r>
          </a:p>
        </p:txBody>
      </p:sp>
      <p:sp>
        <p:nvSpPr>
          <p:cNvPr id="3" name="Subtitle 2">
            <a:extLst>
              <a:ext uri="{FF2B5EF4-FFF2-40B4-BE49-F238E27FC236}">
                <a16:creationId xmlns:a16="http://schemas.microsoft.com/office/drawing/2014/main" id="{6E037D5C-E4FE-4DD8-A160-CDABFF56CB9F}"/>
              </a:ext>
            </a:extLst>
          </p:cNvPr>
          <p:cNvSpPr>
            <a:spLocks noGrp="1"/>
          </p:cNvSpPr>
          <p:nvPr>
            <p:ph type="subTitle" idx="1"/>
          </p:nvPr>
        </p:nvSpPr>
        <p:spPr>
          <a:xfrm>
            <a:off x="1154955" y="4777380"/>
            <a:ext cx="10533462" cy="861420"/>
          </a:xfrm>
        </p:spPr>
        <p:txBody>
          <a:bodyPr>
            <a:noAutofit/>
          </a:bodyPr>
          <a:lstStyle/>
          <a:p>
            <a:pPr>
              <a:lnSpc>
                <a:spcPct val="90000"/>
              </a:lnSpc>
            </a:pPr>
            <a:r>
              <a:rPr lang="pt-BR" sz="2800" dirty="0">
                <a:solidFill>
                  <a:schemeClr val="tx1"/>
                </a:solidFill>
                <a:latin typeface="Arial" panose="020B0604020202020204" pitchFamily="34" charset="0"/>
                <a:cs typeface="Arial" panose="020B0604020202020204" pitchFamily="34" charset="0"/>
              </a:rPr>
              <a:t>Project:</a:t>
            </a:r>
            <a:r>
              <a:rPr lang="en-US" sz="2800" b="1" dirty="0">
                <a:solidFill>
                  <a:schemeClr val="tx1"/>
                </a:solidFill>
                <a:latin typeface="Arial" panose="020B0604020202020204" pitchFamily="34" charset="0"/>
                <a:cs typeface="Arial" panose="020B0604020202020204" pitchFamily="34" charset="0"/>
              </a:rPr>
              <a:t> Opportunity to open new Restaurant around Covent Garden in London England</a:t>
            </a:r>
            <a:endParaRPr lang="pt-BR" sz="2800" b="1" dirty="0">
              <a:solidFill>
                <a:schemeClr val="tx1"/>
              </a:solidFill>
              <a:latin typeface="Arial" panose="020B0604020202020204" pitchFamily="34" charset="0"/>
              <a:cs typeface="Arial" panose="020B0604020202020204" pitchFamily="34" charset="0"/>
            </a:endParaRPr>
          </a:p>
          <a:p>
            <a:pPr>
              <a:lnSpc>
                <a:spcPct val="90000"/>
              </a:lnSpc>
            </a:pPr>
            <a:br>
              <a:rPr lang="pt-BR" sz="2800" dirty="0">
                <a:solidFill>
                  <a:schemeClr val="tx1"/>
                </a:solidFill>
                <a:latin typeface="Arial" panose="020B0604020202020204" pitchFamily="34" charset="0"/>
                <a:cs typeface="Arial" panose="020B0604020202020204" pitchFamily="34" charset="0"/>
              </a:rPr>
            </a:br>
            <a:endParaRPr lang="pt-BR" sz="28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942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4" name="Title 3">
            <a:extLst>
              <a:ext uri="{FF2B5EF4-FFF2-40B4-BE49-F238E27FC236}">
                <a16:creationId xmlns:a16="http://schemas.microsoft.com/office/drawing/2014/main" id="{452F7ACD-4537-4DF0-B859-B5CB3862B0AE}"/>
              </a:ext>
            </a:extLst>
          </p:cNvPr>
          <p:cNvSpPr>
            <a:spLocks noGrp="1"/>
          </p:cNvSpPr>
          <p:nvPr>
            <p:ph type="title"/>
          </p:nvPr>
        </p:nvSpPr>
        <p:spPr>
          <a:xfrm>
            <a:off x="646111" y="452718"/>
            <a:ext cx="9404723" cy="1400530"/>
          </a:xfrm>
        </p:spPr>
        <p:txBody>
          <a:bodyPr>
            <a:normAutofit fontScale="90000"/>
          </a:bodyPr>
          <a:lstStyle/>
          <a:p>
            <a:r>
              <a:rPr lang="en-US" sz="4900" dirty="0"/>
              <a:t>Introduction</a:t>
            </a:r>
            <a:br>
              <a:rPr lang="en-US" dirty="0"/>
            </a:br>
            <a:r>
              <a:rPr lang="en-US" sz="1600" b="1" dirty="0"/>
              <a:t>City Target:</a:t>
            </a:r>
            <a:r>
              <a:rPr lang="en-US" sz="1600" dirty="0"/>
              <a:t> London </a:t>
            </a:r>
            <a:r>
              <a:rPr lang="en-US" sz="1600" b="1" dirty="0"/>
              <a:t>Country Target:</a:t>
            </a:r>
            <a:r>
              <a:rPr lang="en-US" sz="1600" dirty="0"/>
              <a:t> England</a:t>
            </a:r>
            <a:br>
              <a:rPr lang="pt-BR" dirty="0"/>
            </a:br>
            <a:r>
              <a:rPr lang="en-US" sz="1600" b="1" dirty="0"/>
              <a:t>Project: Opportunity to open new Restaurant around Covent Garden in London England</a:t>
            </a:r>
            <a:br>
              <a:rPr lang="pt-BR" b="1" dirty="0"/>
            </a:br>
            <a:endParaRPr lang="pt-BR" dirty="0"/>
          </a:p>
        </p:txBody>
      </p:sp>
      <p:sp>
        <p:nvSpPr>
          <p:cNvPr id="24"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Content Placeholder 11">
            <a:extLst>
              <a:ext uri="{FF2B5EF4-FFF2-40B4-BE49-F238E27FC236}">
                <a16:creationId xmlns:a16="http://schemas.microsoft.com/office/drawing/2014/main" id="{6FCC71BF-E38F-416A-ACD6-8932F91B58C1}"/>
              </a:ext>
            </a:extLst>
          </p:cNvPr>
          <p:cNvSpPr>
            <a:spLocks noGrp="1"/>
          </p:cNvSpPr>
          <p:nvPr>
            <p:ph idx="1"/>
          </p:nvPr>
        </p:nvSpPr>
        <p:spPr>
          <a:xfrm>
            <a:off x="645130" y="2067339"/>
            <a:ext cx="9404723" cy="2531165"/>
          </a:xfrm>
        </p:spPr>
        <p:txBody>
          <a:bodyPr anchor="ctr">
            <a:normAutofit/>
          </a:bodyPr>
          <a:lstStyle/>
          <a:p>
            <a:r>
              <a:rPr lang="en-US" dirty="0"/>
              <a:t>Everyday people must be eat food , it's basic factors for living specially when you are visiting another country like London lot of restaurant open and close a lot for 2 years , Now a lot of them still open but if it already have it a lot, is it still have an opportunity to open new restaurant into Covent Garden or around. </a:t>
            </a:r>
            <a:endParaRPr lang="pt-BR" dirty="0"/>
          </a:p>
          <a:p>
            <a:r>
              <a:rPr lang="en-US" dirty="0"/>
              <a:t>So this is my my project "Opportunity to open new restaurant into Covent Garden in London"</a:t>
            </a:r>
            <a:endParaRPr lang="pt-BR" dirty="0"/>
          </a:p>
          <a:p>
            <a:endParaRPr lang="en-US" dirty="0"/>
          </a:p>
        </p:txBody>
      </p:sp>
    </p:spTree>
    <p:extLst>
      <p:ext uri="{BB962C8B-B14F-4D97-AF65-F5344CB8AC3E}">
        <p14:creationId xmlns:p14="http://schemas.microsoft.com/office/powerpoint/2010/main" val="270379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9888"/>
            <a:ext cx="12191980" cy="6857990"/>
          </a:xfrm>
          <a:prstGeom prst="rect">
            <a:avLst/>
          </a:prstGeom>
        </p:spPr>
      </p:pic>
      <p:pic>
        <p:nvPicPr>
          <p:cNvPr id="11" name="Picture 10" descr="A picture containing text, map&#10;&#10;Description generated with very high confidence">
            <a:extLst>
              <a:ext uri="{FF2B5EF4-FFF2-40B4-BE49-F238E27FC236}">
                <a16:creationId xmlns:a16="http://schemas.microsoft.com/office/drawing/2014/main" id="{A702DDF0-7FE6-4762-A738-C6D856D72F61}"/>
              </a:ext>
            </a:extLst>
          </p:cNvPr>
          <p:cNvPicPr>
            <a:picLocks noChangeAspect="1"/>
          </p:cNvPicPr>
          <p:nvPr/>
        </p:nvPicPr>
        <p:blipFill>
          <a:blip r:embed="rId4"/>
          <a:stretch>
            <a:fillRect/>
          </a:stretch>
        </p:blipFill>
        <p:spPr>
          <a:xfrm>
            <a:off x="3785162" y="3429000"/>
            <a:ext cx="6679076" cy="3305576"/>
          </a:xfrm>
          <a:prstGeom prst="rect">
            <a:avLst/>
          </a:prstGeom>
        </p:spPr>
      </p:pic>
      <p:sp>
        <p:nvSpPr>
          <p:cNvPr id="2" name="Title 1">
            <a:extLst>
              <a:ext uri="{FF2B5EF4-FFF2-40B4-BE49-F238E27FC236}">
                <a16:creationId xmlns:a16="http://schemas.microsoft.com/office/drawing/2014/main" id="{7DC8E49C-C33F-4BF1-8B2B-D95A334792FC}"/>
              </a:ext>
            </a:extLst>
          </p:cNvPr>
          <p:cNvSpPr>
            <a:spLocks noGrp="1"/>
          </p:cNvSpPr>
          <p:nvPr>
            <p:ph type="title"/>
          </p:nvPr>
        </p:nvSpPr>
        <p:spPr/>
        <p:txBody>
          <a:bodyPr/>
          <a:lstStyle/>
          <a:p>
            <a:r>
              <a:rPr lang="en-US" dirty="0"/>
              <a:t>Business Problem</a:t>
            </a:r>
            <a:endParaRPr lang="pt-BR" dirty="0"/>
          </a:p>
        </p:txBody>
      </p:sp>
      <p:sp>
        <p:nvSpPr>
          <p:cNvPr id="3" name="Text Placeholder 2">
            <a:extLst>
              <a:ext uri="{FF2B5EF4-FFF2-40B4-BE49-F238E27FC236}">
                <a16:creationId xmlns:a16="http://schemas.microsoft.com/office/drawing/2014/main" id="{91F54C22-0339-4D60-99BF-33FD5D174F0F}"/>
              </a:ext>
            </a:extLst>
          </p:cNvPr>
          <p:cNvSpPr>
            <a:spLocks noGrp="1"/>
          </p:cNvSpPr>
          <p:nvPr>
            <p:ph type="body" idx="1"/>
          </p:nvPr>
        </p:nvSpPr>
        <p:spPr/>
        <p:txBody>
          <a:bodyPr/>
          <a:lstStyle/>
          <a:p>
            <a:r>
              <a:rPr lang="en-US" dirty="0"/>
              <a:t>Location of Restaurants </a:t>
            </a:r>
            <a:endParaRPr lang="pt-BR" dirty="0"/>
          </a:p>
        </p:txBody>
      </p:sp>
      <p:sp>
        <p:nvSpPr>
          <p:cNvPr id="7" name="Text Placeholder 6">
            <a:extLst>
              <a:ext uri="{FF2B5EF4-FFF2-40B4-BE49-F238E27FC236}">
                <a16:creationId xmlns:a16="http://schemas.microsoft.com/office/drawing/2014/main" id="{63945890-3A98-40D5-867C-AF74EDEC3C2F}"/>
              </a:ext>
            </a:extLst>
          </p:cNvPr>
          <p:cNvSpPr>
            <a:spLocks noGrp="1"/>
          </p:cNvSpPr>
          <p:nvPr>
            <p:ph type="body" sz="half" idx="15"/>
          </p:nvPr>
        </p:nvSpPr>
        <p:spPr>
          <a:xfrm>
            <a:off x="472888" y="2767638"/>
            <a:ext cx="2927350" cy="2093843"/>
          </a:xfrm>
        </p:spPr>
        <p:txBody>
          <a:bodyPr/>
          <a:lstStyle/>
          <a:p>
            <a:r>
              <a:rPr lang="en-US" dirty="0"/>
              <a:t>Where is the location for open new restaurant ?</a:t>
            </a:r>
          </a:p>
          <a:p>
            <a:endParaRPr lang="en-US" dirty="0"/>
          </a:p>
          <a:p>
            <a:r>
              <a:rPr lang="en-US" dirty="0"/>
              <a:t>How many is restaurant around Covent Garden ?</a:t>
            </a:r>
            <a:endParaRPr lang="pt-BR" dirty="0"/>
          </a:p>
          <a:p>
            <a:endParaRPr lang="pt-BR" dirty="0"/>
          </a:p>
        </p:txBody>
      </p:sp>
      <p:sp>
        <p:nvSpPr>
          <p:cNvPr id="5" name="Text Placeholder 4">
            <a:extLst>
              <a:ext uri="{FF2B5EF4-FFF2-40B4-BE49-F238E27FC236}">
                <a16:creationId xmlns:a16="http://schemas.microsoft.com/office/drawing/2014/main" id="{10286FF7-F041-4619-8A1E-97BC3194FB53}"/>
              </a:ext>
            </a:extLst>
          </p:cNvPr>
          <p:cNvSpPr>
            <a:spLocks noGrp="1"/>
          </p:cNvSpPr>
          <p:nvPr>
            <p:ph type="body" sz="quarter" idx="3"/>
          </p:nvPr>
        </p:nvSpPr>
        <p:spPr>
          <a:xfrm>
            <a:off x="3883659" y="1981200"/>
            <a:ext cx="2936241" cy="576262"/>
          </a:xfrm>
        </p:spPr>
        <p:txBody>
          <a:bodyPr/>
          <a:lstStyle/>
          <a:p>
            <a:r>
              <a:rPr lang="en-US" dirty="0"/>
              <a:t>Popular Restaurants	</a:t>
            </a:r>
            <a:endParaRPr lang="pt-BR" dirty="0"/>
          </a:p>
        </p:txBody>
      </p:sp>
      <p:sp>
        <p:nvSpPr>
          <p:cNvPr id="8" name="Text Placeholder 7">
            <a:extLst>
              <a:ext uri="{FF2B5EF4-FFF2-40B4-BE49-F238E27FC236}">
                <a16:creationId xmlns:a16="http://schemas.microsoft.com/office/drawing/2014/main" id="{2638EC4A-8ED2-4529-8DA4-60026E608BA6}"/>
              </a:ext>
            </a:extLst>
          </p:cNvPr>
          <p:cNvSpPr>
            <a:spLocks noGrp="1"/>
          </p:cNvSpPr>
          <p:nvPr>
            <p:ph type="body" sz="half" idx="16"/>
          </p:nvPr>
        </p:nvSpPr>
        <p:spPr/>
        <p:txBody>
          <a:bodyPr/>
          <a:lstStyle/>
          <a:p>
            <a:r>
              <a:rPr lang="en-US" dirty="0"/>
              <a:t>What is popular food for tour or resident ?</a:t>
            </a:r>
            <a:endParaRPr lang="pt-BR" dirty="0"/>
          </a:p>
          <a:p>
            <a:endParaRPr lang="pt-BR" dirty="0"/>
          </a:p>
        </p:txBody>
      </p:sp>
      <p:sp>
        <p:nvSpPr>
          <p:cNvPr id="6" name="Text Placeholder 5">
            <a:extLst>
              <a:ext uri="{FF2B5EF4-FFF2-40B4-BE49-F238E27FC236}">
                <a16:creationId xmlns:a16="http://schemas.microsoft.com/office/drawing/2014/main" id="{9FE6E8A6-DE2E-4162-99AF-556FD770D1B0}"/>
              </a:ext>
            </a:extLst>
          </p:cNvPr>
          <p:cNvSpPr>
            <a:spLocks noGrp="1"/>
          </p:cNvSpPr>
          <p:nvPr>
            <p:ph type="body" sz="quarter" idx="13"/>
          </p:nvPr>
        </p:nvSpPr>
        <p:spPr/>
        <p:txBody>
          <a:bodyPr/>
          <a:lstStyle/>
          <a:p>
            <a:r>
              <a:rPr lang="en-US" dirty="0"/>
              <a:t>Kind of Restaurants</a:t>
            </a:r>
            <a:endParaRPr lang="pt-BR" dirty="0"/>
          </a:p>
        </p:txBody>
      </p:sp>
      <p:sp>
        <p:nvSpPr>
          <p:cNvPr id="9" name="Text Placeholder 8">
            <a:extLst>
              <a:ext uri="{FF2B5EF4-FFF2-40B4-BE49-F238E27FC236}">
                <a16:creationId xmlns:a16="http://schemas.microsoft.com/office/drawing/2014/main" id="{480CF816-45FB-4143-AF16-6857AE647223}"/>
              </a:ext>
            </a:extLst>
          </p:cNvPr>
          <p:cNvSpPr>
            <a:spLocks noGrp="1"/>
          </p:cNvSpPr>
          <p:nvPr>
            <p:ph type="body" sz="half" idx="17"/>
          </p:nvPr>
        </p:nvSpPr>
        <p:spPr/>
        <p:txBody>
          <a:bodyPr/>
          <a:lstStyle/>
          <a:p>
            <a:r>
              <a:rPr lang="en-US" dirty="0"/>
              <a:t>How many kind of restaurant around Covent Garden ?</a:t>
            </a:r>
            <a:endParaRPr lang="pt-BR" dirty="0"/>
          </a:p>
        </p:txBody>
      </p:sp>
      <p:sp>
        <p:nvSpPr>
          <p:cNvPr id="12" name="TextBox 11">
            <a:extLst>
              <a:ext uri="{FF2B5EF4-FFF2-40B4-BE49-F238E27FC236}">
                <a16:creationId xmlns:a16="http://schemas.microsoft.com/office/drawing/2014/main" id="{712A984D-6DB2-41B6-B071-90AC0380B2F2}"/>
              </a:ext>
            </a:extLst>
          </p:cNvPr>
          <p:cNvSpPr txBox="1"/>
          <p:nvPr/>
        </p:nvSpPr>
        <p:spPr>
          <a:xfrm>
            <a:off x="646111" y="1032994"/>
            <a:ext cx="6629332" cy="369332"/>
          </a:xfrm>
          <a:prstGeom prst="rect">
            <a:avLst/>
          </a:prstGeom>
          <a:noFill/>
        </p:spPr>
        <p:txBody>
          <a:bodyPr wrap="square" rtlCol="0">
            <a:spAutoFit/>
          </a:bodyPr>
          <a:lstStyle/>
          <a:p>
            <a:r>
              <a:rPr lang="en-US" dirty="0"/>
              <a:t>with a view on tourism</a:t>
            </a:r>
            <a:endParaRPr lang="pt-BR" dirty="0"/>
          </a:p>
        </p:txBody>
      </p:sp>
    </p:spTree>
    <p:extLst>
      <p:ext uri="{BB962C8B-B14F-4D97-AF65-F5344CB8AC3E}">
        <p14:creationId xmlns:p14="http://schemas.microsoft.com/office/powerpoint/2010/main" val="77958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2" name="Title 1">
            <a:extLst>
              <a:ext uri="{FF2B5EF4-FFF2-40B4-BE49-F238E27FC236}">
                <a16:creationId xmlns:a16="http://schemas.microsoft.com/office/drawing/2014/main" id="{9DD75489-5DCD-41AC-8B0A-903D5DCBAB17}"/>
              </a:ext>
            </a:extLst>
          </p:cNvPr>
          <p:cNvSpPr>
            <a:spLocks noGrp="1"/>
          </p:cNvSpPr>
          <p:nvPr>
            <p:ph type="title"/>
          </p:nvPr>
        </p:nvSpPr>
        <p:spPr/>
        <p:txBody>
          <a:bodyPr/>
          <a:lstStyle/>
          <a:p>
            <a:r>
              <a:rPr lang="en-US" dirty="0"/>
              <a:t>What data is necessary for this ?</a:t>
            </a:r>
            <a:br>
              <a:rPr lang="en-US" dirty="0"/>
            </a:br>
            <a:r>
              <a:rPr lang="en-US" sz="1400" dirty="0"/>
              <a:t>The data will have API FOURSQUARE as the principal item and use geopy to get the location:</a:t>
            </a:r>
            <a:br>
              <a:rPr lang="pt-BR" sz="1400" dirty="0"/>
            </a:br>
            <a:r>
              <a:rPr lang="en-US" sz="1400" dirty="0"/>
              <a:t>project "Opportunity to open new restaurant around Covent Garden London ".</a:t>
            </a:r>
            <a:br>
              <a:rPr lang="pt-BR" dirty="0"/>
            </a:br>
            <a:endParaRPr lang="pt-BR" dirty="0"/>
          </a:p>
        </p:txBody>
      </p:sp>
      <p:sp>
        <p:nvSpPr>
          <p:cNvPr id="3" name="Text Placeholder 2">
            <a:extLst>
              <a:ext uri="{FF2B5EF4-FFF2-40B4-BE49-F238E27FC236}">
                <a16:creationId xmlns:a16="http://schemas.microsoft.com/office/drawing/2014/main" id="{4F8938FE-57A6-478D-A162-929F0125A59C}"/>
              </a:ext>
            </a:extLst>
          </p:cNvPr>
          <p:cNvSpPr>
            <a:spLocks noGrp="1"/>
          </p:cNvSpPr>
          <p:nvPr>
            <p:ph type="body" idx="1"/>
          </p:nvPr>
        </p:nvSpPr>
        <p:spPr/>
        <p:txBody>
          <a:bodyPr/>
          <a:lstStyle/>
          <a:p>
            <a:r>
              <a:rPr lang="en-US" dirty="0"/>
              <a:t>Trends on demand</a:t>
            </a:r>
            <a:endParaRPr lang="pt-BR" dirty="0"/>
          </a:p>
        </p:txBody>
      </p:sp>
      <p:sp>
        <p:nvSpPr>
          <p:cNvPr id="7" name="Text Placeholder 6">
            <a:extLst>
              <a:ext uri="{FF2B5EF4-FFF2-40B4-BE49-F238E27FC236}">
                <a16:creationId xmlns:a16="http://schemas.microsoft.com/office/drawing/2014/main" id="{27BA6D43-99CA-4AAD-9B36-30391728B134}"/>
              </a:ext>
            </a:extLst>
          </p:cNvPr>
          <p:cNvSpPr>
            <a:spLocks noGrp="1"/>
          </p:cNvSpPr>
          <p:nvPr>
            <p:ph type="body" sz="half" idx="15"/>
          </p:nvPr>
        </p:nvSpPr>
        <p:spPr/>
        <p:txBody>
          <a:bodyPr/>
          <a:lstStyle/>
          <a:p>
            <a:r>
              <a:rPr lang="en-US" dirty="0"/>
              <a:t>Data number of restaurant around Covent Garden.</a:t>
            </a:r>
            <a:endParaRPr lang="pt-BR" dirty="0"/>
          </a:p>
          <a:p>
            <a:r>
              <a:rPr lang="en-US" dirty="0"/>
              <a:t>Trends of demands food from Covent Garden. </a:t>
            </a:r>
            <a:endParaRPr lang="pt-BR" dirty="0"/>
          </a:p>
          <a:p>
            <a:r>
              <a:rPr lang="en-US" dirty="0"/>
              <a:t>Number of tourist or local residents on Covent Garden</a:t>
            </a:r>
            <a:endParaRPr lang="pt-BR" dirty="0"/>
          </a:p>
        </p:txBody>
      </p:sp>
      <p:sp>
        <p:nvSpPr>
          <p:cNvPr id="5" name="Text Placeholder 4">
            <a:extLst>
              <a:ext uri="{FF2B5EF4-FFF2-40B4-BE49-F238E27FC236}">
                <a16:creationId xmlns:a16="http://schemas.microsoft.com/office/drawing/2014/main" id="{63ED5686-1856-417F-9E40-12E144EACDEC}"/>
              </a:ext>
            </a:extLst>
          </p:cNvPr>
          <p:cNvSpPr>
            <a:spLocks noGrp="1"/>
          </p:cNvSpPr>
          <p:nvPr>
            <p:ph type="body" sz="quarter" idx="3"/>
          </p:nvPr>
        </p:nvSpPr>
        <p:spPr/>
        <p:txBody>
          <a:bodyPr/>
          <a:lstStyle/>
          <a:p>
            <a:r>
              <a:rPr lang="en-US" dirty="0"/>
              <a:t>Geo-location to Restaurants</a:t>
            </a:r>
            <a:endParaRPr lang="pt-BR" dirty="0"/>
          </a:p>
        </p:txBody>
      </p:sp>
      <p:sp>
        <p:nvSpPr>
          <p:cNvPr id="8" name="Text Placeholder 7">
            <a:extLst>
              <a:ext uri="{FF2B5EF4-FFF2-40B4-BE49-F238E27FC236}">
                <a16:creationId xmlns:a16="http://schemas.microsoft.com/office/drawing/2014/main" id="{CC97535B-718E-406C-9488-EE020E64C325}"/>
              </a:ext>
            </a:extLst>
          </p:cNvPr>
          <p:cNvSpPr>
            <a:spLocks noGrp="1"/>
          </p:cNvSpPr>
          <p:nvPr>
            <p:ph type="body" sz="half" idx="16"/>
          </p:nvPr>
        </p:nvSpPr>
        <p:spPr/>
        <p:txBody>
          <a:bodyPr/>
          <a:lstStyle/>
          <a:p>
            <a:r>
              <a:rPr lang="en-US" dirty="0"/>
              <a:t>Data geo location of restaurant around Covent Garden.</a:t>
            </a:r>
            <a:endParaRPr lang="pt-BR" dirty="0"/>
          </a:p>
          <a:p>
            <a:r>
              <a:rPr lang="en-US" dirty="0"/>
              <a:t>Geo Location of Restaurants far from Covent Garden with Range 300km.</a:t>
            </a:r>
          </a:p>
          <a:p>
            <a:r>
              <a:rPr lang="en-US" dirty="0"/>
              <a:t>Data geo location of most popular tourism spot in this case Convent Garde	</a:t>
            </a:r>
            <a:endParaRPr lang="pt-BR" dirty="0"/>
          </a:p>
        </p:txBody>
      </p:sp>
      <p:sp>
        <p:nvSpPr>
          <p:cNvPr id="6" name="Text Placeholder 5">
            <a:extLst>
              <a:ext uri="{FF2B5EF4-FFF2-40B4-BE49-F238E27FC236}">
                <a16:creationId xmlns:a16="http://schemas.microsoft.com/office/drawing/2014/main" id="{EFD1A8F2-E35F-4FE6-AF60-C799323F6534}"/>
              </a:ext>
            </a:extLst>
          </p:cNvPr>
          <p:cNvSpPr>
            <a:spLocks noGrp="1"/>
          </p:cNvSpPr>
          <p:nvPr>
            <p:ph type="body" sz="quarter" idx="13"/>
          </p:nvPr>
        </p:nvSpPr>
        <p:spPr/>
        <p:txBody>
          <a:bodyPr/>
          <a:lstStyle/>
          <a:p>
            <a:r>
              <a:rPr lang="en-US" dirty="0"/>
              <a:t>Kind of Restaurants </a:t>
            </a:r>
            <a:endParaRPr lang="pt-BR" dirty="0"/>
          </a:p>
        </p:txBody>
      </p:sp>
      <p:sp>
        <p:nvSpPr>
          <p:cNvPr id="9" name="Text Placeholder 8">
            <a:extLst>
              <a:ext uri="{FF2B5EF4-FFF2-40B4-BE49-F238E27FC236}">
                <a16:creationId xmlns:a16="http://schemas.microsoft.com/office/drawing/2014/main" id="{8E960D8E-2615-4E5C-BDBF-FB51A11A1185}"/>
              </a:ext>
            </a:extLst>
          </p:cNvPr>
          <p:cNvSpPr>
            <a:spLocks noGrp="1"/>
          </p:cNvSpPr>
          <p:nvPr>
            <p:ph type="body" sz="half" idx="17"/>
          </p:nvPr>
        </p:nvSpPr>
        <p:spPr/>
        <p:txBody>
          <a:bodyPr/>
          <a:lstStyle/>
          <a:p>
            <a:r>
              <a:rPr lang="en-US" dirty="0"/>
              <a:t>What is the kind of restaurants near and far from garden?</a:t>
            </a:r>
          </a:p>
          <a:p>
            <a:endParaRPr lang="en-US" dirty="0"/>
          </a:p>
          <a:p>
            <a:r>
              <a:rPr lang="en-US" dirty="0"/>
              <a:t>What is the most popular restaurant?</a:t>
            </a:r>
          </a:p>
          <a:p>
            <a:endParaRPr lang="en-US" dirty="0"/>
          </a:p>
          <a:p>
            <a:r>
              <a:rPr lang="en-US" dirty="0"/>
              <a:t>What is the opportunity to open a restaurant an what is the kind of food is most required ?</a:t>
            </a:r>
            <a:endParaRPr lang="pt-BR" dirty="0"/>
          </a:p>
        </p:txBody>
      </p:sp>
    </p:spTree>
    <p:extLst>
      <p:ext uri="{BB962C8B-B14F-4D97-AF65-F5344CB8AC3E}">
        <p14:creationId xmlns:p14="http://schemas.microsoft.com/office/powerpoint/2010/main" val="212292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2" name="Title 1">
            <a:extLst>
              <a:ext uri="{FF2B5EF4-FFF2-40B4-BE49-F238E27FC236}">
                <a16:creationId xmlns:a16="http://schemas.microsoft.com/office/drawing/2014/main" id="{FC2232E7-04CE-4619-9A22-FD23527C84EB}"/>
              </a:ext>
            </a:extLst>
          </p:cNvPr>
          <p:cNvSpPr>
            <a:spLocks noGrp="1"/>
          </p:cNvSpPr>
          <p:nvPr>
            <p:ph type="title"/>
          </p:nvPr>
        </p:nvSpPr>
        <p:spPr/>
        <p:txBody>
          <a:bodyPr/>
          <a:lstStyle/>
          <a:p>
            <a:r>
              <a:rPr lang="en-US" dirty="0"/>
              <a:t>Results</a:t>
            </a:r>
            <a:br>
              <a:rPr lang="en-US" dirty="0"/>
            </a:br>
            <a:r>
              <a:rPr lang="en-US" sz="1800" b="1" dirty="0"/>
              <a:t>Data Summary: 1- </a:t>
            </a:r>
            <a:r>
              <a:rPr lang="en-US" sz="1800" dirty="0"/>
              <a:t>Number of Restaurants near from Convent Garden - London</a:t>
            </a:r>
            <a:br>
              <a:rPr lang="pt-BR" dirty="0"/>
            </a:br>
            <a:endParaRPr lang="pt-BR" dirty="0"/>
          </a:p>
        </p:txBody>
      </p:sp>
      <p:pic>
        <p:nvPicPr>
          <p:cNvPr id="6" name="Content Placeholder 5" descr="A screenshot of a cell phone&#10;&#10;Description generated with very high confidence">
            <a:extLst>
              <a:ext uri="{FF2B5EF4-FFF2-40B4-BE49-F238E27FC236}">
                <a16:creationId xmlns:a16="http://schemas.microsoft.com/office/drawing/2014/main" id="{AEB072AD-79DC-40DF-A9A3-3DFD2E95B176}"/>
              </a:ext>
            </a:extLst>
          </p:cNvPr>
          <p:cNvPicPr>
            <a:picLocks noGrp="1" noChangeAspect="1"/>
          </p:cNvPicPr>
          <p:nvPr>
            <p:ph idx="1"/>
          </p:nvPr>
        </p:nvPicPr>
        <p:blipFill>
          <a:blip r:embed="rId4"/>
          <a:stretch>
            <a:fillRect/>
          </a:stretch>
        </p:blipFill>
        <p:spPr>
          <a:xfrm>
            <a:off x="1321970" y="2046132"/>
            <a:ext cx="6050111" cy="3658206"/>
          </a:xfrm>
        </p:spPr>
      </p:pic>
      <p:pic>
        <p:nvPicPr>
          <p:cNvPr id="8" name="Picture 7" descr="A screenshot of a cell phone&#10;&#10;Description generated with very high confidence">
            <a:extLst>
              <a:ext uri="{FF2B5EF4-FFF2-40B4-BE49-F238E27FC236}">
                <a16:creationId xmlns:a16="http://schemas.microsoft.com/office/drawing/2014/main" id="{EF13364A-A240-49FB-8096-D80FD32FF9B8}"/>
              </a:ext>
            </a:extLst>
          </p:cNvPr>
          <p:cNvPicPr>
            <a:picLocks noChangeAspect="1"/>
          </p:cNvPicPr>
          <p:nvPr/>
        </p:nvPicPr>
        <p:blipFill>
          <a:blip r:embed="rId5"/>
          <a:stretch>
            <a:fillRect/>
          </a:stretch>
        </p:blipFill>
        <p:spPr>
          <a:xfrm>
            <a:off x="7372081" y="4069473"/>
            <a:ext cx="1476705" cy="1631520"/>
          </a:xfrm>
          <a:prstGeom prst="rect">
            <a:avLst/>
          </a:prstGeom>
        </p:spPr>
      </p:pic>
    </p:spTree>
    <p:extLst>
      <p:ext uri="{BB962C8B-B14F-4D97-AF65-F5344CB8AC3E}">
        <p14:creationId xmlns:p14="http://schemas.microsoft.com/office/powerpoint/2010/main" val="208122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4" name="Title 3">
            <a:extLst>
              <a:ext uri="{FF2B5EF4-FFF2-40B4-BE49-F238E27FC236}">
                <a16:creationId xmlns:a16="http://schemas.microsoft.com/office/drawing/2014/main" id="{452F7ACD-4537-4DF0-B859-B5CB3862B0AE}"/>
              </a:ext>
            </a:extLst>
          </p:cNvPr>
          <p:cNvSpPr>
            <a:spLocks noGrp="1"/>
          </p:cNvSpPr>
          <p:nvPr>
            <p:ph type="title"/>
          </p:nvPr>
        </p:nvSpPr>
        <p:spPr>
          <a:xfrm>
            <a:off x="646111" y="452718"/>
            <a:ext cx="9791701" cy="1400530"/>
          </a:xfrm>
        </p:spPr>
        <p:txBody>
          <a:bodyPr>
            <a:normAutofit/>
          </a:bodyPr>
          <a:lstStyle/>
          <a:p>
            <a:r>
              <a:rPr lang="en-US" dirty="0"/>
              <a:t>Results</a:t>
            </a:r>
            <a:br>
              <a:rPr lang="en-US" dirty="0"/>
            </a:br>
            <a:r>
              <a:rPr lang="en-US" sz="1600" b="1" dirty="0"/>
              <a:t>Data Summary:</a:t>
            </a:r>
            <a:r>
              <a:rPr lang="en-US" sz="1600" dirty="0"/>
              <a:t> 2 - Average of distance of each restaurant near from Convent Garden London</a:t>
            </a:r>
            <a:endParaRPr lang="pt-BR" sz="1600" dirty="0"/>
          </a:p>
        </p:txBody>
      </p:sp>
      <p:sp>
        <p:nvSpPr>
          <p:cNvPr id="24"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Content Placeholder 2" descr="A screenshot of a cell phone&#10;&#10;Description generated with very high confidence">
            <a:extLst>
              <a:ext uri="{FF2B5EF4-FFF2-40B4-BE49-F238E27FC236}">
                <a16:creationId xmlns:a16="http://schemas.microsoft.com/office/drawing/2014/main" id="{8B0F9A75-3756-44C5-AAB4-E9E41BB52234}"/>
              </a:ext>
            </a:extLst>
          </p:cNvPr>
          <p:cNvPicPr>
            <a:picLocks noGrp="1" noChangeAspect="1"/>
          </p:cNvPicPr>
          <p:nvPr>
            <p:ph idx="1"/>
          </p:nvPr>
        </p:nvPicPr>
        <p:blipFill>
          <a:blip r:embed="rId4"/>
          <a:stretch>
            <a:fillRect/>
          </a:stretch>
        </p:blipFill>
        <p:spPr>
          <a:xfrm>
            <a:off x="1295466" y="2069597"/>
            <a:ext cx="6722099" cy="4064524"/>
          </a:xfrm>
        </p:spPr>
      </p:pic>
      <p:pic>
        <p:nvPicPr>
          <p:cNvPr id="6" name="Picture 5" descr="A screenshot of a cell phone&#10;&#10;Description generated with very high confidence">
            <a:extLst>
              <a:ext uri="{FF2B5EF4-FFF2-40B4-BE49-F238E27FC236}">
                <a16:creationId xmlns:a16="http://schemas.microsoft.com/office/drawing/2014/main" id="{B3211FD0-7C1F-4EFF-8E82-9F98538DF1C4}"/>
              </a:ext>
            </a:extLst>
          </p:cNvPr>
          <p:cNvPicPr>
            <a:picLocks noChangeAspect="1"/>
          </p:cNvPicPr>
          <p:nvPr/>
        </p:nvPicPr>
        <p:blipFill>
          <a:blip r:embed="rId5"/>
          <a:stretch>
            <a:fillRect/>
          </a:stretch>
        </p:blipFill>
        <p:spPr>
          <a:xfrm>
            <a:off x="8017565" y="4501661"/>
            <a:ext cx="1537132" cy="1632459"/>
          </a:xfrm>
          <a:prstGeom prst="rect">
            <a:avLst/>
          </a:prstGeom>
        </p:spPr>
      </p:pic>
    </p:spTree>
    <p:extLst>
      <p:ext uri="{BB962C8B-B14F-4D97-AF65-F5344CB8AC3E}">
        <p14:creationId xmlns:p14="http://schemas.microsoft.com/office/powerpoint/2010/main" val="78549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4" name="Title 3">
            <a:extLst>
              <a:ext uri="{FF2B5EF4-FFF2-40B4-BE49-F238E27FC236}">
                <a16:creationId xmlns:a16="http://schemas.microsoft.com/office/drawing/2014/main" id="{452F7ACD-4537-4DF0-B859-B5CB3862B0AE}"/>
              </a:ext>
            </a:extLst>
          </p:cNvPr>
          <p:cNvSpPr>
            <a:spLocks noGrp="1"/>
          </p:cNvSpPr>
          <p:nvPr>
            <p:ph type="title"/>
          </p:nvPr>
        </p:nvSpPr>
        <p:spPr>
          <a:xfrm>
            <a:off x="646111" y="452718"/>
            <a:ext cx="9404723" cy="1400530"/>
          </a:xfrm>
        </p:spPr>
        <p:txBody>
          <a:bodyPr>
            <a:normAutofit/>
          </a:bodyPr>
          <a:lstStyle/>
          <a:p>
            <a:r>
              <a:rPr lang="en-US"/>
              <a:t>Results</a:t>
            </a:r>
            <a:br>
              <a:rPr lang="en-US"/>
            </a:br>
            <a:r>
              <a:rPr lang="en-US" sz="2000" b="1"/>
              <a:t>Data Summary:</a:t>
            </a:r>
            <a:r>
              <a:rPr lang="en-US" sz="2000"/>
              <a:t> 3 – Map Results of the Data Range.</a:t>
            </a:r>
            <a:endParaRPr lang="pt-BR" sz="2000" dirty="0"/>
          </a:p>
        </p:txBody>
      </p:sp>
      <p:sp>
        <p:nvSpPr>
          <p:cNvPr id="24"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Content Placeholder 2" descr="A picture containing text, map&#10;&#10;Description generated with very high confidence">
            <a:extLst>
              <a:ext uri="{FF2B5EF4-FFF2-40B4-BE49-F238E27FC236}">
                <a16:creationId xmlns:a16="http://schemas.microsoft.com/office/drawing/2014/main" id="{FBE328C5-A467-473B-9E81-C1C78CB1896F}"/>
              </a:ext>
            </a:extLst>
          </p:cNvPr>
          <p:cNvPicPr>
            <a:picLocks noGrp="1" noChangeAspect="1"/>
          </p:cNvPicPr>
          <p:nvPr>
            <p:ph idx="1"/>
          </p:nvPr>
        </p:nvPicPr>
        <p:blipFill>
          <a:blip r:embed="rId4"/>
          <a:stretch>
            <a:fillRect/>
          </a:stretch>
        </p:blipFill>
        <p:spPr>
          <a:xfrm>
            <a:off x="646111" y="1853248"/>
            <a:ext cx="8807378" cy="4860259"/>
          </a:xfrm>
        </p:spPr>
      </p:pic>
      <p:pic>
        <p:nvPicPr>
          <p:cNvPr id="5" name="Picture 4">
            <a:extLst>
              <a:ext uri="{FF2B5EF4-FFF2-40B4-BE49-F238E27FC236}">
                <a16:creationId xmlns:a16="http://schemas.microsoft.com/office/drawing/2014/main" id="{C3CBFD93-FD9A-4078-BBE4-DE8D886E96D3}"/>
              </a:ext>
            </a:extLst>
          </p:cNvPr>
          <p:cNvPicPr>
            <a:picLocks noChangeAspect="1"/>
          </p:cNvPicPr>
          <p:nvPr/>
        </p:nvPicPr>
        <p:blipFill>
          <a:blip r:embed="rId5"/>
          <a:stretch>
            <a:fillRect/>
          </a:stretch>
        </p:blipFill>
        <p:spPr>
          <a:xfrm>
            <a:off x="7519914" y="5541932"/>
            <a:ext cx="1933575" cy="1171575"/>
          </a:xfrm>
          <a:prstGeom prst="rect">
            <a:avLst/>
          </a:prstGeom>
        </p:spPr>
      </p:pic>
      <p:pic>
        <p:nvPicPr>
          <p:cNvPr id="7" name="Graphic 6" descr="Marker">
            <a:extLst>
              <a:ext uri="{FF2B5EF4-FFF2-40B4-BE49-F238E27FC236}">
                <a16:creationId xmlns:a16="http://schemas.microsoft.com/office/drawing/2014/main" id="{43BACD88-9A4C-4D09-9500-EF6BD93312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83702" y="4172221"/>
            <a:ext cx="457968" cy="457968"/>
          </a:xfrm>
          <a:prstGeom prst="rect">
            <a:avLst/>
          </a:prstGeom>
        </p:spPr>
      </p:pic>
      <p:cxnSp>
        <p:nvCxnSpPr>
          <p:cNvPr id="9" name="Straight Arrow Connector 8">
            <a:extLst>
              <a:ext uri="{FF2B5EF4-FFF2-40B4-BE49-F238E27FC236}">
                <a16:creationId xmlns:a16="http://schemas.microsoft.com/office/drawing/2014/main" id="{AFF16B95-58BF-48CA-B9CE-8E2BF32088BE}"/>
              </a:ext>
            </a:extLst>
          </p:cNvPr>
          <p:cNvCxnSpPr/>
          <p:nvPr/>
        </p:nvCxnSpPr>
        <p:spPr>
          <a:xfrm flipV="1">
            <a:off x="4812686" y="2839453"/>
            <a:ext cx="2707228" cy="15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096D06-7C93-44A3-B907-9A8F014CE8E4}"/>
              </a:ext>
            </a:extLst>
          </p:cNvPr>
          <p:cNvSpPr/>
          <p:nvPr/>
        </p:nvSpPr>
        <p:spPr>
          <a:xfrm>
            <a:off x="7519914" y="2685779"/>
            <a:ext cx="926254" cy="310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Convent Garden</a:t>
            </a:r>
            <a:endParaRPr lang="pt-BR" sz="900" dirty="0"/>
          </a:p>
        </p:txBody>
      </p:sp>
    </p:spTree>
    <p:extLst>
      <p:ext uri="{BB962C8B-B14F-4D97-AF65-F5344CB8AC3E}">
        <p14:creationId xmlns:p14="http://schemas.microsoft.com/office/powerpoint/2010/main" val="112016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20" y="10"/>
            <a:ext cx="12191980" cy="6857990"/>
          </a:xfrm>
          <a:prstGeom prst="rect">
            <a:avLst/>
          </a:prstGeom>
        </p:spPr>
      </p:pic>
      <p:sp>
        <p:nvSpPr>
          <p:cNvPr id="4" name="Title 3">
            <a:extLst>
              <a:ext uri="{FF2B5EF4-FFF2-40B4-BE49-F238E27FC236}">
                <a16:creationId xmlns:a16="http://schemas.microsoft.com/office/drawing/2014/main" id="{452F7ACD-4537-4DF0-B859-B5CB3862B0AE}"/>
              </a:ext>
            </a:extLst>
          </p:cNvPr>
          <p:cNvSpPr>
            <a:spLocks noGrp="1"/>
          </p:cNvSpPr>
          <p:nvPr>
            <p:ph type="title"/>
          </p:nvPr>
        </p:nvSpPr>
        <p:spPr>
          <a:xfrm>
            <a:off x="646111" y="452718"/>
            <a:ext cx="9404723" cy="1400530"/>
          </a:xfrm>
        </p:spPr>
        <p:txBody>
          <a:bodyPr>
            <a:normAutofit fontScale="90000"/>
          </a:bodyPr>
          <a:lstStyle/>
          <a:p>
            <a:r>
              <a:rPr lang="en-US" b="1" dirty="0"/>
              <a:t>Conclusion of Project</a:t>
            </a:r>
            <a:br>
              <a:rPr lang="pt-BR" b="1" dirty="0"/>
            </a:br>
            <a:r>
              <a:rPr lang="en-US" sz="2000" b="1" dirty="0"/>
              <a:t>The business problem</a:t>
            </a:r>
            <a:r>
              <a:rPr lang="en-US" sz="2000" dirty="0"/>
              <a:t> here is clear that no have much choice to clients, or they will eat Japanese food or Italian food or will need walk a long time to find another type of food.</a:t>
            </a:r>
            <a:br>
              <a:rPr lang="pt-BR" sz="2000" dirty="0"/>
            </a:br>
            <a:endParaRPr lang="pt-BR" sz="2000" dirty="0"/>
          </a:p>
        </p:txBody>
      </p:sp>
      <p:sp>
        <p:nvSpPr>
          <p:cNvPr id="24"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Content Placeholder 11">
            <a:extLst>
              <a:ext uri="{FF2B5EF4-FFF2-40B4-BE49-F238E27FC236}">
                <a16:creationId xmlns:a16="http://schemas.microsoft.com/office/drawing/2014/main" id="{6FCC71BF-E38F-416A-ACD6-8932F91B58C1}"/>
              </a:ext>
            </a:extLst>
          </p:cNvPr>
          <p:cNvSpPr>
            <a:spLocks noGrp="1"/>
          </p:cNvSpPr>
          <p:nvPr>
            <p:ph idx="1"/>
          </p:nvPr>
        </p:nvSpPr>
        <p:spPr>
          <a:xfrm>
            <a:off x="2177071" y="2209801"/>
            <a:ext cx="8946541" cy="4195481"/>
          </a:xfrm>
        </p:spPr>
        <p:txBody>
          <a:bodyPr anchor="ctr">
            <a:normAutofit/>
          </a:bodyPr>
          <a:lstStyle/>
          <a:p>
            <a:r>
              <a:rPr lang="en-US" dirty="0"/>
              <a:t> Now I was able to identify all the data necessary to know how what is the most popular restaurant on that region and what restaurant is near from Convent Garden, with this data I can now plan my project business to open a New restaurant to clients and local Residents.</a:t>
            </a:r>
            <a:endParaRPr lang="pt-BR" dirty="0"/>
          </a:p>
          <a:p>
            <a:r>
              <a:rPr lang="en-US" b="1" dirty="0"/>
              <a:t>So using the data</a:t>
            </a:r>
            <a:r>
              <a:rPr lang="en-US" dirty="0"/>
              <a:t>, the most popular restaurant is: Italian, followed by Japanese and French, in the last place Brazilian food. so with this information we can proceed open a Brazilian restaurant near from Convent garden.</a:t>
            </a:r>
            <a:endParaRPr lang="pt-BR" dirty="0"/>
          </a:p>
          <a:p>
            <a:r>
              <a:rPr lang="en-US" b="1" dirty="0"/>
              <a:t>Solution:</a:t>
            </a:r>
            <a:r>
              <a:rPr lang="en-US" dirty="0"/>
              <a:t> open More restaurants with different types of food near Convent garden, using the data visualization generated by this exercise to build a business plan or project plan.</a:t>
            </a:r>
            <a:endParaRPr lang="pt-BR" dirty="0"/>
          </a:p>
          <a:p>
            <a:endParaRPr lang="en-US" dirty="0"/>
          </a:p>
        </p:txBody>
      </p:sp>
    </p:spTree>
    <p:extLst>
      <p:ext uri="{BB962C8B-B14F-4D97-AF65-F5344CB8AC3E}">
        <p14:creationId xmlns:p14="http://schemas.microsoft.com/office/powerpoint/2010/main" val="89997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Content Placeholder 6" descr="A person standing in front of a building&#10;&#10;Description generated with high confidence">
            <a:extLst>
              <a:ext uri="{FF2B5EF4-FFF2-40B4-BE49-F238E27FC236}">
                <a16:creationId xmlns:a16="http://schemas.microsoft.com/office/drawing/2014/main" id="{BF6745AC-C7C3-4EF5-9622-58EF7D4AAC4E}"/>
              </a:ext>
            </a:extLst>
          </p:cNvPr>
          <p:cNvPicPr>
            <a:picLocks noChangeAspect="1"/>
          </p:cNvPicPr>
          <p:nvPr/>
        </p:nvPicPr>
        <p:blipFill rotWithShape="1">
          <a:blip r:embed="rId3">
            <a:duotone>
              <a:prstClr val="black"/>
              <a:schemeClr val="accent5">
                <a:tint val="45000"/>
                <a:satMod val="400000"/>
              </a:schemeClr>
            </a:duotone>
            <a:alphaModFix amt="15000"/>
          </a:blip>
          <a:srcRect l="26222"/>
          <a:stretch/>
        </p:blipFill>
        <p:spPr>
          <a:xfrm>
            <a:off x="0" y="452717"/>
            <a:ext cx="12191980" cy="6857990"/>
          </a:xfrm>
          <a:prstGeom prst="rect">
            <a:avLst/>
          </a:prstGeom>
        </p:spPr>
      </p:pic>
      <p:sp>
        <p:nvSpPr>
          <p:cNvPr id="4" name="Title 3">
            <a:extLst>
              <a:ext uri="{FF2B5EF4-FFF2-40B4-BE49-F238E27FC236}">
                <a16:creationId xmlns:a16="http://schemas.microsoft.com/office/drawing/2014/main" id="{452F7ACD-4537-4DF0-B859-B5CB3862B0AE}"/>
              </a:ext>
            </a:extLst>
          </p:cNvPr>
          <p:cNvSpPr>
            <a:spLocks noGrp="1"/>
          </p:cNvSpPr>
          <p:nvPr>
            <p:ph type="title"/>
          </p:nvPr>
        </p:nvSpPr>
        <p:spPr>
          <a:xfrm>
            <a:off x="646111" y="452717"/>
            <a:ext cx="9404723" cy="1640777"/>
          </a:xfrm>
        </p:spPr>
        <p:txBody>
          <a:bodyPr>
            <a:normAutofit fontScale="90000"/>
          </a:bodyPr>
          <a:lstStyle/>
          <a:p>
            <a:r>
              <a:rPr lang="en-US" sz="4800" dirty="0"/>
              <a:t>Thank you. </a:t>
            </a:r>
            <a:br>
              <a:rPr lang="en-US" sz="4800" dirty="0"/>
            </a:br>
            <a:br>
              <a:rPr lang="en-US" sz="2000" dirty="0"/>
            </a:br>
            <a:r>
              <a:rPr lang="en-US" sz="2000" dirty="0"/>
              <a:t>If you have any questions or Any double please feel free to contact me on email contact below:</a:t>
            </a:r>
            <a:endParaRPr lang="pt-BR" sz="2000" dirty="0"/>
          </a:p>
        </p:txBody>
      </p:sp>
      <p:sp>
        <p:nvSpPr>
          <p:cNvPr id="24"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Content Placeholder 11">
            <a:extLst>
              <a:ext uri="{FF2B5EF4-FFF2-40B4-BE49-F238E27FC236}">
                <a16:creationId xmlns:a16="http://schemas.microsoft.com/office/drawing/2014/main" id="{6FCC71BF-E38F-416A-ACD6-8932F91B58C1}"/>
              </a:ext>
            </a:extLst>
          </p:cNvPr>
          <p:cNvSpPr>
            <a:spLocks noGrp="1"/>
          </p:cNvSpPr>
          <p:nvPr>
            <p:ph idx="1"/>
          </p:nvPr>
        </p:nvSpPr>
        <p:spPr>
          <a:xfrm>
            <a:off x="570327" y="2476264"/>
            <a:ext cx="8946541" cy="1905471"/>
          </a:xfrm>
        </p:spPr>
        <p:txBody>
          <a:bodyPr anchor="ctr">
            <a:normAutofit/>
          </a:bodyPr>
          <a:lstStyle/>
          <a:p>
            <a:r>
              <a:rPr lang="en-US" dirty="0"/>
              <a:t>Contact: </a:t>
            </a:r>
            <a:r>
              <a:rPr lang="en-US" dirty="0">
                <a:hlinkClick r:id="rId4"/>
              </a:rPr>
              <a:t>digas.pereira@Hotmail.com</a:t>
            </a:r>
            <a:endParaRPr lang="en-US" dirty="0"/>
          </a:p>
          <a:p>
            <a:pPr marL="0" indent="0">
              <a:buNone/>
            </a:pPr>
            <a:r>
              <a:rPr lang="en-US" dirty="0"/>
              <a:t>     DBA &amp; Data Specialist.</a:t>
            </a:r>
          </a:p>
        </p:txBody>
      </p:sp>
      <p:pic>
        <p:nvPicPr>
          <p:cNvPr id="3" name="Picture 2" descr="A picture containing outdoor, person, building, man&#10;&#10;Description generated with high confidence">
            <a:extLst>
              <a:ext uri="{FF2B5EF4-FFF2-40B4-BE49-F238E27FC236}">
                <a16:creationId xmlns:a16="http://schemas.microsoft.com/office/drawing/2014/main" id="{0DA6D8E4-2203-4184-92B6-F142AB211089}"/>
              </a:ext>
            </a:extLst>
          </p:cNvPr>
          <p:cNvPicPr>
            <a:picLocks noChangeAspect="1"/>
          </p:cNvPicPr>
          <p:nvPr/>
        </p:nvPicPr>
        <p:blipFill>
          <a:blip r:embed="rId5"/>
          <a:stretch>
            <a:fillRect/>
          </a:stretch>
        </p:blipFill>
        <p:spPr>
          <a:xfrm>
            <a:off x="6077191" y="2574758"/>
            <a:ext cx="5738700" cy="3825800"/>
          </a:xfrm>
          <a:prstGeom prst="rect">
            <a:avLst/>
          </a:prstGeom>
        </p:spPr>
      </p:pic>
    </p:spTree>
    <p:extLst>
      <p:ext uri="{BB962C8B-B14F-4D97-AF65-F5344CB8AC3E}">
        <p14:creationId xmlns:p14="http://schemas.microsoft.com/office/powerpoint/2010/main" val="1823275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416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Applied Data Science Capstone</vt:lpstr>
      <vt:lpstr>Introduction City Target: London Country Target: England Project: Opportunity to open new Restaurant around Covent Garden in London England </vt:lpstr>
      <vt:lpstr>Business Problem</vt:lpstr>
      <vt:lpstr>What data is necessary for this ? The data will have API FOURSQUARE as the principal item and use geopy to get the location: project "Opportunity to open new restaurant around Covent Garden London ". </vt:lpstr>
      <vt:lpstr>Results Data Summary: 1- Number of Restaurants near from Convent Garden - London </vt:lpstr>
      <vt:lpstr>Results Data Summary: 2 - Average of distance of each restaurant near from Convent Garden London</vt:lpstr>
      <vt:lpstr>Results Data Summary: 3 – Map Results of the Data Range.</vt:lpstr>
      <vt:lpstr>Conclusion of Project The business problem here is clear that no have much choice to clients, or they will eat Japanese food or Italian food or will need walk a long time to find another type of food. </vt:lpstr>
      <vt:lpstr>Thank you.   If you have any questions or Any double please feel free to contact me on email contact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DIEGO APARECIDO PEREIRA</dc:creator>
  <cp:lastModifiedBy>DIEGO APARECIDO PEREIRA</cp:lastModifiedBy>
  <cp:revision>6</cp:revision>
  <dcterms:created xsi:type="dcterms:W3CDTF">2018-10-04T19:25:33Z</dcterms:created>
  <dcterms:modified xsi:type="dcterms:W3CDTF">2018-10-04T20:14:04Z</dcterms:modified>
</cp:coreProperties>
</file>