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 SemiBold"/>
      <p:regular r:id="rId32"/>
      <p:bold r:id="rId33"/>
      <p:italic r:id="rId34"/>
      <p:boldItalic r:id="rId35"/>
    </p:embeddedFont>
    <p:embeddedFont>
      <p:font typeface="Montserrat Black"/>
      <p:bold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Montserrat Medium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Medium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MontserratMedium-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Medium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ontserrat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SemiBold-bold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SemiBold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Black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Black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1b3961d7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1b3961d7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2160762f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2160762f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2160762f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2160762f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2160762f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2160762f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2160762f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2160762f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2160762f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2160762f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2160762f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2160762f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2160762f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2160762f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2160762f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2160762f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21c31e2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21c31e2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21c31e26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21c31e26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b3961d7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b3961d7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Contar la historia de JavaScript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21c31e26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21c31e26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21c31e26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21c31e26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21c31e26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21c31e26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21c31e26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21c31e26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21c31e26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21c31e26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21c31e26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21c31e26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00cc6354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00cc6354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2160762f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2160762f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160762f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160762f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160762f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160762f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160762f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160762f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2160762f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2160762f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2160762f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2160762f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160762f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2160762f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850" y="1709075"/>
            <a:ext cx="4483024" cy="1493049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104775">
              <a:srgbClr val="000000">
                <a:alpha val="50000"/>
              </a:srgbClr>
            </a:outerShdw>
          </a:effectLst>
        </p:spPr>
      </p:pic>
      <p:pic>
        <p:nvPicPr>
          <p:cNvPr id="55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8675" y="1680438"/>
            <a:ext cx="1782600" cy="17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SCOPE DE VARIABLES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206250" y="1615150"/>
            <a:ext cx="3612300" cy="306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bar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206250" y="987175"/>
            <a:ext cx="4565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ar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tiene un scope de función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4069775" y="1615150"/>
            <a:ext cx="4868100" cy="306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variable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ejecuto la función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variable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Uncaught ReferenceError: foo is not defined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LET Y CONST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2968175" y="2172700"/>
            <a:ext cx="3207900" cy="268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2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206375" y="987175"/>
            <a:ext cx="87315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let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const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son una nueva forma de crear variables.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un principio, funcionan igual que var, pero con una principal diferencia: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let 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const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tienen 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scope de bloque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LET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206250" y="1615150"/>
            <a:ext cx="3334200" cy="274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bar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206250" y="987175"/>
            <a:ext cx="8731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let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funciona igual que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var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 la única diferencia que tiene scope de bloque</a:t>
            </a:r>
            <a:endParaRPr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3951925" y="1615150"/>
            <a:ext cx="4985700" cy="274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Uncaught ReferenceError: foo is not defined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6060450" y="1953450"/>
            <a:ext cx="154500" cy="702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6271750" y="2038050"/>
            <a:ext cx="26658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bloque delimitado por las llaves</a:t>
            </a:r>
            <a:endParaRPr sz="1200">
              <a:solidFill>
                <a:srgbClr val="E6913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CONST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206250" y="1563725"/>
            <a:ext cx="2768400" cy="274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bar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206250" y="987175"/>
            <a:ext cx="8731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const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funciona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como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let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pero una variable creada como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const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no puede ser 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REASIGNADA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3343275" y="1563725"/>
            <a:ext cx="5594700" cy="274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'barrr'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Uncaught TypeError: Assignment to constant variable.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LET, CONST… ¿CUANDO USO CADA UNA?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206250" y="987175"/>
            <a:ext cx="87315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 única diferente entre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const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let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es que cuando usamos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const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hace que la variable no pueda ser reasignada.</a:t>
            </a:r>
            <a:endParaRPr i="1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206250" y="1787775"/>
            <a:ext cx="87315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Mathias Bynens - V8 Engineer @ Google:</a:t>
            </a:r>
            <a:endParaRPr i="1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Usar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const 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por defecto.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Solo usar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let 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 necesitamos que esa variable pueda ser reasignada.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var 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 debería ser usado cuando utilizamos ES6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EJERCICIOS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206250" y="987175"/>
            <a:ext cx="8731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 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Cambiar el siguiente código para que todas las variables se creen usando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let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const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i="1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1828800" y="1621150"/>
            <a:ext cx="5486400" cy="296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mostrarVariasVeces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oracion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 es lo mejor!"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oracion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mostrarVariasVeces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"ES6"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EJERCICIOS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206250" y="897925"/>
            <a:ext cx="8731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2. El siguiente código, busca el número más grande dentro de un array. ¿Cómo cambiarías el código para utilizar sólo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let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y/o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const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?</a:t>
            </a:r>
            <a:endParaRPr i="1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2313900" y="1509025"/>
            <a:ext cx="4516200" cy="358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TEMPLATE LITERALS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206250" y="987175"/>
            <a:ext cx="8731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Los template literals  es una nueva forma de crear 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Son strings que permiten expresiones y soportan simple/múltiple línea.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 crean con las comillas invertidas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``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2906100" y="2478900"/>
            <a:ext cx="3331800" cy="192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ES5</a:t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mensaje =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'Hola mundo!'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ES6</a:t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mensaje =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`Hola mundo!`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TEMPLATE LITERALS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206250" y="987175"/>
            <a:ext cx="8731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Nos permiten escribir texto de varias líneas de una forma más sencilla.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206250" y="1547550"/>
            <a:ext cx="4116600" cy="325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ES5</a:t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'&lt;div&gt;</a:t>
            </a:r>
            <a:r>
              <a:rPr b="1" lang="en" sz="120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  &lt;p&gt;Hola mundo!&lt;/p&gt;</a:t>
            </a:r>
            <a:r>
              <a:rPr b="1" lang="en" sz="120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'&lt;/div&gt;'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&lt;div&gt;</a:t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  &lt;p&gt;Hola mundo!&lt;/p&gt;</a:t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&lt;/div&gt;</a:t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31"/>
          <p:cNvSpPr/>
          <p:nvPr/>
        </p:nvSpPr>
        <p:spPr>
          <a:xfrm>
            <a:off x="4821150" y="1547700"/>
            <a:ext cx="4116600" cy="325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ES6</a:t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b="1"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&lt;div&gt;</a:t>
            </a:r>
            <a:endParaRPr b="1"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&lt;p&gt;Hola mundo!&lt;/p&gt;</a:t>
            </a:r>
            <a:endParaRPr b="1"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&lt;/div&gt;</a:t>
            </a:r>
            <a:endParaRPr b="1"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&lt;div&gt;</a:t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  &lt;p&gt;Hola mundo!&lt;/p&gt;</a:t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&lt;/div&gt;</a:t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556100" y="1465650"/>
            <a:ext cx="31800" cy="224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UN POCO DE HISTORIA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06250" y="1157100"/>
            <a:ext cx="41526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May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1995: Brendan Eich crea un lenguaje llamado “Mocha”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528800" y="1420800"/>
            <a:ext cx="86400" cy="8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TEMPLATE LITERALS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206250" y="987175"/>
            <a:ext cx="87315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Nos permiten escribir expresiones, o lo que se conoce como interpolación de strings.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Las variables (o valores interpolados) se indican con el signo pesos y llaves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${ }</a:t>
            </a:r>
            <a:endParaRPr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206250" y="2096725"/>
            <a:ext cx="4116600" cy="27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de la vieja forma</a:t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'¡Hola, '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'!'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¡Hola, Ada!</a:t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4821150" y="2097125"/>
            <a:ext cx="4116600" cy="27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de la </a:t>
            </a: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vieja</a:t>
            </a: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forma</a:t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'Ada'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`¡Hola,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!`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¡Hola, Ada!</a:t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TEMPLATE LITERALS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206250" y="987175"/>
            <a:ext cx="8731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las interpolaciones, también podemos utilizar expresiones de JS.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7" name="Google Shape;247;p33"/>
          <p:cNvSpPr/>
          <p:nvPr/>
        </p:nvSpPr>
        <p:spPr>
          <a:xfrm>
            <a:off x="206250" y="1547550"/>
            <a:ext cx="8731500" cy="325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IVA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0.21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19.99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`Precio final: 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precio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IVA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b="1"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Precio final: 24.1879</a:t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TEMPLATE LITERALS: EJERCICIOS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206250" y="987175"/>
            <a:ext cx="8731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Utilizá template literals para obtener el output esperado a partir de las variables: “Ada es programadora.”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4" name="Google Shape;254;p34"/>
          <p:cNvSpPr/>
          <p:nvPr/>
        </p:nvSpPr>
        <p:spPr>
          <a:xfrm>
            <a:off x="206250" y="1867375"/>
            <a:ext cx="8731500" cy="293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"Ada"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profesion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"programadora"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completá el código acá</a:t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TEMPLATE LITERALS: EJERCICIOS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206250" y="987175"/>
            <a:ext cx="87315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Tenemos dos números. El primero representa el precio original de un producto. El segundo número representa el precio después de haber aplicado un descuento.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Necesitamos calcular el porcentaje que una persona ahorra si compra con descuento.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1" name="Google Shape;261;p35"/>
          <p:cNvSpPr/>
          <p:nvPr/>
        </p:nvSpPr>
        <p:spPr>
          <a:xfrm>
            <a:off x="206250" y="2347875"/>
            <a:ext cx="8731500" cy="245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precioOriginal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precioConDescuento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);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escribir acá la solución</a:t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"Ahorraste un 60% con este descuento."</a:t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TEMPLATE LITERALS: EJERCICIOS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206250" y="987175"/>
            <a:ext cx="8731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Utilizá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template literals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para actualizar y mejorar el siguiente código. Además, cambia var por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let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const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siguiendo los criterios vistos antes.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8" name="Google Shape;268;p36"/>
          <p:cNvSpPr/>
          <p:nvPr/>
        </p:nvSpPr>
        <p:spPr>
          <a:xfrm>
            <a:off x="206250" y="1758175"/>
            <a:ext cx="8731500" cy="304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personaje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'Batman'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identidad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'Bruce Wayne'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oracion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'La identidad secreta de 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personaje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 es 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identidad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toUpperCase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+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'.'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lang="en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oracion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"La identidad secreta de Batman es BRUCE WAYNE."</a:t>
            </a:r>
            <a:endParaRPr b="1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/>
        </p:nvSpPr>
        <p:spPr>
          <a:xfrm>
            <a:off x="206250" y="987175"/>
            <a:ext cx="8731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Utilizá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template literals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para actualizar y mejorar el siguiente código. Además, cambia var por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let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 </a:t>
            </a: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const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siguiendo los criterios vistos antes.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4" name="Google Shape;274;p37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TEMPLATE LITERALS: EJERCICIOS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75" name="Google Shape;275;p37"/>
          <p:cNvSpPr/>
          <p:nvPr/>
        </p:nvSpPr>
        <p:spPr>
          <a:xfrm>
            <a:off x="206250" y="1676575"/>
            <a:ext cx="8731500" cy="312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nombreUsuario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'Grace'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idUsuario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espacioUsado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espacioTotal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'https://drive.google.com/'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idUsuario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'/buy'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'¡Hola, 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nombreUsuario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'!</a:t>
            </a:r>
            <a:r>
              <a:rPr b="1"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'Estás utilizando el 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espacioUsado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espacioTotal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" sz="9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'% de tu espacio.</a:t>
            </a:r>
            <a:r>
              <a:rPr b="1"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'Solo te quedan 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(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espacioTotal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espacioUsado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 GB.</a:t>
            </a:r>
            <a:r>
              <a:rPr b="1"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'Podés comprar más espacio ingresando al a siguiente dirección: 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'Saludos,</a:t>
            </a:r>
            <a:r>
              <a:rPr b="1"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'Google'</a:t>
            </a: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400" y="3441075"/>
            <a:ext cx="2796100" cy="93122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57150">
              <a:srgbClr val="000000">
                <a:alpha val="45000"/>
              </a:srgbClr>
            </a:outerShdw>
          </a:effectLst>
        </p:spPr>
      </p:pic>
      <p:pic>
        <p:nvPicPr>
          <p:cNvPr id="281" name="Google Shape;28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600" y="3277484"/>
            <a:ext cx="1258375" cy="12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/>
        </p:nvSpPr>
        <p:spPr>
          <a:xfrm>
            <a:off x="1343225" y="1837950"/>
            <a:ext cx="6290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¡Gracias!</a:t>
            </a:r>
            <a:endParaRPr sz="36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4556100" y="1465650"/>
            <a:ext cx="31800" cy="224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UN POCO DE HISTORIA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06250" y="1157100"/>
            <a:ext cx="41526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Mayo 1995: Brendan Eich crea un lenguaje llamado “Mocha”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4528800" y="1420800"/>
            <a:ext cx="86400" cy="8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785150" y="1771800"/>
            <a:ext cx="4152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Sept. 1995: Se renombra como LiveScript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528800" y="1927650"/>
            <a:ext cx="86400" cy="8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4556100" y="1465650"/>
            <a:ext cx="31800" cy="224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UN POCO DE HISTORIA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06250" y="1157100"/>
            <a:ext cx="41526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Mayo 1995: Brendan Eich crea un lenguaje llamado “Mocha”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4528800" y="1420800"/>
            <a:ext cx="86400" cy="8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4785150" y="1771800"/>
            <a:ext cx="4152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Sept. 1995: Se renombra como LiveScript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4528800" y="1927650"/>
            <a:ext cx="86400" cy="8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528800" y="2326650"/>
            <a:ext cx="86400" cy="8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06250" y="2170800"/>
            <a:ext cx="4152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Dic.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1995: Se renombra como JavaScript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4556100" y="1465650"/>
            <a:ext cx="31800" cy="224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UN POCO DE HISTORIA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06250" y="1157100"/>
            <a:ext cx="41526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Mayo 1995: Brendan Eich crea un lenguaje llamado “Mocha”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4528800" y="1420800"/>
            <a:ext cx="86400" cy="8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785150" y="1771800"/>
            <a:ext cx="4152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Sept. 1995: Se renombra como LiveScript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528800" y="1927650"/>
            <a:ext cx="86400" cy="8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528800" y="2326650"/>
            <a:ext cx="86400" cy="8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206250" y="2170800"/>
            <a:ext cx="4152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Dic. 1995: Se renombra como JavaScript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785150" y="2571750"/>
            <a:ext cx="41526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Nov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1996: Netscape propuso la estandirazación de JavaScript a Ecma International  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4528800" y="2942250"/>
            <a:ext cx="86400" cy="8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UN POCO DE HISTORIA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06250" y="1157100"/>
            <a:ext cx="41526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Mayo 1995: Brendan Eich crea un lenguaje llamado “Mocha”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4556100" y="1465650"/>
            <a:ext cx="31800" cy="224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4528800" y="1420800"/>
            <a:ext cx="86400" cy="8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4785150" y="1771800"/>
            <a:ext cx="4152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Sept. 1995: Se renombra como LiveScript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4528800" y="1927650"/>
            <a:ext cx="86400" cy="8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4528800" y="2326650"/>
            <a:ext cx="86400" cy="8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206250" y="2170800"/>
            <a:ext cx="4152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Dic. 1995: Se renombra como JavaScript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785150" y="2571750"/>
            <a:ext cx="41526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Nov. 1996: Netscape propuso la estandirazación de JavaScript a Ecma International  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4528800" y="2942250"/>
            <a:ext cx="86400" cy="8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206250" y="3400050"/>
            <a:ext cx="41526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Jun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1997: Esto resultó en un nuevo lenguaje, conocido como EcmaScript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4528800" y="3663750"/>
            <a:ext cx="86400" cy="8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UN POCO DE HISTORIA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06250" y="1157100"/>
            <a:ext cx="41526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Mayo 1995: Brendan Eich crea un lenguaje llamado “Mocha”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4556100" y="1465650"/>
            <a:ext cx="31800" cy="224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4528800" y="1420800"/>
            <a:ext cx="86400" cy="8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785150" y="1771800"/>
            <a:ext cx="4152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Sept. 1995: Se renombra como LiveScript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4528800" y="1927650"/>
            <a:ext cx="86400" cy="8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4528800" y="2326650"/>
            <a:ext cx="86400" cy="8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206250" y="2170800"/>
            <a:ext cx="4152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Dic. 1995: Se renombra como JavaScript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785150" y="2571750"/>
            <a:ext cx="41526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Nov. 1996: Netscape propuso la estandirazación de JavaScript a Ecma International  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4528800" y="2942250"/>
            <a:ext cx="86400" cy="8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206250" y="3400050"/>
            <a:ext cx="41526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Jun. 1997: Esto resultó en un nuevo lenguaje, conocido como EcmaScript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4528800" y="3663750"/>
            <a:ext cx="86400" cy="8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06250" y="438525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ECMAScript es el estándar y JavaScript es la implementación más popular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ES_?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206250" y="1157100"/>
            <a:ext cx="87315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ES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es una abreviación de 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ECMAScript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Siempre que vemos </a:t>
            </a: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</a:t>
            </a:r>
            <a:r>
              <a:rPr lang="en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seguido de un número, está hablando de una versión de ECMAScript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2052000" y="2163675"/>
            <a:ext cx="25200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SemiBold"/>
              <a:buChar char="●"/>
            </a:pPr>
            <a:r>
              <a:rPr lang="en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ES1: 1997</a:t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SemiBold"/>
              <a:buChar char="●"/>
            </a:pPr>
            <a:r>
              <a:rPr lang="en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ES2: 1998</a:t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SemiBold"/>
              <a:buChar char="●"/>
            </a:pPr>
            <a:r>
              <a:rPr lang="en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ES3: 1999</a:t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SemiBold"/>
              <a:buChar char="●"/>
            </a:pPr>
            <a:r>
              <a:rPr lang="en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ES4: No se publicó</a:t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SemiBold"/>
              <a:buChar char="●"/>
            </a:pPr>
            <a:r>
              <a:rPr lang="en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ES5: 2009</a:t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4572000" y="2282625"/>
            <a:ext cx="25200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SemiBold"/>
              <a:buChar char="●"/>
            </a:pPr>
            <a:r>
              <a:rPr lang="en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ES6 / ES2015: 2015</a:t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SemiBold"/>
              <a:buChar char="●"/>
            </a:pPr>
            <a:r>
              <a:rPr lang="en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ES7 / ES2016: 2016</a:t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SemiBold"/>
              <a:buChar char="●"/>
            </a:pPr>
            <a:r>
              <a:rPr lang="en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ES8 / ES2017: 2017</a:t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 SemiBold"/>
              <a:buChar char="●"/>
            </a:pPr>
            <a:r>
              <a:rPr lang="en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ES9 / ES2018: 2018</a:t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>
            <a:off x="332850" y="2084350"/>
            <a:ext cx="1414800" cy="48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206250" y="214000"/>
            <a:ext cx="8731500" cy="533700"/>
          </a:xfrm>
          <a:prstGeom prst="roundRect">
            <a:avLst>
              <a:gd fmla="val 1577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SCOPE DE VARIABLES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206250" y="1157100"/>
            <a:ext cx="87315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 scope de una variable hace referencia al lugar donde va a vivir esta, o podrá ser accesible.</a:t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48" name="Google Shape;148;p21"/>
          <p:cNvGrpSpPr/>
          <p:nvPr/>
        </p:nvGrpSpPr>
        <p:grpSpPr>
          <a:xfrm>
            <a:off x="2485259" y="1771778"/>
            <a:ext cx="4095851" cy="2995663"/>
            <a:chOff x="2182100" y="1546325"/>
            <a:chExt cx="4623900" cy="3480900"/>
          </a:xfrm>
        </p:grpSpPr>
        <p:sp>
          <p:nvSpPr>
            <p:cNvPr id="149" name="Google Shape;149;p21"/>
            <p:cNvSpPr/>
            <p:nvPr/>
          </p:nvSpPr>
          <p:spPr>
            <a:xfrm>
              <a:off x="2182100" y="1546325"/>
              <a:ext cx="4623900" cy="348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0" name="Google Shape;150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89538" y="1753325"/>
              <a:ext cx="4009020" cy="3066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21"/>
          <p:cNvSpPr txBox="1"/>
          <p:nvPr/>
        </p:nvSpPr>
        <p:spPr>
          <a:xfrm>
            <a:off x="332900" y="2084200"/>
            <a:ext cx="1414800" cy="487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Accesible para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los 3 niveles</a:t>
            </a:r>
            <a:endParaRPr b="1" sz="1100"/>
          </a:p>
        </p:txBody>
      </p:sp>
      <p:cxnSp>
        <p:nvCxnSpPr>
          <p:cNvPr id="152" name="Google Shape;152;p21"/>
          <p:cNvCxnSpPr>
            <a:stCxn id="151" idx="3"/>
          </p:cNvCxnSpPr>
          <p:nvPr/>
        </p:nvCxnSpPr>
        <p:spPr>
          <a:xfrm>
            <a:off x="1747700" y="2327950"/>
            <a:ext cx="676800" cy="45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53" name="Google Shape;153;p21"/>
          <p:cNvSpPr/>
          <p:nvPr/>
        </p:nvSpPr>
        <p:spPr>
          <a:xfrm>
            <a:off x="7522900" y="3155125"/>
            <a:ext cx="1414800" cy="48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7522950" y="3114625"/>
            <a:ext cx="1414800" cy="57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Accesible para</a:t>
            </a: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function y block scope</a:t>
            </a:r>
            <a:endParaRPr b="1" sz="1100"/>
          </a:p>
        </p:txBody>
      </p:sp>
      <p:cxnSp>
        <p:nvCxnSpPr>
          <p:cNvPr id="155" name="Google Shape;155;p21"/>
          <p:cNvCxnSpPr>
            <a:stCxn id="154" idx="1"/>
          </p:cNvCxnSpPr>
          <p:nvPr/>
        </p:nvCxnSpPr>
        <p:spPr>
          <a:xfrm flipH="1">
            <a:off x="6736350" y="3401725"/>
            <a:ext cx="786600" cy="12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56" name="Google Shape;156;p21"/>
          <p:cNvSpPr/>
          <p:nvPr/>
        </p:nvSpPr>
        <p:spPr>
          <a:xfrm>
            <a:off x="332850" y="4027875"/>
            <a:ext cx="1414800" cy="48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332900" y="4027725"/>
            <a:ext cx="1414800" cy="487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Accesible solo para block scope</a:t>
            </a:r>
            <a:endParaRPr b="1" sz="1100"/>
          </a:p>
        </p:txBody>
      </p:sp>
      <p:cxnSp>
        <p:nvCxnSpPr>
          <p:cNvPr id="158" name="Google Shape;158;p21"/>
          <p:cNvCxnSpPr>
            <a:stCxn id="157" idx="3"/>
          </p:cNvCxnSpPr>
          <p:nvPr/>
        </p:nvCxnSpPr>
        <p:spPr>
          <a:xfrm>
            <a:off x="1747700" y="4271475"/>
            <a:ext cx="676800" cy="45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