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6" roundtripDataSignature="AMtx7mhOX80J3jeFLthiAjSzC501h17R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Sin utilizar .reduce():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notas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r>
              <a:rPr lang="en" sz="9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sumaDeNotas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notas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++) {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sumaDeNotas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+= 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notas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sumaDeNotas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en" sz="9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25</a:t>
            </a:r>
            <a:endParaRPr sz="9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Animación para explicar reduce -&gt; http://reduce.surge.sh/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1850" y="1709075"/>
            <a:ext cx="4483024" cy="1493049"/>
          </a:xfrm>
          <a:prstGeom prst="rect">
            <a:avLst/>
          </a:prstGeom>
          <a:noFill/>
          <a:ln>
            <a:noFill/>
          </a:ln>
          <a:effectLst>
            <a:outerShdw blurRad="128588" rotWithShape="0" algn="bl" dir="5400000" dist="104775">
              <a:srgbClr val="000000">
                <a:alpha val="49803"/>
              </a:srgbClr>
            </a:outerShdw>
          </a:effectLst>
        </p:spPr>
      </p:pic>
      <p:pic>
        <p:nvPicPr>
          <p:cNvPr id="55" name="Google Shape;55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28675" y="1680438"/>
            <a:ext cx="1782600" cy="178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30400" y="3441075"/>
            <a:ext cx="2796100" cy="931225"/>
          </a:xfrm>
          <a:prstGeom prst="rect">
            <a:avLst/>
          </a:prstGeom>
          <a:noFill/>
          <a:ln>
            <a:noFill/>
          </a:ln>
          <a:effectLst>
            <a:outerShdw blurRad="100013" rotWithShape="0" algn="bl" dir="5400000" dist="57150">
              <a:srgbClr val="000000">
                <a:alpha val="44705"/>
              </a:srgbClr>
            </a:outerShdw>
          </a:effectLst>
        </p:spPr>
      </p:pic>
      <p:pic>
        <p:nvPicPr>
          <p:cNvPr id="117" name="Google Shape;117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25600" y="3277484"/>
            <a:ext cx="1258375" cy="125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1"/>
          <p:cNvSpPr txBox="1"/>
          <p:nvPr/>
        </p:nvSpPr>
        <p:spPr>
          <a:xfrm>
            <a:off x="1343225" y="1837950"/>
            <a:ext cx="62901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¡Gracias!</a:t>
            </a:r>
            <a:endParaRPr b="0" i="0" sz="3600" u="none" cap="none" strike="noStrike">
              <a:solidFill>
                <a:srgbClr val="FFFFF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30400" y="3441075"/>
            <a:ext cx="2796100" cy="931225"/>
          </a:xfrm>
          <a:prstGeom prst="rect">
            <a:avLst/>
          </a:prstGeom>
          <a:noFill/>
          <a:ln>
            <a:noFill/>
          </a:ln>
          <a:effectLst>
            <a:outerShdw blurRad="100013" rotWithShape="0" algn="bl" dir="5400000" dist="57150">
              <a:srgbClr val="000000">
                <a:alpha val="44705"/>
              </a:srgbClr>
            </a:outerShdw>
          </a:effectLst>
        </p:spPr>
      </p:pic>
      <p:pic>
        <p:nvPicPr>
          <p:cNvPr id="61" name="Google Shape;61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25600" y="3277484"/>
            <a:ext cx="1258375" cy="12584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2"/>
          <p:cNvSpPr txBox="1"/>
          <p:nvPr/>
        </p:nvSpPr>
        <p:spPr>
          <a:xfrm>
            <a:off x="1343225" y="1837950"/>
            <a:ext cx="62901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ARRAYS</a:t>
            </a:r>
            <a:endParaRPr b="0" i="0" sz="3000" u="none" cap="none" strike="noStrike">
              <a:solidFill>
                <a:srgbClr val="FFFFF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/>
          <p:nvPr/>
        </p:nvSpPr>
        <p:spPr>
          <a:xfrm>
            <a:off x="206250" y="214000"/>
            <a:ext cx="8731500" cy="533700"/>
          </a:xfrm>
          <a:prstGeom prst="roundRect">
            <a:avLst>
              <a:gd fmla="val 1577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ARRAYS | REDUCE</a:t>
            </a:r>
            <a:endParaRPr b="0" i="0" sz="1400" u="none" cap="none" strike="noStrike">
              <a:solidFill>
                <a:srgbClr val="00000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8" name="Google Shape;68;p3"/>
          <p:cNvSpPr txBox="1"/>
          <p:nvPr/>
        </p:nvSpPr>
        <p:spPr>
          <a:xfrm>
            <a:off x="206250" y="923775"/>
            <a:ext cx="87315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.reduce()</a:t>
            </a:r>
            <a:r>
              <a:rPr b="0" i="0" lang="en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nos permite recorrer el array y obtener un resultado reducido en base a cada elemento del array.</a:t>
            </a:r>
            <a:endParaRPr b="0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" name="Google Shape;69;p3"/>
          <p:cNvSpPr/>
          <p:nvPr/>
        </p:nvSpPr>
        <p:spPr>
          <a:xfrm>
            <a:off x="206100" y="1785425"/>
            <a:ext cx="8731500" cy="3050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274300" lIns="274300" spcFirstLastPara="1" rIns="274300" wrap="square" tIns="2743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40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notas</a:t>
            </a: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r>
              <a:rPr b="1" i="0" lang="en" sz="1400" u="none" cap="none" strike="noStrik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" sz="1400" u="none" cap="none" strike="noStrik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" sz="1400" u="none" cap="none" strike="noStrik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" sz="1400" u="none" cap="none" strike="noStrik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" sz="1400" u="none" cap="none" strike="noStrik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" sz="1400" u="none" cap="none" strike="noStrik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40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sumaDeNotas</a:t>
            </a: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" sz="140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notas</a:t>
            </a: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n" sz="140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reduce</a:t>
            </a: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b="1" i="0" lang="en" sz="140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total</a:t>
            </a: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" sz="140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nota</a:t>
            </a: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i="0" lang="en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40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total</a:t>
            </a: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i="0" lang="en" sz="140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nota</a:t>
            </a: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" sz="1400" u="none" cap="none" strike="noStrik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const sumaDeNotas = notas.reduce(function(total, nota) {</a:t>
            </a:r>
            <a:endParaRPr b="1" i="0" sz="1400" u="none" cap="none" strike="noStrike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 return total + nota;</a:t>
            </a:r>
            <a:endParaRPr b="1" i="0" sz="1400" u="none" cap="none" strike="noStrike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}, 0);</a:t>
            </a:r>
            <a:endParaRPr b="1" i="0" sz="1400" u="none" cap="none" strike="noStrike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n" sz="140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" sz="140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sumaDeNotas</a:t>
            </a: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b="1" i="0" lang="en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25</a:t>
            </a:r>
            <a:endParaRPr b="1" i="0" sz="14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/>
          <p:nvPr/>
        </p:nvSpPr>
        <p:spPr>
          <a:xfrm>
            <a:off x="206250" y="214000"/>
            <a:ext cx="8731500" cy="533700"/>
          </a:xfrm>
          <a:prstGeom prst="roundRect">
            <a:avLst>
              <a:gd fmla="val 1577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ARRAYS | REDUCE</a:t>
            </a:r>
            <a:endParaRPr b="0" i="0" sz="1400" u="none" cap="none" strike="noStrike">
              <a:solidFill>
                <a:srgbClr val="00000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75" name="Google Shape;75;p4"/>
          <p:cNvSpPr txBox="1"/>
          <p:nvPr/>
        </p:nvSpPr>
        <p:spPr>
          <a:xfrm>
            <a:off x="206250" y="811625"/>
            <a:ext cx="87315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Existen muchos usos para </a:t>
            </a:r>
            <a:r>
              <a:rPr b="0" i="0" lang="en" sz="1400" u="none" cap="none" strike="noStrik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.reduce()</a:t>
            </a:r>
            <a:r>
              <a:rPr b="0" i="0" lang="en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 Es un método que se ejecuta sobre un array, y puede retornar cualquier otro tipo de dato (array, objeto, número, string, etc). Por ejemplo:</a:t>
            </a:r>
            <a:endParaRPr b="0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" name="Google Shape;76;p4"/>
          <p:cNvSpPr/>
          <p:nvPr/>
        </p:nvSpPr>
        <p:spPr>
          <a:xfrm>
            <a:off x="982200" y="1494750"/>
            <a:ext cx="7179600" cy="3333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274300" lIns="274300" spcFirstLastPara="1" rIns="274300" wrap="square" tIns="2743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40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numeros</a:t>
            </a: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r>
              <a:rPr b="1" i="0" lang="en" sz="1400" u="none" cap="none" strike="noStrik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" sz="1400" u="none" cap="none" strike="noStrik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" sz="1400" u="none" cap="none" strike="noStrik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" sz="1400" u="none" cap="none" strike="noStrik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" sz="1400" u="none" cap="none" strike="noStrik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" sz="1400" u="none" cap="none" strike="noStrik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" sz="1400" u="none" cap="none" strike="noStrik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" sz="1400" u="none" cap="none" strike="noStrik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" sz="1400" u="none" cap="none" strike="noStrik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40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pares</a:t>
            </a: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" sz="140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numeros</a:t>
            </a: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n" sz="140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reduce</a:t>
            </a: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b="1" i="0" lang="en" sz="140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acc</a:t>
            </a: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" sz="140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numero</a:t>
            </a: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=&gt; {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400" u="none" cap="none" strike="noStrik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i="0" lang="en" sz="140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numero</a:t>
            </a: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% </a:t>
            </a:r>
            <a:r>
              <a:rPr b="1" i="0" lang="en" sz="1400" u="none" cap="none" strike="noStrik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=== </a:t>
            </a:r>
            <a:r>
              <a:rPr b="1" i="0" lang="en" sz="1400" u="none" cap="none" strike="noStrik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" sz="140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acc</a:t>
            </a: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n" sz="140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" sz="140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numero</a:t>
            </a: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400" u="none" cap="none" strike="noStrik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40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acc</a:t>
            </a: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}, []);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n" sz="140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" sz="140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pares</a:t>
            </a: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b="1" i="0" lang="en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[ 2, 4, 6, 8 ]</a:t>
            </a:r>
            <a:endParaRPr b="1" i="0" sz="1400" u="none" cap="none" strike="noStrike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"/>
          <p:cNvSpPr/>
          <p:nvPr/>
        </p:nvSpPr>
        <p:spPr>
          <a:xfrm>
            <a:off x="206250" y="214000"/>
            <a:ext cx="8731500" cy="533700"/>
          </a:xfrm>
          <a:prstGeom prst="roundRect">
            <a:avLst>
              <a:gd fmla="val 1577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ARRAYS | REDUCE</a:t>
            </a:r>
            <a:endParaRPr b="0" i="0" sz="1400" u="none" cap="none" strike="noStrike">
              <a:solidFill>
                <a:srgbClr val="00000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206250" y="906125"/>
            <a:ext cx="87315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También es posible utilizarlo para concatenar strings.</a:t>
            </a:r>
            <a:endParaRPr b="0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Google Shape;83;p5"/>
          <p:cNvSpPr/>
          <p:nvPr/>
        </p:nvSpPr>
        <p:spPr>
          <a:xfrm>
            <a:off x="206250" y="1494750"/>
            <a:ext cx="8731500" cy="3333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274300" lIns="274300" spcFirstLastPara="1" rIns="274300" wrap="square" tIns="2743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40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palabras</a:t>
            </a: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r>
              <a:rPr b="1" i="0" lang="en" sz="140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'¡'</a:t>
            </a: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" sz="140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'Hola,'</a:t>
            </a: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" sz="140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'mundo'</a:t>
            </a: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" sz="140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'!'</a:t>
            </a: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en este ejemplo estamos haciendo una reducción del array a un string</a:t>
            </a:r>
            <a:endParaRPr b="1" i="0" sz="1400" u="none" cap="none" strike="noStrike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40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frase</a:t>
            </a: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" sz="140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palabras</a:t>
            </a: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n" sz="140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reduce</a:t>
            </a: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b="1" i="0" lang="en" sz="140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acc</a:t>
            </a: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" sz="140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i="0" lang="en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40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b="1" i="0" lang="en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b="1" i="0" lang="en" sz="140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acc</a:t>
            </a:r>
            <a:r>
              <a:rPr b="1" i="0" lang="en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i="0" lang="en" sz="140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b="1" i="0" lang="en" sz="140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b="1" i="0" lang="en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i="0" lang="en" sz="140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" sz="140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'Frase:'</a:t>
            </a: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const frase = palabras.reduce(function(acc, item) {</a:t>
            </a:r>
            <a:endParaRPr b="1" i="0" sz="1400" u="none" cap="none" strike="noStrike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  return acc + ' ' + item;</a:t>
            </a:r>
            <a:endParaRPr b="1" i="0" sz="1400" u="none" cap="none" strike="noStrike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}, 'Frase:');</a:t>
            </a:r>
            <a:endParaRPr b="1" i="0" sz="1400" u="none" cap="none" strike="noStrike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n" sz="140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" sz="140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frase</a:t>
            </a: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b="1" i="0" lang="en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Frase: ¡ Hola, mundo !</a:t>
            </a:r>
            <a:endParaRPr b="1" i="0" sz="1400" u="none" cap="none" strike="noStrike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/>
          <p:nvPr/>
        </p:nvSpPr>
        <p:spPr>
          <a:xfrm>
            <a:off x="206250" y="1310300"/>
            <a:ext cx="8731500" cy="3661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274300" lIns="274300" spcFirstLastPara="1" rIns="274300" wrap="square" tIns="2743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20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numeros</a:t>
            </a: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r>
              <a:rPr b="1" i="0" lang="en" sz="1200" u="none" cap="none" strike="noStrik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" sz="1200" u="none" cap="none" strike="noStrik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" sz="1200" u="none" cap="none" strike="noStrik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20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sumaConInicialCero</a:t>
            </a: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" sz="120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numeros</a:t>
            </a: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n" sz="120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reduce</a:t>
            </a: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" sz="120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acc</a:t>
            </a: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" sz="120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 </a:t>
            </a:r>
            <a:r>
              <a:rPr b="1" i="0" lang="en" sz="1200" u="none" cap="none" strike="noStrik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20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acc</a:t>
            </a: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i="0" lang="en" sz="120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}, </a:t>
            </a:r>
            <a:r>
              <a:rPr b="1" i="0" lang="en" sz="1200" u="none" cap="none" strike="noStrik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20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sumaSinInicial</a:t>
            </a: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" sz="120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numeros</a:t>
            </a: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n" sz="120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reduce</a:t>
            </a: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" sz="120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acc</a:t>
            </a: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" sz="120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 </a:t>
            </a:r>
            <a:r>
              <a:rPr b="1" i="0" lang="en" sz="1200" u="none" cap="none" strike="noStrik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20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acc</a:t>
            </a: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i="0" lang="en" sz="120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});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20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sumaConInicialQuince</a:t>
            </a: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" sz="120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numeros</a:t>
            </a: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n" sz="120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reduce</a:t>
            </a: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" sz="120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acc</a:t>
            </a: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" sz="120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 </a:t>
            </a:r>
            <a:r>
              <a:rPr b="1" i="0" lang="en" sz="1200" u="none" cap="none" strike="noStrik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20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acc</a:t>
            </a: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i="0" lang="en" sz="120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}, </a:t>
            </a:r>
            <a:r>
              <a:rPr b="1" i="0" lang="en" sz="1200" u="none" cap="none" strike="noStrik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200" u="none" cap="none" strike="noStrik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n" sz="120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" sz="120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sumaConInicialCero</a:t>
            </a: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b="1" i="0" lang="en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6</a:t>
            </a:r>
            <a:endParaRPr b="1" i="0" sz="1200" u="none" cap="none" strike="noStrike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200" u="none" cap="none" strike="noStrik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n" sz="120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" sz="120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sumaSinInicial</a:t>
            </a: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b="1" i="0" lang="en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6</a:t>
            </a:r>
            <a:endParaRPr b="1" i="0" sz="1200" u="none" cap="none" strike="noStrike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200" u="none" cap="none" strike="noStrik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n" sz="120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" sz="120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sumaConInicialDiez</a:t>
            </a: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b="1" i="0" lang="en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21</a:t>
            </a:r>
            <a:endParaRPr b="1" i="0" sz="1200" u="none" cap="none" strike="noStrike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" name="Google Shape;89;p6"/>
          <p:cNvSpPr/>
          <p:nvPr/>
        </p:nvSpPr>
        <p:spPr>
          <a:xfrm>
            <a:off x="206250" y="214000"/>
            <a:ext cx="8731500" cy="533700"/>
          </a:xfrm>
          <a:prstGeom prst="roundRect">
            <a:avLst>
              <a:gd fmla="val 1577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ARRAYS | REDUCE</a:t>
            </a:r>
            <a:endParaRPr b="0" i="0" sz="1400" u="none" cap="none" strike="noStrike">
              <a:solidFill>
                <a:srgbClr val="00000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90" name="Google Shape;90;p6"/>
          <p:cNvSpPr txBox="1"/>
          <p:nvPr/>
        </p:nvSpPr>
        <p:spPr>
          <a:xfrm>
            <a:off x="206250" y="795597"/>
            <a:ext cx="87315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El método </a:t>
            </a:r>
            <a:r>
              <a:rPr b="0" i="0" lang="en" sz="1400" u="none" cap="none" strike="noStrik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.reduce()</a:t>
            </a:r>
            <a:r>
              <a:rPr b="0" i="0" lang="en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tiene un segundo parámetro que es el valor inicial del acumulador.</a:t>
            </a:r>
            <a:endParaRPr b="0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"/>
          <p:cNvSpPr/>
          <p:nvPr/>
        </p:nvSpPr>
        <p:spPr>
          <a:xfrm>
            <a:off x="206250" y="214000"/>
            <a:ext cx="8731500" cy="533700"/>
          </a:xfrm>
          <a:prstGeom prst="roundRect">
            <a:avLst>
              <a:gd fmla="val 1577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ARRAYS | REDUCE: EJERCICIOS</a:t>
            </a:r>
            <a:endParaRPr b="0" i="0" sz="1400" u="none" cap="none" strike="noStrike">
              <a:solidFill>
                <a:srgbClr val="00000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96" name="Google Shape;96;p7"/>
          <p:cNvSpPr txBox="1"/>
          <p:nvPr/>
        </p:nvSpPr>
        <p:spPr>
          <a:xfrm>
            <a:off x="206250" y="923775"/>
            <a:ext cx="87315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1. Teniendo un array de números al azar, llamado </a:t>
            </a:r>
            <a:r>
              <a:rPr b="0" i="0" lang="en" sz="1400" u="none" cap="none" strike="noStrik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numeros</a:t>
            </a:r>
            <a:r>
              <a:rPr b="0" i="0" lang="en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 obtener la suma total de todos los números. Utilizar </a:t>
            </a:r>
            <a:r>
              <a:rPr b="0" i="0" lang="en" sz="1400" u="none" cap="none" strike="noStrik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reduce()</a:t>
            </a:r>
            <a:r>
              <a:rPr b="0" i="0" lang="en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0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" name="Google Shape;97;p7"/>
          <p:cNvSpPr/>
          <p:nvPr/>
        </p:nvSpPr>
        <p:spPr>
          <a:xfrm>
            <a:off x="1810950" y="1719050"/>
            <a:ext cx="5522100" cy="2459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274300" lIns="274300" spcFirstLastPara="1" rIns="274300" wrap="square" tIns="2743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40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numeros</a:t>
            </a: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r>
              <a:rPr b="1" i="0" lang="en" sz="1400" u="none" cap="none" strike="noStrik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" sz="1400" u="none" cap="none" strike="noStrik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" sz="1400" u="none" cap="none" strike="noStrik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34</a:t>
            </a: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" sz="1400" u="none" cap="none" strike="noStrik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94</a:t>
            </a: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" sz="1400" u="none" cap="none" strike="noStrik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" sz="1400" u="none" cap="none" strike="noStrik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17</a:t>
            </a: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40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ACA VA LA SOLUCION</a:t>
            </a:r>
            <a:endParaRPr b="1" i="0" sz="1400" u="none" cap="none" strike="noStrike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n" sz="140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" sz="140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deberia mostrar 155</a:t>
            </a:r>
            <a:endParaRPr b="1" i="0" sz="14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/>
          <p:nvPr/>
        </p:nvSpPr>
        <p:spPr>
          <a:xfrm>
            <a:off x="206250" y="214000"/>
            <a:ext cx="8731500" cy="533700"/>
          </a:xfrm>
          <a:prstGeom prst="roundRect">
            <a:avLst>
              <a:gd fmla="val 1577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ARRAYS | REDUCE: EJERCICIOS</a:t>
            </a:r>
            <a:endParaRPr b="0" i="0" sz="1400" u="none" cap="none" strike="noStrike">
              <a:solidFill>
                <a:srgbClr val="00000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03" name="Google Shape;103;p8"/>
          <p:cNvSpPr txBox="1"/>
          <p:nvPr/>
        </p:nvSpPr>
        <p:spPr>
          <a:xfrm>
            <a:off x="206250" y="923775"/>
            <a:ext cx="87315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2. Teniendo un array de números al azar, llamado </a:t>
            </a:r>
            <a:r>
              <a:rPr b="0" i="0" lang="en" sz="1400" u="none" cap="none" strike="noStrik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numbers</a:t>
            </a:r>
            <a:r>
              <a:rPr b="0" i="0" lang="en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 obtener la multiplicación total de todos los números. Utilizar </a:t>
            </a:r>
            <a:r>
              <a:rPr b="0" i="0" lang="en" sz="1400" u="none" cap="none" strike="noStrik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reduce()</a:t>
            </a:r>
            <a:r>
              <a:rPr b="0" i="0" lang="en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 Cuidado con el valor inicial del acumulador.</a:t>
            </a:r>
            <a:endParaRPr b="0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" name="Google Shape;104;p8"/>
          <p:cNvSpPr/>
          <p:nvPr/>
        </p:nvSpPr>
        <p:spPr>
          <a:xfrm>
            <a:off x="1810950" y="1719050"/>
            <a:ext cx="5522100" cy="242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274300" lIns="274300" spcFirstLastPara="1" rIns="274300" wrap="square" tIns="2743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40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numbers</a:t>
            </a: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r>
              <a:rPr b="1" i="0" lang="en" sz="1400" u="none" cap="none" strike="noStrik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" sz="1400" u="none" cap="none" strike="noStrik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" sz="1400" u="none" cap="none" strike="noStrik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34</a:t>
            </a: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" sz="1400" u="none" cap="none" strike="noStrik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94</a:t>
            </a: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" sz="1400" u="none" cap="none" strike="noStrik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" sz="1400" u="none" cap="none" strike="noStrik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17</a:t>
            </a: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40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mul</a:t>
            </a: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ACA VA LA SOLUCION</a:t>
            </a:r>
            <a:endParaRPr b="1" i="0" sz="1400" u="none" cap="none" strike="noStrike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n" sz="140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" sz="140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mul</a:t>
            </a: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deberia mostrar 977976</a:t>
            </a:r>
            <a:endParaRPr b="1" i="0" sz="14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"/>
          <p:cNvSpPr/>
          <p:nvPr/>
        </p:nvSpPr>
        <p:spPr>
          <a:xfrm>
            <a:off x="206250" y="214000"/>
            <a:ext cx="8731500" cy="533700"/>
          </a:xfrm>
          <a:prstGeom prst="roundRect">
            <a:avLst>
              <a:gd fmla="val 1577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ARRAYS | REDUCE: EJERCICIOS</a:t>
            </a:r>
            <a:endParaRPr b="0" i="0" sz="1400" u="none" cap="none" strike="noStrike">
              <a:solidFill>
                <a:srgbClr val="00000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10" name="Google Shape;110;p9"/>
          <p:cNvSpPr txBox="1"/>
          <p:nvPr/>
        </p:nvSpPr>
        <p:spPr>
          <a:xfrm>
            <a:off x="206250" y="923775"/>
            <a:ext cx="87315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3. Tenemos un array de números en la variable </a:t>
            </a:r>
            <a:r>
              <a:rPr b="0" i="0" lang="en" sz="1400" u="none" cap="none" strike="noStrik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numeros</a:t>
            </a:r>
            <a:r>
              <a:rPr b="0" i="0" lang="en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 Queremos crear un nuevo array que contenga solo los números impares, utilizando </a:t>
            </a:r>
            <a:r>
              <a:rPr b="0" i="0" lang="en" sz="1400" u="none" cap="none" strike="noStrik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.reduce()</a:t>
            </a:r>
            <a:r>
              <a:rPr b="0" i="0" lang="en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0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9"/>
          <p:cNvSpPr/>
          <p:nvPr/>
        </p:nvSpPr>
        <p:spPr>
          <a:xfrm>
            <a:off x="1810950" y="1719050"/>
            <a:ext cx="5522100" cy="248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274300" lIns="274300" spcFirstLastPara="1" rIns="274300" wrap="square" tIns="2743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40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numeros</a:t>
            </a: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r>
              <a:rPr b="1" i="0" lang="en" sz="1400" u="none" cap="none" strike="noStrik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" sz="1400" u="none" cap="none" strike="noStrik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" sz="1400" u="none" cap="none" strike="noStrik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" sz="1400" u="none" cap="none" strike="noStrik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" sz="1400" u="none" cap="none" strike="noStrik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" sz="1400" u="none" cap="none" strike="noStrik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24</a:t>
            </a: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" sz="1400" u="none" cap="none" strike="noStrik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99</a:t>
            </a: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ACA LA SOLUCION</a:t>
            </a:r>
            <a:endParaRPr b="1" i="0" sz="1400" u="none" cap="none" strike="noStrike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40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impares</a:t>
            </a: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n" sz="140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" sz="140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impares</a:t>
            </a: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b="1" i="0" lang="en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[3, 7, 13, 99]</a:t>
            </a:r>
            <a:endParaRPr b="1" i="0" sz="1400" u="none" cap="none" strike="noStrike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