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Black"/>
      <p:bold r:id="rId28"/>
      <p:boldItalic r:id="rId29"/>
    </p:embeddedFon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lack-bold.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lac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1b3961d7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1b3961d7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5bfaf451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5bfaf451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5bfaf45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5bfaf45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483396c3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483396c3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483396c3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483396c3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483396c3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83396c3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483396c3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483396c3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483396c3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483396c3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5bfaf451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5bfaf45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483396c3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483396c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483396c3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483396c3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29f4182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29f4182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483396c3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483396c3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483396c3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483396c3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0cc6354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0cc6354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29f4182d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29f4182d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 las arrow functions evitamos tener que usar la palabra function para crear una nueva función.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Mostrar que pese a eso, la diferencia por ahora es mínima.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Hacer live coding para crear una función ‘restar’. Hacer que las/los alumnas/os creen las funciones dividir y multiplicar como ejercicios para empezar a incorporar la sintáxis.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483396c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483396c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 forEach evitamos tener que declarar y utilizar un índice para acceder a cada elemento.</a:t>
            </a:r>
            <a:endParaRPr/>
          </a:p>
          <a:p>
            <a:pPr indent="0" lvl="0" marL="0" rtl="0" algn="l">
              <a:spcBef>
                <a:spcPts val="0"/>
              </a:spcBef>
              <a:spcAft>
                <a:spcPts val="0"/>
              </a:spcAft>
              <a:buNone/>
            </a:pPr>
            <a:r>
              <a:rPr lang="en"/>
              <a:t>Recibe un parámetro que es una función que se ejecuta por cada elemento del array. Esa función tiene 2 parámetros: el elemento y el índice.</a:t>
            </a:r>
            <a:endParaRPr/>
          </a:p>
          <a:p>
            <a:pPr indent="0" lvl="0" marL="0" rtl="0" algn="l">
              <a:spcBef>
                <a:spcPts val="0"/>
              </a:spcBef>
              <a:spcAft>
                <a:spcPts val="0"/>
              </a:spcAft>
              <a:buNone/>
            </a:pPr>
            <a:r>
              <a:rPr lang="en"/>
              <a:t>Mostrar un ejemplo en consola de como funciona, con y sin el índice.</a:t>
            </a:r>
            <a:endParaRPr/>
          </a:p>
          <a:p>
            <a:pPr indent="0" lvl="0" marL="0" rtl="0" algn="l">
              <a:spcBef>
                <a:spcPts val="0"/>
              </a:spcBef>
              <a:spcAft>
                <a:spcPts val="0"/>
              </a:spcAft>
              <a:buNone/>
            </a:pPr>
            <a:r>
              <a:rPr lang="en"/>
              <a:t>Mostrar la diferencia con el for, y explicar porque es una buena alternativa utilizar forEach (no manejamos índice, es más corto y declarativo).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5bfaf45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5bfaf45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 forEach evitamos tener que declarar y utilizar un índice para acceder a cada elemento.</a:t>
            </a:r>
            <a:endParaRPr/>
          </a:p>
          <a:p>
            <a:pPr indent="0" lvl="0" marL="0" rtl="0" algn="l">
              <a:spcBef>
                <a:spcPts val="0"/>
              </a:spcBef>
              <a:spcAft>
                <a:spcPts val="0"/>
              </a:spcAft>
              <a:buNone/>
            </a:pPr>
            <a:r>
              <a:rPr lang="en"/>
              <a:t>Recibe un parámetro que es una función que se ejecuta por cada elemento del array. Esa función tiene 2 parámetros: el elemento y el índice.</a:t>
            </a:r>
            <a:endParaRPr/>
          </a:p>
          <a:p>
            <a:pPr indent="0" lvl="0" marL="0" rtl="0" algn="l">
              <a:spcBef>
                <a:spcPts val="0"/>
              </a:spcBef>
              <a:spcAft>
                <a:spcPts val="0"/>
              </a:spcAft>
              <a:buNone/>
            </a:pPr>
            <a:r>
              <a:rPr lang="en"/>
              <a:t>Mostrar un ejemplo en consola de como funciona, con y sin el índice.</a:t>
            </a:r>
            <a:endParaRPr/>
          </a:p>
          <a:p>
            <a:pPr indent="0" lvl="0" marL="0" rtl="0" algn="l">
              <a:spcBef>
                <a:spcPts val="0"/>
              </a:spcBef>
              <a:spcAft>
                <a:spcPts val="0"/>
              </a:spcAft>
              <a:buNone/>
            </a:pPr>
            <a:r>
              <a:rPr lang="en"/>
              <a:t>Mostrar la diferencia con el for, y explicar porque es una buena alternativa utilizar forEach (no manejamos índice, es más corto y declarativo).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483396c3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483396c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483396c3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483396c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83396c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83396c3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483396c3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483396c3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1001850" y="1709075"/>
            <a:ext cx="4483024" cy="1493049"/>
          </a:xfrm>
          <a:prstGeom prst="rect">
            <a:avLst/>
          </a:prstGeom>
          <a:noFill/>
          <a:ln>
            <a:noFill/>
          </a:ln>
          <a:effectLst>
            <a:outerShdw blurRad="128588" rotWithShape="0" algn="bl" dir="5400000" dist="104775">
              <a:srgbClr val="000000">
                <a:alpha val="50000"/>
              </a:srgbClr>
            </a:outerShdw>
          </a:effectLst>
        </p:spPr>
      </p:pic>
      <p:pic>
        <p:nvPicPr>
          <p:cNvPr id="55" name="Google Shape;55;p13"/>
          <p:cNvPicPr preferRelativeResize="0"/>
          <p:nvPr/>
        </p:nvPicPr>
        <p:blipFill>
          <a:blip r:embed="rId5">
            <a:alphaModFix/>
          </a:blip>
          <a:stretch>
            <a:fillRect/>
          </a:stretch>
        </p:blipFill>
        <p:spPr>
          <a:xfrm>
            <a:off x="5928675" y="1680438"/>
            <a:ext cx="1782600" cy="178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2"/>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MAP</a:t>
            </a:r>
            <a:endParaRPr>
              <a:latin typeface="Montserrat Black"/>
              <a:ea typeface="Montserrat Black"/>
              <a:cs typeface="Montserrat Black"/>
              <a:sym typeface="Montserrat Black"/>
            </a:endParaRPr>
          </a:p>
        </p:txBody>
      </p:sp>
      <p:sp>
        <p:nvSpPr>
          <p:cNvPr id="117" name="Google Shape;117;p22"/>
          <p:cNvSpPr txBox="1"/>
          <p:nvPr/>
        </p:nvSpPr>
        <p:spPr>
          <a:xfrm>
            <a:off x="206250" y="867438"/>
            <a:ext cx="8731500" cy="6192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Si queremos hacer exactamente el mismo ejercicio de la slide anterior, utilizando </a:t>
            </a:r>
            <a:r>
              <a:rPr lang="en">
                <a:solidFill>
                  <a:srgbClr val="FFFFFF"/>
                </a:solidFill>
                <a:latin typeface="Montserrat Black"/>
                <a:ea typeface="Montserrat Black"/>
                <a:cs typeface="Montserrat Black"/>
                <a:sym typeface="Montserrat Black"/>
              </a:rPr>
              <a:t>.map()</a:t>
            </a:r>
            <a:r>
              <a:rPr lang="en">
                <a:solidFill>
                  <a:srgbClr val="FFFFFF"/>
                </a:solidFill>
                <a:latin typeface="Montserrat"/>
                <a:ea typeface="Montserrat"/>
                <a:cs typeface="Montserrat"/>
                <a:sym typeface="Montserrat"/>
              </a:rPr>
              <a:t>, la solución sería</a:t>
            </a:r>
            <a:endParaRPr>
              <a:solidFill>
                <a:srgbClr val="FFFFFF"/>
              </a:solidFill>
              <a:latin typeface="Montserrat"/>
              <a:ea typeface="Montserrat"/>
              <a:cs typeface="Montserrat"/>
              <a:sym typeface="Montserrat"/>
            </a:endParaRPr>
          </a:p>
        </p:txBody>
      </p:sp>
      <p:sp>
        <p:nvSpPr>
          <p:cNvPr id="118" name="Google Shape;118;p22"/>
          <p:cNvSpPr/>
          <p:nvPr/>
        </p:nvSpPr>
        <p:spPr>
          <a:xfrm>
            <a:off x="206250" y="1606375"/>
            <a:ext cx="8731500" cy="32934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nombres</a:t>
            </a:r>
            <a:r>
              <a:rPr b="1" lang="en">
                <a:solidFill>
                  <a:schemeClr val="dk1"/>
                </a:solidFill>
                <a:latin typeface="Courier New"/>
                <a:ea typeface="Courier New"/>
                <a:cs typeface="Courier New"/>
                <a:sym typeface="Courier New"/>
              </a:rPr>
              <a:t> = [</a:t>
            </a:r>
            <a:r>
              <a:rPr b="1" lang="en">
                <a:solidFill>
                  <a:srgbClr val="A31515"/>
                </a:solidFill>
                <a:latin typeface="Courier New"/>
                <a:ea typeface="Courier New"/>
                <a:cs typeface="Courier New"/>
                <a:sym typeface="Courier New"/>
              </a:rPr>
              <a:t>"Ada Lovelace"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"Hedy Lamarr"</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"Grace Hopper"</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mayusculas</a:t>
            </a:r>
            <a:r>
              <a:rPr b="1" lang="en">
                <a:solidFill>
                  <a:schemeClr val="dk1"/>
                </a:solidFill>
                <a:latin typeface="Courier New"/>
                <a:ea typeface="Courier New"/>
                <a:cs typeface="Courier New"/>
                <a:sym typeface="Courier New"/>
              </a:rPr>
              <a:t> = </a:t>
            </a:r>
            <a:r>
              <a:rPr b="1" lang="en">
                <a:solidFill>
                  <a:srgbClr val="001080"/>
                </a:solidFill>
                <a:latin typeface="Courier New"/>
                <a:ea typeface="Courier New"/>
                <a:cs typeface="Courier New"/>
                <a:sym typeface="Courier New"/>
              </a:rPr>
              <a:t>nombres</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map</a:t>
            </a:r>
            <a:r>
              <a:rPr b="1" lang="en">
                <a:solidFill>
                  <a:schemeClr val="dk1"/>
                </a:solidFill>
                <a:latin typeface="Courier New"/>
                <a:ea typeface="Courier New"/>
                <a:cs typeface="Courier New"/>
                <a:sym typeface="Courier New"/>
              </a:rPr>
              <a:t>(</a:t>
            </a:r>
            <a:r>
              <a:rPr b="1" lang="en">
                <a:solidFill>
                  <a:srgbClr val="0000FF"/>
                </a:solidFill>
                <a:latin typeface="Courier New"/>
                <a:ea typeface="Courier New"/>
                <a:cs typeface="Courier New"/>
                <a:sym typeface="Courier New"/>
              </a:rPr>
              <a:t>function</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a:t>
            </a:r>
            <a:r>
              <a:rPr b="1" lang="en">
                <a:solidFill>
                  <a:srgbClr val="AF00DB"/>
                </a:solidFill>
                <a:latin typeface="Courier New"/>
                <a:ea typeface="Courier New"/>
                <a:cs typeface="Courier New"/>
                <a:sym typeface="Courier New"/>
              </a:rPr>
              <a:t>return</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toUpperCase</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mayusculas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 'ADA LOVELACE', 'HEDY LAMARR', 'GRACE HOPPER'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nombres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 'Ada Lovelace', 'Hedy Lamarr', 'Grace Hopper'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0000FF"/>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3"/>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MAP</a:t>
            </a:r>
            <a:endParaRPr>
              <a:latin typeface="Montserrat Black"/>
              <a:ea typeface="Montserrat Black"/>
              <a:cs typeface="Montserrat Black"/>
              <a:sym typeface="Montserrat Black"/>
            </a:endParaRPr>
          </a:p>
        </p:txBody>
      </p:sp>
      <p:sp>
        <p:nvSpPr>
          <p:cNvPr id="124" name="Google Shape;124;p23"/>
          <p:cNvSpPr txBox="1"/>
          <p:nvPr/>
        </p:nvSpPr>
        <p:spPr>
          <a:xfrm>
            <a:off x="206250" y="867438"/>
            <a:ext cx="8731500" cy="6192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Y combinado con </a:t>
            </a:r>
            <a:r>
              <a:rPr lang="en">
                <a:solidFill>
                  <a:srgbClr val="FFFFFF"/>
                </a:solidFill>
                <a:latin typeface="Montserrat Black"/>
                <a:ea typeface="Montserrat Black"/>
                <a:cs typeface="Montserrat Black"/>
                <a:sym typeface="Montserrat Black"/>
              </a:rPr>
              <a:t>arrow functions</a:t>
            </a:r>
            <a:endParaRPr>
              <a:solidFill>
                <a:srgbClr val="FFFFFF"/>
              </a:solidFill>
              <a:latin typeface="Montserrat Black"/>
              <a:ea typeface="Montserrat Black"/>
              <a:cs typeface="Montserrat Black"/>
              <a:sym typeface="Montserrat Black"/>
            </a:endParaRPr>
          </a:p>
        </p:txBody>
      </p:sp>
      <p:sp>
        <p:nvSpPr>
          <p:cNvPr id="125" name="Google Shape;125;p23"/>
          <p:cNvSpPr/>
          <p:nvPr/>
        </p:nvSpPr>
        <p:spPr>
          <a:xfrm>
            <a:off x="206250" y="1606375"/>
            <a:ext cx="8731500" cy="32934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nombres</a:t>
            </a:r>
            <a:r>
              <a:rPr b="1" lang="en">
                <a:solidFill>
                  <a:schemeClr val="dk1"/>
                </a:solidFill>
                <a:latin typeface="Courier New"/>
                <a:ea typeface="Courier New"/>
                <a:cs typeface="Courier New"/>
                <a:sym typeface="Courier New"/>
              </a:rPr>
              <a:t> = [</a:t>
            </a:r>
            <a:r>
              <a:rPr b="1" lang="en">
                <a:solidFill>
                  <a:srgbClr val="A31515"/>
                </a:solidFill>
                <a:latin typeface="Courier New"/>
                <a:ea typeface="Courier New"/>
                <a:cs typeface="Courier New"/>
                <a:sym typeface="Courier New"/>
              </a:rPr>
              <a:t>"Ada Lovelace"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"Hedy Lamarr"</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"Grace Hopper"</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mayusculas</a:t>
            </a:r>
            <a:r>
              <a:rPr b="1" lang="en">
                <a:solidFill>
                  <a:schemeClr val="dk1"/>
                </a:solidFill>
                <a:latin typeface="Courier New"/>
                <a:ea typeface="Courier New"/>
                <a:cs typeface="Courier New"/>
                <a:sym typeface="Courier New"/>
              </a:rPr>
              <a:t> = </a:t>
            </a:r>
            <a:r>
              <a:rPr b="1" lang="en">
                <a:solidFill>
                  <a:srgbClr val="001080"/>
                </a:solidFill>
                <a:latin typeface="Courier New"/>
                <a:ea typeface="Courier New"/>
                <a:cs typeface="Courier New"/>
                <a:sym typeface="Courier New"/>
              </a:rPr>
              <a:t>nombres</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map</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=&gt;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toUpperCase</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mayusculas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 'ADA LOVELACE', 'HEDY LAMARR', 'GRACE HOPPER'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nombres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 'Ada Lovelace', 'Hedy Lamarr', 'Grace Hopper'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0000FF"/>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4"/>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MAP</a:t>
            </a:r>
            <a:endParaRPr>
              <a:latin typeface="Montserrat Black"/>
              <a:ea typeface="Montserrat Black"/>
              <a:cs typeface="Montserrat Black"/>
              <a:sym typeface="Montserrat Black"/>
            </a:endParaRPr>
          </a:p>
        </p:txBody>
      </p:sp>
      <p:sp>
        <p:nvSpPr>
          <p:cNvPr id="131" name="Google Shape;131;p24"/>
          <p:cNvSpPr txBox="1"/>
          <p:nvPr/>
        </p:nvSpPr>
        <p:spPr>
          <a:xfrm>
            <a:off x="206250" y="923775"/>
            <a:ext cx="8731500" cy="6192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chemeClr val="lt1"/>
                </a:solidFill>
                <a:latin typeface="Montserrat Black"/>
                <a:ea typeface="Montserrat Black"/>
                <a:cs typeface="Montserrat Black"/>
                <a:sym typeface="Montserrat Black"/>
              </a:rPr>
              <a:t>.map()</a:t>
            </a:r>
            <a:r>
              <a:rPr lang="en">
                <a:solidFill>
                  <a:schemeClr val="lt1"/>
                </a:solidFill>
                <a:latin typeface="Montserrat"/>
                <a:ea typeface="Montserrat"/>
                <a:cs typeface="Montserrat"/>
                <a:sym typeface="Montserrat"/>
              </a:rPr>
              <a:t> recibe una función que tiene dos argumentos (el elemento y el índice) y </a:t>
            </a:r>
            <a:r>
              <a:rPr lang="en">
                <a:solidFill>
                  <a:schemeClr val="lt1"/>
                </a:solidFill>
                <a:latin typeface="Montserrat Black"/>
                <a:ea typeface="Montserrat Black"/>
                <a:cs typeface="Montserrat Black"/>
                <a:sym typeface="Montserrat Black"/>
              </a:rPr>
              <a:t>tiene</a:t>
            </a:r>
            <a:r>
              <a:rPr lang="en">
                <a:solidFill>
                  <a:schemeClr val="lt1"/>
                </a:solidFill>
                <a:latin typeface="Montserrat"/>
                <a:ea typeface="Montserrat"/>
                <a:cs typeface="Montserrat"/>
                <a:sym typeface="Montserrat"/>
              </a:rPr>
              <a:t> que retornar el nuevo valor del elemento.</a:t>
            </a:r>
            <a:endParaRPr>
              <a:solidFill>
                <a:srgbClr val="FFFFFF"/>
              </a:solidFill>
              <a:latin typeface="Montserrat Black"/>
              <a:ea typeface="Montserrat Black"/>
              <a:cs typeface="Montserrat Black"/>
              <a:sym typeface="Montserrat Black"/>
            </a:endParaRPr>
          </a:p>
        </p:txBody>
      </p:sp>
      <p:sp>
        <p:nvSpPr>
          <p:cNvPr id="132" name="Google Shape;132;p24"/>
          <p:cNvSpPr/>
          <p:nvPr/>
        </p:nvSpPr>
        <p:spPr>
          <a:xfrm>
            <a:off x="206250" y="1542975"/>
            <a:ext cx="8731500" cy="3339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playlist</a:t>
            </a:r>
            <a:r>
              <a:rPr b="1" lang="en">
                <a:solidFill>
                  <a:schemeClr val="dk1"/>
                </a:solidFill>
                <a:latin typeface="Courier New"/>
                <a:ea typeface="Courier New"/>
                <a:cs typeface="Courier New"/>
                <a:sym typeface="Courier New"/>
              </a:rPr>
              <a:t> = [</a:t>
            </a:r>
            <a:r>
              <a:rPr b="1" lang="en">
                <a:solidFill>
                  <a:srgbClr val="A31515"/>
                </a:solidFill>
                <a:latin typeface="Courier New"/>
                <a:ea typeface="Courier New"/>
                <a:cs typeface="Courier New"/>
                <a:sym typeface="Courier New"/>
              </a:rPr>
              <a:t>'Smells Like Teen Spirit'</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'Come As You Are'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'Heart-Shaped Box'</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return no hace falta return porque está implícito</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newPlaylist</a:t>
            </a:r>
            <a:r>
              <a:rPr b="1" lang="en">
                <a:solidFill>
                  <a:schemeClr val="dk1"/>
                </a:solidFill>
                <a:latin typeface="Courier New"/>
                <a:ea typeface="Courier New"/>
                <a:cs typeface="Courier New"/>
                <a:sym typeface="Courier New"/>
              </a:rPr>
              <a:t> = </a:t>
            </a:r>
            <a:r>
              <a:rPr b="1" lang="en">
                <a:solidFill>
                  <a:srgbClr val="001080"/>
                </a:solidFill>
                <a:latin typeface="Courier New"/>
                <a:ea typeface="Courier New"/>
                <a:cs typeface="Courier New"/>
                <a:sym typeface="Courier New"/>
              </a:rPr>
              <a:t>playlist</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map</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cancion</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=&gt;</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a:t>
            </a:r>
            <a:r>
              <a:rPr b="1" lang="en">
                <a:solidFill>
                  <a:srgbClr val="0000FF"/>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i</a:t>
            </a:r>
            <a:r>
              <a:rPr b="1" lang="en">
                <a:solidFill>
                  <a:srgbClr val="0000FF"/>
                </a:solidFill>
                <a:latin typeface="Courier New"/>
                <a:ea typeface="Courier New"/>
                <a:cs typeface="Courier New"/>
                <a:sym typeface="Courier New"/>
              </a:rPr>
              <a:t>}</a:t>
            </a:r>
            <a:r>
              <a:rPr b="1" lang="en">
                <a:solidFill>
                  <a:srgbClr val="A31515"/>
                </a:solidFill>
                <a:latin typeface="Courier New"/>
                <a:ea typeface="Courier New"/>
                <a:cs typeface="Courier New"/>
                <a:sym typeface="Courier New"/>
              </a:rPr>
              <a:t> - </a:t>
            </a:r>
            <a:r>
              <a:rPr b="1" lang="en">
                <a:solidFill>
                  <a:srgbClr val="0000FF"/>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cancion</a:t>
            </a:r>
            <a:r>
              <a:rPr b="1" lang="en">
                <a:solidFill>
                  <a:srgbClr val="0000FF"/>
                </a:solidFill>
                <a:latin typeface="Courier New"/>
                <a:ea typeface="Courier New"/>
                <a:cs typeface="Courier New"/>
                <a:sym typeface="Courier New"/>
              </a:rPr>
              <a:t>}</a:t>
            </a:r>
            <a:r>
              <a:rPr b="1" lang="en">
                <a:solidFill>
                  <a:srgbClr val="A31515"/>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newPlaylist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 '0 - Smells Like Teen Spirit',</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'1 - Come As You Are',</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'2 - Heart-Shaped Box'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569CD6"/>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5"/>
          <p:cNvSpPr/>
          <p:nvPr/>
        </p:nvSpPr>
        <p:spPr>
          <a:xfrm>
            <a:off x="1700400" y="1800600"/>
            <a:ext cx="5743200" cy="24006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var</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numeros</a:t>
            </a:r>
            <a:r>
              <a:rPr b="1" lang="en">
                <a:solidFill>
                  <a:schemeClr val="dk1"/>
                </a:solidFill>
                <a:latin typeface="Courier New"/>
                <a:ea typeface="Courier New"/>
                <a:cs typeface="Courier New"/>
                <a:sym typeface="Courier New"/>
              </a:rPr>
              <a:t> = [</a:t>
            </a:r>
            <a:r>
              <a:rPr b="1" lang="en">
                <a:solidFill>
                  <a:srgbClr val="09885A"/>
                </a:solidFill>
                <a:latin typeface="Courier New"/>
                <a:ea typeface="Courier New"/>
                <a:cs typeface="Courier New"/>
                <a:sym typeface="Courier New"/>
              </a:rPr>
              <a:t>3</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7</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13</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99</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ACA LA SOLUCION</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numeros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[3, 7, 13, 99]</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dobles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[6, 14, 26, 198]</a:t>
            </a:r>
            <a:endParaRPr b="1">
              <a:solidFill>
                <a:srgbClr val="569CD6"/>
              </a:solidFill>
              <a:latin typeface="Courier New"/>
              <a:ea typeface="Courier New"/>
              <a:cs typeface="Courier New"/>
              <a:sym typeface="Courier New"/>
            </a:endParaRPr>
          </a:p>
        </p:txBody>
      </p:sp>
      <p:sp>
        <p:nvSpPr>
          <p:cNvPr id="138" name="Google Shape;138;p25"/>
          <p:cNvSpPr txBox="1"/>
          <p:nvPr/>
        </p:nvSpPr>
        <p:spPr>
          <a:xfrm>
            <a:off x="206250" y="987175"/>
            <a:ext cx="8731500" cy="6183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latin typeface="Montserrat"/>
                <a:ea typeface="Montserrat"/>
                <a:cs typeface="Montserrat"/>
                <a:sym typeface="Montserrat"/>
              </a:rPr>
              <a:t>1</a:t>
            </a:r>
            <a:r>
              <a:rPr lang="en">
                <a:solidFill>
                  <a:schemeClr val="lt1"/>
                </a:solidFill>
                <a:latin typeface="Montserrat"/>
                <a:ea typeface="Montserrat"/>
                <a:cs typeface="Montserrat"/>
                <a:sym typeface="Montserrat"/>
              </a:rPr>
              <a:t>. Tenemos un array de números en la variable </a:t>
            </a:r>
            <a:r>
              <a:rPr lang="en">
                <a:solidFill>
                  <a:schemeClr val="lt1"/>
                </a:solidFill>
                <a:latin typeface="Montserrat Black"/>
                <a:ea typeface="Montserrat Black"/>
                <a:cs typeface="Montserrat Black"/>
                <a:sym typeface="Montserrat Black"/>
              </a:rPr>
              <a:t>numeros</a:t>
            </a:r>
            <a:r>
              <a:rPr lang="en">
                <a:solidFill>
                  <a:schemeClr val="lt1"/>
                </a:solidFill>
                <a:latin typeface="Montserrat"/>
                <a:ea typeface="Montserrat"/>
                <a:cs typeface="Montserrat"/>
                <a:sym typeface="Montserrat"/>
              </a:rPr>
              <a:t>. Queremos crear un nuevo array que contenga el doble de cada número, utilizando </a:t>
            </a:r>
            <a:r>
              <a:rPr lang="en">
                <a:solidFill>
                  <a:schemeClr val="lt1"/>
                </a:solidFill>
                <a:latin typeface="Montserrat Black"/>
                <a:ea typeface="Montserrat Black"/>
                <a:cs typeface="Montserrat Black"/>
                <a:sym typeface="Montserrat Black"/>
              </a:rPr>
              <a:t>.map()</a:t>
            </a:r>
            <a:r>
              <a:rPr lang="en">
                <a:solidFill>
                  <a:schemeClr val="lt1"/>
                </a:solidFill>
                <a:latin typeface="Montserrat"/>
                <a:ea typeface="Montserrat"/>
                <a:cs typeface="Montserrat"/>
                <a:sym typeface="Montserrat"/>
              </a:rPr>
              <a:t>.</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139" name="Google Shape;139;p25"/>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MAP: </a:t>
            </a:r>
            <a:r>
              <a:rPr lang="en">
                <a:solidFill>
                  <a:schemeClr val="dk1"/>
                </a:solidFill>
                <a:latin typeface="Montserrat Black"/>
                <a:ea typeface="Montserrat Black"/>
                <a:cs typeface="Montserrat Black"/>
                <a:sym typeface="Montserrat Black"/>
              </a:rPr>
              <a:t>EJERCICIOS</a:t>
            </a:r>
            <a:endParaRPr>
              <a:latin typeface="Montserrat Black"/>
              <a:ea typeface="Montserrat Black"/>
              <a:cs typeface="Montserrat Black"/>
              <a:sym typeface="Montserrat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6"/>
          <p:cNvSpPr/>
          <p:nvPr/>
        </p:nvSpPr>
        <p:spPr>
          <a:xfrm>
            <a:off x="206250" y="1779725"/>
            <a:ext cx="8731500" cy="32259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var</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frases</a:t>
            </a:r>
            <a:r>
              <a:rPr b="1" lang="en">
                <a:solidFill>
                  <a:schemeClr val="dk1"/>
                </a:solidFill>
                <a:latin typeface="Courier New"/>
                <a:ea typeface="Courier New"/>
                <a:cs typeface="Courier New"/>
                <a:sym typeface="Courier New"/>
              </a:rPr>
              <a:t> = [</a:t>
            </a:r>
            <a:r>
              <a:rPr b="1" lang="en">
                <a:solidFill>
                  <a:srgbClr val="A31515"/>
                </a:solidFill>
                <a:latin typeface="Courier New"/>
                <a:ea typeface="Courier New"/>
                <a:cs typeface="Courier New"/>
                <a:sym typeface="Courier New"/>
              </a:rPr>
              <a:t>'Labore sea dolor.'</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'Justo rebum dolor.'</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'Stet lorem amet.'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SOLUCION</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frases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['Labore sea dolor.', 'Justo rebum dolor.', 'Stet lorem amet.']</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frasesExclamadas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 '¡Labore sea dolor.!', '¡Justo rebum dolor.!', '¡Stet lorem amet.!' ]</a:t>
            </a:r>
            <a:endParaRPr b="1">
              <a:solidFill>
                <a:srgbClr val="569CD6"/>
              </a:solidFill>
              <a:latin typeface="Courier New"/>
              <a:ea typeface="Courier New"/>
              <a:cs typeface="Courier New"/>
              <a:sym typeface="Courier New"/>
            </a:endParaRPr>
          </a:p>
        </p:txBody>
      </p:sp>
      <p:sp>
        <p:nvSpPr>
          <p:cNvPr id="145" name="Google Shape;145;p26"/>
          <p:cNvSpPr txBox="1"/>
          <p:nvPr/>
        </p:nvSpPr>
        <p:spPr>
          <a:xfrm>
            <a:off x="206250" y="987175"/>
            <a:ext cx="8731500" cy="6183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2</a:t>
            </a:r>
            <a:r>
              <a:rPr lang="en">
                <a:solidFill>
                  <a:schemeClr val="lt1"/>
                </a:solidFill>
                <a:latin typeface="Montserrat"/>
                <a:ea typeface="Montserrat"/>
                <a:cs typeface="Montserrat"/>
                <a:sym typeface="Montserrat"/>
              </a:rPr>
              <a:t>. Tenemos un array en la variable </a:t>
            </a:r>
            <a:r>
              <a:rPr lang="en">
                <a:solidFill>
                  <a:schemeClr val="lt1"/>
                </a:solidFill>
                <a:latin typeface="Montserrat Black"/>
                <a:ea typeface="Montserrat Black"/>
                <a:cs typeface="Montserrat Black"/>
                <a:sym typeface="Montserrat Black"/>
              </a:rPr>
              <a:t>frases</a:t>
            </a:r>
            <a:r>
              <a:rPr lang="en">
                <a:solidFill>
                  <a:schemeClr val="lt1"/>
                </a:solidFill>
                <a:latin typeface="Montserrat"/>
                <a:ea typeface="Montserrat"/>
                <a:cs typeface="Montserrat"/>
                <a:sym typeface="Montserrat"/>
              </a:rPr>
              <a:t> con varias sentencias al azar. Utilizar la función </a:t>
            </a:r>
            <a:r>
              <a:rPr lang="en">
                <a:solidFill>
                  <a:schemeClr val="lt1"/>
                </a:solidFill>
                <a:latin typeface="Montserrat Black"/>
                <a:ea typeface="Montserrat Black"/>
                <a:cs typeface="Montserrat Black"/>
                <a:sym typeface="Montserrat Black"/>
              </a:rPr>
              <a:t>map()</a:t>
            </a:r>
            <a:r>
              <a:rPr lang="en">
                <a:solidFill>
                  <a:schemeClr val="lt1"/>
                </a:solidFill>
                <a:latin typeface="Montserrat"/>
                <a:ea typeface="Montserrat"/>
                <a:cs typeface="Montserrat"/>
                <a:sym typeface="Montserrat"/>
              </a:rPr>
              <a:t> para que cada frase empiece y termine con signos de exclamación.</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146" name="Google Shape;146;p26"/>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MAP: </a:t>
            </a:r>
            <a:r>
              <a:rPr lang="en">
                <a:solidFill>
                  <a:schemeClr val="dk1"/>
                </a:solidFill>
                <a:latin typeface="Montserrat Black"/>
                <a:ea typeface="Montserrat Black"/>
                <a:cs typeface="Montserrat Black"/>
                <a:sym typeface="Montserrat Black"/>
              </a:rPr>
              <a:t>EJERCICIOS</a:t>
            </a:r>
            <a:endParaRPr>
              <a:latin typeface="Montserrat Black"/>
              <a:ea typeface="Montserrat Black"/>
              <a:cs typeface="Montserrat Black"/>
              <a:sym typeface="Montserrat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7"/>
          <p:cNvSpPr/>
          <p:nvPr/>
        </p:nvSpPr>
        <p:spPr>
          <a:xfrm>
            <a:off x="1726950" y="1906400"/>
            <a:ext cx="5690100" cy="29403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playlist</a:t>
            </a:r>
            <a:r>
              <a:rPr b="1" lang="en">
                <a:solidFill>
                  <a:schemeClr val="dk1"/>
                </a:solidFill>
                <a:latin typeface="Courier New"/>
                <a:ea typeface="Courier New"/>
                <a:cs typeface="Courier New"/>
                <a:sym typeface="Courier New"/>
              </a:rPr>
              <a:t> =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'Everlong'</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duracion:</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'120'</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'The Pretender'</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duracion:</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'168'</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'Learn to Fly'</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duracion:</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'204'</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ACA LA SOLUCION</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duracionesEnMinutos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[ 2, 2.8, 3.4 ]</a:t>
            </a:r>
            <a:endParaRPr b="1">
              <a:solidFill>
                <a:srgbClr val="569CD6"/>
              </a:solidFill>
              <a:latin typeface="Courier New"/>
              <a:ea typeface="Courier New"/>
              <a:cs typeface="Courier New"/>
              <a:sym typeface="Courier New"/>
            </a:endParaRPr>
          </a:p>
        </p:txBody>
      </p:sp>
      <p:sp>
        <p:nvSpPr>
          <p:cNvPr id="152" name="Google Shape;152;p27"/>
          <p:cNvSpPr txBox="1"/>
          <p:nvPr/>
        </p:nvSpPr>
        <p:spPr>
          <a:xfrm>
            <a:off x="206250" y="987175"/>
            <a:ext cx="8731500" cy="8520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3</a:t>
            </a:r>
            <a:r>
              <a:rPr lang="en">
                <a:solidFill>
                  <a:schemeClr val="lt1"/>
                </a:solidFill>
                <a:latin typeface="Montserrat"/>
                <a:ea typeface="Montserrat"/>
                <a:cs typeface="Montserrat"/>
                <a:sym typeface="Montserrat"/>
              </a:rPr>
              <a:t>. Tenemos un array de objetos que representa una lista de spotify. Cada objeto es una canción que tiene nombre y duración (en segundos). Queremos obtener un array solo con las duraciones de las canciones en minutos.</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153" name="Google Shape;153;p27"/>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MAP: </a:t>
            </a:r>
            <a:r>
              <a:rPr lang="en">
                <a:solidFill>
                  <a:schemeClr val="dk1"/>
                </a:solidFill>
                <a:latin typeface="Montserrat Black"/>
                <a:ea typeface="Montserrat Black"/>
                <a:cs typeface="Montserrat Black"/>
                <a:sym typeface="Montserrat Black"/>
              </a:rPr>
              <a:t>EJERCICIOS</a:t>
            </a:r>
            <a:endParaRPr>
              <a:latin typeface="Montserrat Black"/>
              <a:ea typeface="Montserrat Black"/>
              <a:cs typeface="Montserrat Black"/>
              <a:sym typeface="Montserrat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8"/>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FILTER</a:t>
            </a:r>
            <a:endParaRPr>
              <a:latin typeface="Montserrat Black"/>
              <a:ea typeface="Montserrat Black"/>
              <a:cs typeface="Montserrat Black"/>
              <a:sym typeface="Montserrat Black"/>
            </a:endParaRPr>
          </a:p>
        </p:txBody>
      </p:sp>
      <p:sp>
        <p:nvSpPr>
          <p:cNvPr id="159" name="Google Shape;159;p28"/>
          <p:cNvSpPr txBox="1"/>
          <p:nvPr/>
        </p:nvSpPr>
        <p:spPr>
          <a:xfrm>
            <a:off x="206250" y="747700"/>
            <a:ext cx="8731500" cy="8145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rgbClr val="FFFFFF"/>
                </a:solidFill>
                <a:latin typeface="Montserrat Black"/>
                <a:ea typeface="Montserrat Black"/>
                <a:cs typeface="Montserrat Black"/>
                <a:sym typeface="Montserrat Black"/>
              </a:rPr>
              <a:t>.filter()</a:t>
            </a:r>
            <a:r>
              <a:rPr lang="en">
                <a:solidFill>
                  <a:srgbClr val="FFFFFF"/>
                </a:solidFill>
                <a:latin typeface="Montserrat"/>
                <a:ea typeface="Montserrat"/>
                <a:cs typeface="Montserrat"/>
                <a:sym typeface="Montserrat"/>
              </a:rPr>
              <a:t> es un método que retorna un nuevo array, con los datos filtrados según una función que le pasamos por parámetro. Antes, si queríamos quedarnos solo con algunos elementos de un array, teníamos que desarrollar algo como:</a:t>
            </a:r>
            <a:endParaRPr>
              <a:solidFill>
                <a:srgbClr val="FFFFFF"/>
              </a:solidFill>
              <a:latin typeface="Montserrat"/>
              <a:ea typeface="Montserrat"/>
              <a:cs typeface="Montserrat"/>
              <a:sym typeface="Montserrat"/>
            </a:endParaRPr>
          </a:p>
        </p:txBody>
      </p:sp>
      <p:sp>
        <p:nvSpPr>
          <p:cNvPr id="160" name="Google Shape;160;p28"/>
          <p:cNvSpPr/>
          <p:nvPr/>
        </p:nvSpPr>
        <p:spPr>
          <a:xfrm>
            <a:off x="206250" y="1562200"/>
            <a:ext cx="8731500" cy="35058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None/>
            </a:pPr>
            <a:r>
              <a:rPr b="1" lang="en">
                <a:solidFill>
                  <a:srgbClr val="0000FF"/>
                </a:solidFill>
                <a:latin typeface="Courier New"/>
                <a:ea typeface="Courier New"/>
                <a:cs typeface="Courier New"/>
                <a:sym typeface="Courier New"/>
              </a:rPr>
              <a:t>var</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notas</a:t>
            </a:r>
            <a:r>
              <a:rPr b="1" lang="en">
                <a:solidFill>
                  <a:schemeClr val="dk1"/>
                </a:solidFill>
                <a:latin typeface="Courier New"/>
                <a:ea typeface="Courier New"/>
                <a:cs typeface="Courier New"/>
                <a:sym typeface="Courier New"/>
              </a:rPr>
              <a:t> = [</a:t>
            </a:r>
            <a:r>
              <a:rPr b="1" lang="en">
                <a:solidFill>
                  <a:srgbClr val="09885A"/>
                </a:solidFill>
                <a:latin typeface="Courier New"/>
                <a:ea typeface="Courier New"/>
                <a:cs typeface="Courier New"/>
                <a:sym typeface="Courier New"/>
              </a:rPr>
              <a:t>1</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2</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3</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4</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10</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5</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00FF"/>
                </a:solidFill>
                <a:latin typeface="Courier New"/>
                <a:ea typeface="Courier New"/>
                <a:cs typeface="Courier New"/>
                <a:sym typeface="Courier New"/>
              </a:rPr>
              <a:t>var</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aprobadas</a:t>
            </a:r>
            <a:r>
              <a:rPr b="1" lang="en">
                <a:solidFill>
                  <a:schemeClr val="dk1"/>
                </a:solidFill>
                <a:latin typeface="Courier New"/>
                <a:ea typeface="Courier New"/>
                <a:cs typeface="Courier New"/>
                <a:sym typeface="Courier New"/>
              </a:rPr>
              <a:t> =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AF00DB"/>
                </a:solidFill>
                <a:latin typeface="Courier New"/>
                <a:ea typeface="Courier New"/>
                <a:cs typeface="Courier New"/>
                <a:sym typeface="Courier New"/>
              </a:rPr>
              <a:t>for</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let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 = </a:t>
            </a:r>
            <a:r>
              <a:rPr b="1" lang="en">
                <a:solidFill>
                  <a:srgbClr val="09885A"/>
                </a:solidFill>
                <a:latin typeface="Courier New"/>
                <a:ea typeface="Courier New"/>
                <a:cs typeface="Courier New"/>
                <a:sym typeface="Courier New"/>
              </a:rPr>
              <a:t>0</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 &lt; </a:t>
            </a:r>
            <a:r>
              <a:rPr b="1" lang="en">
                <a:solidFill>
                  <a:srgbClr val="001080"/>
                </a:solidFill>
                <a:latin typeface="Courier New"/>
                <a:ea typeface="Courier New"/>
                <a:cs typeface="Courier New"/>
                <a:sym typeface="Courier New"/>
              </a:rPr>
              <a:t>notas</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length</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chemeClr val="dk1"/>
                </a:solidFill>
                <a:latin typeface="Courier New"/>
                <a:ea typeface="Courier New"/>
                <a:cs typeface="Courier New"/>
                <a:sym typeface="Courier New"/>
              </a:rPr>
              <a:t> </a:t>
            </a:r>
            <a:r>
              <a:rPr b="1" lang="en">
                <a:solidFill>
                  <a:srgbClr val="AF00DB"/>
                </a:solidFill>
                <a:latin typeface="Courier New"/>
                <a:ea typeface="Courier New"/>
                <a:cs typeface="Courier New"/>
                <a:sym typeface="Courier New"/>
              </a:rPr>
              <a:t>if</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notas</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 &gt;= </a:t>
            </a:r>
            <a:r>
              <a:rPr b="1" lang="en">
                <a:solidFill>
                  <a:srgbClr val="09885A"/>
                </a:solidFill>
                <a:latin typeface="Courier New"/>
                <a:ea typeface="Courier New"/>
                <a:cs typeface="Courier New"/>
                <a:sym typeface="Courier New"/>
              </a:rPr>
              <a:t>6</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aprobadas</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push</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notas</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aprobadas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[10] array con una sola nota aprobada</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notas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[1, 2, 3, 4, 10, 5] array original</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0000FF"/>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9"/>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FILTER</a:t>
            </a:r>
            <a:endParaRPr>
              <a:latin typeface="Montserrat Black"/>
              <a:ea typeface="Montserrat Black"/>
              <a:cs typeface="Montserrat Black"/>
              <a:sym typeface="Montserrat Black"/>
            </a:endParaRPr>
          </a:p>
        </p:txBody>
      </p:sp>
      <p:sp>
        <p:nvSpPr>
          <p:cNvPr id="166" name="Google Shape;166;p29"/>
          <p:cNvSpPr txBox="1"/>
          <p:nvPr/>
        </p:nvSpPr>
        <p:spPr>
          <a:xfrm>
            <a:off x="206250" y="747700"/>
            <a:ext cx="8731500" cy="4140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Con </a:t>
            </a:r>
            <a:r>
              <a:rPr lang="en">
                <a:solidFill>
                  <a:srgbClr val="FFFFFF"/>
                </a:solidFill>
                <a:latin typeface="Montserrat Black"/>
                <a:ea typeface="Montserrat Black"/>
                <a:cs typeface="Montserrat Black"/>
                <a:sym typeface="Montserrat Black"/>
              </a:rPr>
              <a:t>.filter()</a:t>
            </a:r>
            <a:r>
              <a:rPr lang="en">
                <a:solidFill>
                  <a:srgbClr val="FFFFFF"/>
                </a:solidFill>
                <a:latin typeface="Montserrat"/>
                <a:ea typeface="Montserrat"/>
                <a:cs typeface="Montserrat"/>
                <a:sym typeface="Montserrat"/>
              </a:rPr>
              <a:t> podemos solucionarlo de una forma mucho más sencilla:</a:t>
            </a:r>
            <a:endParaRPr>
              <a:solidFill>
                <a:srgbClr val="FFFFFF"/>
              </a:solidFill>
              <a:latin typeface="Montserrat"/>
              <a:ea typeface="Montserrat"/>
              <a:cs typeface="Montserrat"/>
              <a:sym typeface="Montserrat"/>
            </a:endParaRPr>
          </a:p>
        </p:txBody>
      </p:sp>
      <p:sp>
        <p:nvSpPr>
          <p:cNvPr id="167" name="Google Shape;167;p29"/>
          <p:cNvSpPr/>
          <p:nvPr/>
        </p:nvSpPr>
        <p:spPr>
          <a:xfrm>
            <a:off x="206250" y="1161700"/>
            <a:ext cx="8731500" cy="38823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None/>
            </a:pPr>
            <a:r>
              <a:rPr b="1" lang="en">
                <a:solidFill>
                  <a:srgbClr val="0000FF"/>
                </a:solidFill>
                <a:latin typeface="Courier New"/>
                <a:ea typeface="Courier New"/>
                <a:cs typeface="Courier New"/>
                <a:sym typeface="Courier New"/>
              </a:rPr>
              <a:t>var</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notas</a:t>
            </a:r>
            <a:r>
              <a:rPr b="1" lang="en">
                <a:solidFill>
                  <a:schemeClr val="dk1"/>
                </a:solidFill>
                <a:latin typeface="Courier New"/>
                <a:ea typeface="Courier New"/>
                <a:cs typeface="Courier New"/>
                <a:sym typeface="Courier New"/>
              </a:rPr>
              <a:t> = [</a:t>
            </a:r>
            <a:r>
              <a:rPr b="1" lang="en">
                <a:solidFill>
                  <a:srgbClr val="09885A"/>
                </a:solidFill>
                <a:latin typeface="Courier New"/>
                <a:ea typeface="Courier New"/>
                <a:cs typeface="Courier New"/>
                <a:sym typeface="Courier New"/>
              </a:rPr>
              <a:t>1</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2</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3</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4</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10</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5</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8000"/>
                </a:solidFill>
                <a:latin typeface="Courier New"/>
                <a:ea typeface="Courier New"/>
                <a:cs typeface="Courier New"/>
                <a:sym typeface="Courier New"/>
              </a:rPr>
              <a:t>// con ARROW FUNCTIONS</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00FF"/>
                </a:solidFill>
                <a:latin typeface="Courier New"/>
                <a:ea typeface="Courier New"/>
                <a:cs typeface="Courier New"/>
                <a:sym typeface="Courier New"/>
              </a:rPr>
              <a:t>var</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aprobadas</a:t>
            </a:r>
            <a:r>
              <a:rPr b="1" lang="en">
                <a:solidFill>
                  <a:schemeClr val="dk1"/>
                </a:solidFill>
                <a:latin typeface="Courier New"/>
                <a:ea typeface="Courier New"/>
                <a:cs typeface="Courier New"/>
                <a:sym typeface="Courier New"/>
              </a:rPr>
              <a:t> = </a:t>
            </a:r>
            <a:r>
              <a:rPr b="1" lang="en">
                <a:solidFill>
                  <a:srgbClr val="001080"/>
                </a:solidFill>
                <a:latin typeface="Courier New"/>
                <a:ea typeface="Courier New"/>
                <a:cs typeface="Courier New"/>
                <a:sym typeface="Courier New"/>
              </a:rPr>
              <a:t>notas</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filter</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nota</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=&gt;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nota</a:t>
            </a:r>
            <a:r>
              <a:rPr b="1" lang="en">
                <a:solidFill>
                  <a:schemeClr val="dk1"/>
                </a:solidFill>
                <a:latin typeface="Courier New"/>
                <a:ea typeface="Courier New"/>
                <a:cs typeface="Courier New"/>
                <a:sym typeface="Courier New"/>
              </a:rPr>
              <a:t> &gt;= </a:t>
            </a:r>
            <a:r>
              <a:rPr b="1" lang="en">
                <a:solidFill>
                  <a:srgbClr val="09885A"/>
                </a:solidFill>
                <a:latin typeface="Courier New"/>
                <a:ea typeface="Courier New"/>
                <a:cs typeface="Courier New"/>
                <a:sym typeface="Courier New"/>
              </a:rPr>
              <a:t>6</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8000"/>
                </a:solidFill>
                <a:latin typeface="Courier New"/>
                <a:ea typeface="Courier New"/>
                <a:cs typeface="Courier New"/>
                <a:sym typeface="Courier New"/>
              </a:rPr>
              <a:t>// sin ARROW FUNCTIONS</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8000"/>
                </a:solidFill>
                <a:latin typeface="Courier New"/>
                <a:ea typeface="Courier New"/>
                <a:cs typeface="Courier New"/>
                <a:sym typeface="Courier New"/>
              </a:rPr>
              <a:t>// var aprobadas = notas.filter(function(nota)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8000"/>
                </a:solidFill>
                <a:latin typeface="Courier New"/>
                <a:ea typeface="Courier New"/>
                <a:cs typeface="Courier New"/>
                <a:sym typeface="Courier New"/>
              </a:rPr>
              <a:t>//  return nota &gt;= 6;</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8000"/>
                </a:solidFill>
                <a:latin typeface="Courier New"/>
                <a:ea typeface="Courier New"/>
                <a:cs typeface="Courier New"/>
                <a:sym typeface="Courier New"/>
              </a:rPr>
              <a:t>//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aprobadas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[10] array con una sola nota aprobada</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notas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[1, 2, 3, 4, 10, 5] array original</a:t>
            </a:r>
            <a:endParaRPr b="1">
              <a:solidFill>
                <a:srgbClr val="0000FF"/>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30"/>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FILTER</a:t>
            </a:r>
            <a:endParaRPr>
              <a:latin typeface="Montserrat Black"/>
              <a:ea typeface="Montserrat Black"/>
              <a:cs typeface="Montserrat Black"/>
              <a:sym typeface="Montserrat Black"/>
            </a:endParaRPr>
          </a:p>
        </p:txBody>
      </p:sp>
      <p:sp>
        <p:nvSpPr>
          <p:cNvPr id="173" name="Google Shape;173;p30"/>
          <p:cNvSpPr txBox="1"/>
          <p:nvPr/>
        </p:nvSpPr>
        <p:spPr>
          <a:xfrm>
            <a:off x="206250" y="747700"/>
            <a:ext cx="8731500" cy="4107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Con </a:t>
            </a:r>
            <a:r>
              <a:rPr lang="en">
                <a:solidFill>
                  <a:srgbClr val="FFFFFF"/>
                </a:solidFill>
                <a:latin typeface="Montserrat Black"/>
                <a:ea typeface="Montserrat Black"/>
                <a:cs typeface="Montserrat Black"/>
                <a:sym typeface="Montserrat Black"/>
              </a:rPr>
              <a:t>.filter()</a:t>
            </a:r>
            <a:r>
              <a:rPr lang="en">
                <a:solidFill>
                  <a:srgbClr val="FFFFFF"/>
                </a:solidFill>
                <a:latin typeface="Montserrat"/>
                <a:ea typeface="Montserrat"/>
                <a:cs typeface="Montserrat"/>
                <a:sym typeface="Montserrat"/>
              </a:rPr>
              <a:t> podemos filtrar arrays que contengan cualquier tipo de datos.</a:t>
            </a:r>
            <a:endParaRPr>
              <a:solidFill>
                <a:srgbClr val="FFFFFF"/>
              </a:solidFill>
              <a:latin typeface="Montserrat"/>
              <a:ea typeface="Montserrat"/>
              <a:cs typeface="Montserrat"/>
              <a:sym typeface="Montserrat"/>
            </a:endParaRPr>
          </a:p>
        </p:txBody>
      </p:sp>
      <p:sp>
        <p:nvSpPr>
          <p:cNvPr id="174" name="Google Shape;174;p30"/>
          <p:cNvSpPr/>
          <p:nvPr/>
        </p:nvSpPr>
        <p:spPr>
          <a:xfrm>
            <a:off x="206250" y="1158400"/>
            <a:ext cx="8731500" cy="38775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var</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comidas</a:t>
            </a:r>
            <a:r>
              <a:rPr b="1" lang="en">
                <a:solidFill>
                  <a:schemeClr val="dk1"/>
                </a:solidFill>
                <a:latin typeface="Courier New"/>
                <a:ea typeface="Courier New"/>
                <a:cs typeface="Courier New"/>
                <a:sym typeface="Courier New"/>
              </a:rPr>
              <a:t> =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'1'</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vegetariana:</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false</a:t>
            </a:r>
            <a:r>
              <a:rPr b="1" lang="en">
                <a:solidFill>
                  <a:schemeClr val="dk1"/>
                </a:solidFill>
                <a:latin typeface="Courier New"/>
                <a:ea typeface="Courier New"/>
                <a:cs typeface="Courier New"/>
                <a:sym typeface="Courier New"/>
              </a:rPr>
              <a:t> }, {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'2'</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vegetariana:</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true</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'3'</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vegetariana:</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true</a:t>
            </a:r>
            <a:r>
              <a:rPr b="1" lang="en">
                <a:solidFill>
                  <a:schemeClr val="dk1"/>
                </a:solidFill>
                <a:latin typeface="Courier New"/>
                <a:ea typeface="Courier New"/>
                <a:cs typeface="Courier New"/>
                <a:sym typeface="Courier New"/>
              </a:rPr>
              <a:t> }, {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'4'</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vegetariana:</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false</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var</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vegetarianas</a:t>
            </a:r>
            <a:r>
              <a:rPr b="1" lang="en">
                <a:solidFill>
                  <a:schemeClr val="dk1"/>
                </a:solidFill>
                <a:latin typeface="Courier New"/>
                <a:ea typeface="Courier New"/>
                <a:cs typeface="Courier New"/>
                <a:sym typeface="Courier New"/>
              </a:rPr>
              <a:t> = </a:t>
            </a:r>
            <a:r>
              <a:rPr b="1" lang="en">
                <a:solidFill>
                  <a:srgbClr val="001080"/>
                </a:solidFill>
                <a:latin typeface="Courier New"/>
                <a:ea typeface="Courier New"/>
                <a:cs typeface="Courier New"/>
                <a:sym typeface="Courier New"/>
              </a:rPr>
              <a:t>comidas</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filter</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comida</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=&gt;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comida</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vegetariana</a:t>
            </a:r>
            <a:r>
              <a:rPr b="1" lang="en">
                <a:solidFill>
                  <a:schemeClr val="dk1"/>
                </a:solidFill>
                <a:latin typeface="Courier New"/>
                <a:ea typeface="Courier New"/>
                <a:cs typeface="Courier New"/>
                <a:sym typeface="Courier New"/>
              </a:rPr>
              <a:t> === </a:t>
            </a:r>
            <a:r>
              <a:rPr b="1" lang="en">
                <a:solidFill>
                  <a:srgbClr val="0000FF"/>
                </a:solidFill>
                <a:latin typeface="Courier New"/>
                <a:ea typeface="Courier New"/>
                <a:cs typeface="Courier New"/>
                <a:sym typeface="Courier New"/>
              </a:rPr>
              <a:t>true</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var vegetarianas = comidas.filter(function (comida)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return comida.vegetariana;</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8000"/>
                </a:solidFill>
                <a:latin typeface="Courier New"/>
                <a:ea typeface="Courier New"/>
                <a:cs typeface="Courier New"/>
                <a:sym typeface="Courier New"/>
              </a:rPr>
              <a:t>//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vegetarianas</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8000"/>
                </a:solidFill>
                <a:latin typeface="Courier New"/>
                <a:ea typeface="Courier New"/>
                <a:cs typeface="Courier New"/>
                <a:sym typeface="Courier New"/>
              </a:rPr>
              <a:t>// [{ nombre: '2', vegetariana: true }, { nombre: '3', vegetariana: true }]</a:t>
            </a:r>
            <a:endParaRPr b="1">
              <a:solidFill>
                <a:srgbClr val="0000FF"/>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31"/>
          <p:cNvSpPr/>
          <p:nvPr/>
        </p:nvSpPr>
        <p:spPr>
          <a:xfrm>
            <a:off x="1726950" y="1767325"/>
            <a:ext cx="5690100" cy="20541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numeros</a:t>
            </a:r>
            <a:r>
              <a:rPr b="1" lang="en">
                <a:solidFill>
                  <a:schemeClr val="dk1"/>
                </a:solidFill>
                <a:latin typeface="Courier New"/>
                <a:ea typeface="Courier New"/>
                <a:cs typeface="Courier New"/>
                <a:sym typeface="Courier New"/>
              </a:rPr>
              <a:t> = [</a:t>
            </a:r>
            <a:r>
              <a:rPr b="1" lang="en">
                <a:solidFill>
                  <a:srgbClr val="09885A"/>
                </a:solidFill>
                <a:latin typeface="Courier New"/>
                <a:ea typeface="Courier New"/>
                <a:cs typeface="Courier New"/>
                <a:sym typeface="Courier New"/>
              </a:rPr>
              <a:t>3</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7</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6</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13</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2</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24</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99</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ACA LA SOLUCION</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pares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[6, 2, 24]</a:t>
            </a:r>
            <a:endParaRPr b="1">
              <a:solidFill>
                <a:srgbClr val="569CD6"/>
              </a:solidFill>
              <a:latin typeface="Courier New"/>
              <a:ea typeface="Courier New"/>
              <a:cs typeface="Courier New"/>
              <a:sym typeface="Courier New"/>
            </a:endParaRPr>
          </a:p>
        </p:txBody>
      </p:sp>
      <p:sp>
        <p:nvSpPr>
          <p:cNvPr id="180" name="Google Shape;180;p31"/>
          <p:cNvSpPr txBox="1"/>
          <p:nvPr/>
        </p:nvSpPr>
        <p:spPr>
          <a:xfrm>
            <a:off x="206250" y="987175"/>
            <a:ext cx="8731500" cy="6183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1. Tenemos un array de números en la variable </a:t>
            </a:r>
            <a:r>
              <a:rPr lang="en">
                <a:solidFill>
                  <a:schemeClr val="lt1"/>
                </a:solidFill>
                <a:latin typeface="Montserrat Black"/>
                <a:ea typeface="Montserrat Black"/>
                <a:cs typeface="Montserrat Black"/>
                <a:sym typeface="Montserrat Black"/>
              </a:rPr>
              <a:t>numbers</a:t>
            </a:r>
            <a:r>
              <a:rPr lang="en">
                <a:solidFill>
                  <a:schemeClr val="lt1"/>
                </a:solidFill>
                <a:latin typeface="Montserrat"/>
                <a:ea typeface="Montserrat"/>
                <a:cs typeface="Montserrat"/>
                <a:sym typeface="Montserrat"/>
              </a:rPr>
              <a:t>. Queremos crear un nuevo array que contenga solo los números pares, utilizando </a:t>
            </a:r>
            <a:r>
              <a:rPr lang="en">
                <a:solidFill>
                  <a:schemeClr val="lt1"/>
                </a:solidFill>
                <a:latin typeface="Montserrat Black"/>
                <a:ea typeface="Montserrat Black"/>
                <a:cs typeface="Montserrat Black"/>
                <a:sym typeface="Montserrat Black"/>
              </a:rPr>
              <a:t>.filter()</a:t>
            </a:r>
            <a:r>
              <a:rPr lang="en">
                <a:solidFill>
                  <a:schemeClr val="lt1"/>
                </a:solidFill>
                <a:latin typeface="Montserrat"/>
                <a:ea typeface="Montserrat"/>
                <a:cs typeface="Montserrat"/>
                <a:sym typeface="Montserrat"/>
              </a:rPr>
              <a:t>.</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181" name="Google Shape;181;p31"/>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FILTER: </a:t>
            </a:r>
            <a:r>
              <a:rPr lang="en">
                <a:solidFill>
                  <a:schemeClr val="dk1"/>
                </a:solidFill>
                <a:latin typeface="Montserrat Black"/>
                <a:ea typeface="Montserrat Black"/>
                <a:cs typeface="Montserrat Black"/>
                <a:sym typeface="Montserrat Black"/>
              </a:rPr>
              <a:t>EJERCICIOS</a:t>
            </a:r>
            <a:endParaRPr>
              <a:latin typeface="Montserrat Black"/>
              <a:ea typeface="Montserrat Black"/>
              <a:cs typeface="Montserrat Black"/>
              <a:sym typeface="Montserrat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pic>
        <p:nvPicPr>
          <p:cNvPr id="60" name="Google Shape;60;p14"/>
          <p:cNvPicPr preferRelativeResize="0"/>
          <p:nvPr/>
        </p:nvPicPr>
        <p:blipFill>
          <a:blip r:embed="rId4">
            <a:alphaModFix/>
          </a:blip>
          <a:stretch>
            <a:fillRect/>
          </a:stretch>
        </p:blipFill>
        <p:spPr>
          <a:xfrm>
            <a:off x="2030400" y="3441075"/>
            <a:ext cx="2796100" cy="931225"/>
          </a:xfrm>
          <a:prstGeom prst="rect">
            <a:avLst/>
          </a:prstGeom>
          <a:noFill/>
          <a:ln>
            <a:noFill/>
          </a:ln>
          <a:effectLst>
            <a:outerShdw blurRad="100013" rotWithShape="0" algn="bl" dir="5400000" dist="57150">
              <a:srgbClr val="000000">
                <a:alpha val="45000"/>
              </a:srgbClr>
            </a:outerShdw>
          </a:effectLst>
        </p:spPr>
      </p:pic>
      <p:pic>
        <p:nvPicPr>
          <p:cNvPr id="61" name="Google Shape;61;p14"/>
          <p:cNvPicPr preferRelativeResize="0"/>
          <p:nvPr/>
        </p:nvPicPr>
        <p:blipFill>
          <a:blip r:embed="rId5">
            <a:alphaModFix/>
          </a:blip>
          <a:stretch>
            <a:fillRect/>
          </a:stretch>
        </p:blipFill>
        <p:spPr>
          <a:xfrm>
            <a:off x="5625600" y="3277484"/>
            <a:ext cx="1258375" cy="1258400"/>
          </a:xfrm>
          <a:prstGeom prst="rect">
            <a:avLst/>
          </a:prstGeom>
          <a:noFill/>
          <a:ln>
            <a:noFill/>
          </a:ln>
        </p:spPr>
      </p:pic>
      <p:sp>
        <p:nvSpPr>
          <p:cNvPr id="62" name="Google Shape;62;p14"/>
          <p:cNvSpPr txBox="1"/>
          <p:nvPr/>
        </p:nvSpPr>
        <p:spPr>
          <a:xfrm>
            <a:off x="1343225" y="1837950"/>
            <a:ext cx="62901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Black"/>
                <a:ea typeface="Montserrat Black"/>
                <a:cs typeface="Montserrat Black"/>
                <a:sym typeface="Montserrat Black"/>
              </a:rPr>
              <a:t>ARRAYS</a:t>
            </a:r>
            <a:endParaRPr sz="3000">
              <a:solidFill>
                <a:srgbClr val="FFFFFF"/>
              </a:solidFill>
              <a:latin typeface="Montserrat Black"/>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32"/>
          <p:cNvSpPr/>
          <p:nvPr/>
        </p:nvSpPr>
        <p:spPr>
          <a:xfrm>
            <a:off x="750450" y="1767325"/>
            <a:ext cx="7643100" cy="27033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palabras</a:t>
            </a:r>
            <a:r>
              <a:rPr b="1" lang="en">
                <a:solidFill>
                  <a:schemeClr val="dk1"/>
                </a:solidFill>
                <a:latin typeface="Courier New"/>
                <a:ea typeface="Courier New"/>
                <a:cs typeface="Courier New"/>
                <a:sym typeface="Courier New"/>
              </a:rPr>
              <a:t> = [</a:t>
            </a:r>
            <a:r>
              <a:rPr b="1" lang="en">
                <a:solidFill>
                  <a:srgbClr val="A31515"/>
                </a:solidFill>
                <a:latin typeface="Courier New"/>
                <a:ea typeface="Courier New"/>
                <a:cs typeface="Courier New"/>
                <a:sym typeface="Courier New"/>
              </a:rPr>
              <a:t>'Et'</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'Voluptua'</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'Sed'</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'At'</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'Diam'</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'Lorem'</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ACA LA SOLUCION</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palabrasCortas</a:t>
            </a:r>
            <a:r>
              <a:rPr b="1" lang="en">
                <a:solidFill>
                  <a:schemeClr val="dk1"/>
                </a:solidFill>
                <a:latin typeface="Courier New"/>
                <a:ea typeface="Courier New"/>
                <a:cs typeface="Courier New"/>
                <a:sym typeface="Courier New"/>
              </a:rPr>
              <a:t> =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palabrasCortas</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 'Et', 'Sed', 'At'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569CD6"/>
              </a:solidFill>
              <a:latin typeface="Courier New"/>
              <a:ea typeface="Courier New"/>
              <a:cs typeface="Courier New"/>
              <a:sym typeface="Courier New"/>
            </a:endParaRPr>
          </a:p>
        </p:txBody>
      </p:sp>
      <p:sp>
        <p:nvSpPr>
          <p:cNvPr id="187" name="Google Shape;187;p32"/>
          <p:cNvSpPr txBox="1"/>
          <p:nvPr/>
        </p:nvSpPr>
        <p:spPr>
          <a:xfrm>
            <a:off x="206250" y="987175"/>
            <a:ext cx="8731500" cy="6183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2</a:t>
            </a:r>
            <a:r>
              <a:rPr lang="en">
                <a:solidFill>
                  <a:schemeClr val="lt1"/>
                </a:solidFill>
                <a:latin typeface="Montserrat"/>
                <a:ea typeface="Montserrat"/>
                <a:cs typeface="Montserrat"/>
                <a:sym typeface="Montserrat"/>
              </a:rPr>
              <a:t>. Tenemos un array de palabras al azar en la variable</a:t>
            </a:r>
            <a:r>
              <a:rPr lang="en">
                <a:solidFill>
                  <a:schemeClr val="lt1"/>
                </a:solidFill>
                <a:latin typeface="Montserrat"/>
                <a:ea typeface="Montserrat"/>
                <a:cs typeface="Montserrat"/>
                <a:sym typeface="Montserrat"/>
              </a:rPr>
              <a:t> </a:t>
            </a:r>
            <a:r>
              <a:rPr lang="en">
                <a:solidFill>
                  <a:schemeClr val="lt1"/>
                </a:solidFill>
                <a:latin typeface="Montserrat Black"/>
                <a:ea typeface="Montserrat Black"/>
                <a:cs typeface="Montserrat Black"/>
                <a:sym typeface="Montserrat Black"/>
              </a:rPr>
              <a:t>palabras</a:t>
            </a:r>
            <a:r>
              <a:rPr lang="en">
                <a:solidFill>
                  <a:schemeClr val="lt1"/>
                </a:solidFill>
                <a:latin typeface="Montserrat"/>
                <a:ea typeface="Montserrat"/>
                <a:cs typeface="Montserrat"/>
                <a:sym typeface="Montserrat"/>
              </a:rPr>
              <a:t>. Tenemos que separar en un nuevo array aquellas palabras que no tengan más de 3 letras.</a:t>
            </a:r>
            <a:endParaRPr>
              <a:solidFill>
                <a:schemeClr val="lt1"/>
              </a:solidFill>
              <a:latin typeface="Montserrat"/>
              <a:ea typeface="Montserrat"/>
              <a:cs typeface="Montserrat"/>
              <a:sym typeface="Montserrat"/>
            </a:endParaRPr>
          </a:p>
        </p:txBody>
      </p:sp>
      <p:sp>
        <p:nvSpPr>
          <p:cNvPr id="188" name="Google Shape;188;p32"/>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FILTER: </a:t>
            </a:r>
            <a:r>
              <a:rPr lang="en">
                <a:solidFill>
                  <a:schemeClr val="dk1"/>
                </a:solidFill>
                <a:latin typeface="Montserrat Black"/>
                <a:ea typeface="Montserrat Black"/>
                <a:cs typeface="Montserrat Black"/>
                <a:sym typeface="Montserrat Black"/>
              </a:rPr>
              <a:t>EJERCICIOS</a:t>
            </a:r>
            <a:endParaRPr>
              <a:latin typeface="Montserrat Black"/>
              <a:ea typeface="Montserrat Black"/>
              <a:cs typeface="Montserrat Black"/>
              <a:sym typeface="Montserrat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33"/>
          <p:cNvSpPr/>
          <p:nvPr/>
        </p:nvSpPr>
        <p:spPr>
          <a:xfrm>
            <a:off x="206250" y="1605475"/>
            <a:ext cx="8731500" cy="32943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personas</a:t>
            </a:r>
            <a:r>
              <a:rPr b="1" lang="en">
                <a:solidFill>
                  <a:schemeClr val="dk1"/>
                </a:solidFill>
                <a:latin typeface="Courier New"/>
                <a:ea typeface="Courier New"/>
                <a:cs typeface="Courier New"/>
                <a:sym typeface="Courier New"/>
              </a:rPr>
              <a:t> = [ {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'Ada'</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edad:</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'28'</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'Grace'</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edad:</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'24'</a:t>
            </a:r>
            <a:r>
              <a:rPr b="1" lang="en">
                <a:solidFill>
                  <a:schemeClr val="dk1"/>
                </a:solidFill>
                <a:latin typeface="Courier New"/>
                <a:ea typeface="Courier New"/>
                <a:cs typeface="Courier New"/>
                <a:sym typeface="Courier New"/>
              </a:rPr>
              <a:t> }, { </a:t>
            </a:r>
            <a:r>
              <a:rPr b="1" lang="en">
                <a:solidFill>
                  <a:srgbClr val="001080"/>
                </a:solidFill>
                <a:latin typeface="Courier New"/>
                <a:ea typeface="Courier New"/>
                <a:cs typeface="Courier New"/>
                <a:sym typeface="Courier New"/>
              </a:rPr>
              <a:t>nombre: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'Hedy'</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edad:</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'31'</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COMPLETAR ACA LA SOLUCION</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personasConMasDe27</a:t>
            </a:r>
            <a:r>
              <a:rPr b="1" lang="en">
                <a:solidFill>
                  <a:schemeClr val="dk1"/>
                </a:solidFill>
                <a:latin typeface="Courier New"/>
                <a:ea typeface="Courier New"/>
                <a:cs typeface="Courier New"/>
                <a:sym typeface="Courier New"/>
              </a:rPr>
              <a:t> =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personasConMasDe27</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 nombre: 'Ada', edad: '28' }, { nombre: 'Hedy', edad: '31'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569CD6"/>
              </a:solidFill>
              <a:latin typeface="Courier New"/>
              <a:ea typeface="Courier New"/>
              <a:cs typeface="Courier New"/>
              <a:sym typeface="Courier New"/>
            </a:endParaRPr>
          </a:p>
        </p:txBody>
      </p:sp>
      <p:sp>
        <p:nvSpPr>
          <p:cNvPr id="194" name="Google Shape;194;p33"/>
          <p:cNvSpPr txBox="1"/>
          <p:nvPr/>
        </p:nvSpPr>
        <p:spPr>
          <a:xfrm>
            <a:off x="206250" y="987175"/>
            <a:ext cx="8731500" cy="6183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3</a:t>
            </a:r>
            <a:r>
              <a:rPr lang="en">
                <a:solidFill>
                  <a:schemeClr val="lt1"/>
                </a:solidFill>
                <a:latin typeface="Montserrat"/>
                <a:ea typeface="Montserrat"/>
                <a:cs typeface="Montserrat"/>
                <a:sym typeface="Montserrat"/>
              </a:rPr>
              <a:t>. Tenemos un array de objetos, donde cada objeto representa una persona. Crear un nuevo array con las personas que tengan más de 27 años.</a:t>
            </a:r>
            <a:endParaRPr>
              <a:solidFill>
                <a:schemeClr val="lt1"/>
              </a:solidFill>
              <a:latin typeface="Montserrat"/>
              <a:ea typeface="Montserrat"/>
              <a:cs typeface="Montserrat"/>
              <a:sym typeface="Montserrat"/>
            </a:endParaRPr>
          </a:p>
        </p:txBody>
      </p:sp>
      <p:sp>
        <p:nvSpPr>
          <p:cNvPr id="195" name="Google Shape;195;p33"/>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FILTER: </a:t>
            </a:r>
            <a:r>
              <a:rPr lang="en">
                <a:solidFill>
                  <a:schemeClr val="dk1"/>
                </a:solidFill>
                <a:latin typeface="Montserrat Black"/>
                <a:ea typeface="Montserrat Black"/>
                <a:cs typeface="Montserrat Black"/>
                <a:sym typeface="Montserrat Black"/>
              </a:rPr>
              <a:t>EJERCICIOS</a:t>
            </a:r>
            <a:endParaRPr>
              <a:latin typeface="Montserrat Black"/>
              <a:ea typeface="Montserrat Black"/>
              <a:cs typeface="Montserrat Black"/>
              <a:sym typeface="Montserrat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9" name="Shape 199"/>
        <p:cNvGrpSpPr/>
        <p:nvPr/>
      </p:nvGrpSpPr>
      <p:grpSpPr>
        <a:xfrm>
          <a:off x="0" y="0"/>
          <a:ext cx="0" cy="0"/>
          <a:chOff x="0" y="0"/>
          <a:chExt cx="0" cy="0"/>
        </a:xfrm>
      </p:grpSpPr>
      <p:pic>
        <p:nvPicPr>
          <p:cNvPr id="200" name="Google Shape;200;p34"/>
          <p:cNvPicPr preferRelativeResize="0"/>
          <p:nvPr/>
        </p:nvPicPr>
        <p:blipFill>
          <a:blip r:embed="rId4">
            <a:alphaModFix/>
          </a:blip>
          <a:stretch>
            <a:fillRect/>
          </a:stretch>
        </p:blipFill>
        <p:spPr>
          <a:xfrm>
            <a:off x="2030400" y="3441075"/>
            <a:ext cx="2796100" cy="931225"/>
          </a:xfrm>
          <a:prstGeom prst="rect">
            <a:avLst/>
          </a:prstGeom>
          <a:noFill/>
          <a:ln>
            <a:noFill/>
          </a:ln>
          <a:effectLst>
            <a:outerShdw blurRad="100013" rotWithShape="0" algn="bl" dir="5400000" dist="57150">
              <a:srgbClr val="000000">
                <a:alpha val="45000"/>
              </a:srgbClr>
            </a:outerShdw>
          </a:effectLst>
        </p:spPr>
      </p:pic>
      <p:pic>
        <p:nvPicPr>
          <p:cNvPr id="201" name="Google Shape;201;p34"/>
          <p:cNvPicPr preferRelativeResize="0"/>
          <p:nvPr/>
        </p:nvPicPr>
        <p:blipFill>
          <a:blip r:embed="rId5">
            <a:alphaModFix/>
          </a:blip>
          <a:stretch>
            <a:fillRect/>
          </a:stretch>
        </p:blipFill>
        <p:spPr>
          <a:xfrm>
            <a:off x="5625600" y="3277484"/>
            <a:ext cx="1258375" cy="1258400"/>
          </a:xfrm>
          <a:prstGeom prst="rect">
            <a:avLst/>
          </a:prstGeom>
          <a:noFill/>
          <a:ln>
            <a:noFill/>
          </a:ln>
        </p:spPr>
      </p:pic>
      <p:sp>
        <p:nvSpPr>
          <p:cNvPr id="202" name="Google Shape;202;p34"/>
          <p:cNvSpPr txBox="1"/>
          <p:nvPr/>
        </p:nvSpPr>
        <p:spPr>
          <a:xfrm>
            <a:off x="1343225" y="1837950"/>
            <a:ext cx="62901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Montserrat Black"/>
                <a:ea typeface="Montserrat Black"/>
                <a:cs typeface="Montserrat Black"/>
                <a:sym typeface="Montserrat Black"/>
              </a:rPr>
              <a:t>¡Gracias!</a:t>
            </a:r>
            <a:endParaRPr sz="3600">
              <a:solidFill>
                <a:srgbClr val="FFFFFF"/>
              </a:solidFill>
              <a:latin typeface="Montserrat Black"/>
              <a:ea typeface="Montserrat Black"/>
              <a:cs typeface="Montserrat Black"/>
              <a:sym typeface="Montserrat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FOR</a:t>
            </a:r>
            <a:endParaRPr>
              <a:latin typeface="Montserrat Black"/>
              <a:ea typeface="Montserrat Black"/>
              <a:cs typeface="Montserrat Black"/>
              <a:sym typeface="Montserrat Black"/>
            </a:endParaRPr>
          </a:p>
        </p:txBody>
      </p:sp>
      <p:sp>
        <p:nvSpPr>
          <p:cNvPr id="68" name="Google Shape;68;p15"/>
          <p:cNvSpPr/>
          <p:nvPr/>
        </p:nvSpPr>
        <p:spPr>
          <a:xfrm>
            <a:off x="206250" y="1291050"/>
            <a:ext cx="8731500" cy="36360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villanosDeBatman</a:t>
            </a:r>
            <a:r>
              <a:rPr b="1" lang="en">
                <a:solidFill>
                  <a:schemeClr val="dk1"/>
                </a:solidFill>
                <a:latin typeface="Courier New"/>
                <a:ea typeface="Courier New"/>
                <a:cs typeface="Courier New"/>
                <a:sym typeface="Courier New"/>
              </a:rPr>
              <a:t> = [</a:t>
            </a:r>
            <a:r>
              <a:rPr b="1" lang="en">
                <a:solidFill>
                  <a:srgbClr val="A31515"/>
                </a:solidFill>
                <a:latin typeface="Courier New"/>
                <a:ea typeface="Courier New"/>
                <a:cs typeface="Courier New"/>
                <a:sym typeface="Courier New"/>
              </a:rPr>
              <a:t>'Joker'</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'Bane'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"Ra's Al Ghul"</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'Scarecrow'</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AF00DB"/>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AF00DB"/>
                </a:solidFill>
                <a:latin typeface="Courier New"/>
                <a:ea typeface="Courier New"/>
                <a:cs typeface="Courier New"/>
                <a:sym typeface="Courier New"/>
              </a:rPr>
              <a:t>for</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let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 = </a:t>
            </a:r>
            <a:r>
              <a:rPr b="1" lang="en">
                <a:solidFill>
                  <a:srgbClr val="09885A"/>
                </a:solidFill>
                <a:latin typeface="Courier New"/>
                <a:ea typeface="Courier New"/>
                <a:cs typeface="Courier New"/>
                <a:sym typeface="Courier New"/>
              </a:rPr>
              <a:t>0</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 &lt; </a:t>
            </a:r>
            <a:r>
              <a:rPr b="1" lang="en">
                <a:solidFill>
                  <a:srgbClr val="001080"/>
                </a:solidFill>
                <a:latin typeface="Courier New"/>
                <a:ea typeface="Courier New"/>
                <a:cs typeface="Courier New"/>
                <a:sym typeface="Courier New"/>
              </a:rPr>
              <a:t>villanosDeBatman</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length</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  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villanosDeBatman</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Joker</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Bane</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Ra's Al Ghul</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8000"/>
                </a:solidFill>
                <a:latin typeface="Courier New"/>
                <a:ea typeface="Courier New"/>
                <a:cs typeface="Courier New"/>
                <a:sym typeface="Courier New"/>
              </a:rPr>
              <a:t>// Scarecrow</a:t>
            </a:r>
            <a:endParaRPr b="1">
              <a:solidFill>
                <a:srgbClr val="569CD6"/>
              </a:solidFill>
              <a:latin typeface="Courier New"/>
              <a:ea typeface="Courier New"/>
              <a:cs typeface="Courier New"/>
              <a:sym typeface="Courier New"/>
            </a:endParaRPr>
          </a:p>
        </p:txBody>
      </p:sp>
      <p:sp>
        <p:nvSpPr>
          <p:cNvPr id="69" name="Google Shape;69;p15"/>
          <p:cNvSpPr txBox="1"/>
          <p:nvPr/>
        </p:nvSpPr>
        <p:spPr>
          <a:xfrm>
            <a:off x="206250" y="867438"/>
            <a:ext cx="8731500" cy="4236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Para recorrer un array, podemos utilizar un ciclo </a:t>
            </a:r>
            <a:r>
              <a:rPr lang="en">
                <a:solidFill>
                  <a:srgbClr val="FFFFFF"/>
                </a:solidFill>
                <a:latin typeface="Montserrat Black"/>
                <a:ea typeface="Montserrat Black"/>
                <a:cs typeface="Montserrat Black"/>
                <a:sym typeface="Montserrat Black"/>
              </a:rPr>
              <a:t>for</a:t>
            </a:r>
            <a:r>
              <a:rPr lang="en">
                <a:solidFill>
                  <a:srgbClr val="FFFFFF"/>
                </a:solidFill>
                <a:latin typeface="Montserrat"/>
                <a:ea typeface="Montserrat"/>
                <a:cs typeface="Montserrat"/>
                <a:sym typeface="Montserrat"/>
              </a:rPr>
              <a:t> y acceder a cada elemento con el índice</a:t>
            </a:r>
            <a:endParaRPr>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FOREACH</a:t>
            </a:r>
            <a:endParaRPr>
              <a:latin typeface="Montserrat Black"/>
              <a:ea typeface="Montserrat Black"/>
              <a:cs typeface="Montserrat Black"/>
              <a:sym typeface="Montserrat Black"/>
            </a:endParaRPr>
          </a:p>
        </p:txBody>
      </p:sp>
      <p:sp>
        <p:nvSpPr>
          <p:cNvPr id="75" name="Google Shape;75;p16"/>
          <p:cNvSpPr txBox="1"/>
          <p:nvPr/>
        </p:nvSpPr>
        <p:spPr>
          <a:xfrm>
            <a:off x="206250" y="747700"/>
            <a:ext cx="8731500" cy="4236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Otra forma de recorrer un array, más concisa y leíble, es utilizando el método </a:t>
            </a:r>
            <a:r>
              <a:rPr lang="en">
                <a:solidFill>
                  <a:srgbClr val="FFFFFF"/>
                </a:solidFill>
                <a:latin typeface="Montserrat Black"/>
                <a:ea typeface="Montserrat Black"/>
                <a:cs typeface="Montserrat Black"/>
                <a:sym typeface="Montserrat Black"/>
              </a:rPr>
              <a:t>.forEach()</a:t>
            </a:r>
            <a:endParaRPr>
              <a:solidFill>
                <a:srgbClr val="FFFFFF"/>
              </a:solidFill>
              <a:latin typeface="Montserrat"/>
              <a:ea typeface="Montserrat"/>
              <a:cs typeface="Montserrat"/>
              <a:sym typeface="Montserrat"/>
            </a:endParaRPr>
          </a:p>
        </p:txBody>
      </p:sp>
      <p:sp>
        <p:nvSpPr>
          <p:cNvPr id="76" name="Google Shape;76;p16"/>
          <p:cNvSpPr/>
          <p:nvPr/>
        </p:nvSpPr>
        <p:spPr>
          <a:xfrm>
            <a:off x="206250" y="1171300"/>
            <a:ext cx="8731500" cy="39126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villanosDeBatman</a:t>
            </a:r>
            <a:r>
              <a:rPr b="1" lang="en">
                <a:solidFill>
                  <a:schemeClr val="dk1"/>
                </a:solidFill>
                <a:latin typeface="Courier New"/>
                <a:ea typeface="Courier New"/>
                <a:cs typeface="Courier New"/>
                <a:sym typeface="Courier New"/>
              </a:rPr>
              <a:t> = [</a:t>
            </a:r>
            <a:r>
              <a:rPr b="1" lang="en">
                <a:solidFill>
                  <a:srgbClr val="A31515"/>
                </a:solidFill>
                <a:latin typeface="Courier New"/>
                <a:ea typeface="Courier New"/>
                <a:cs typeface="Courier New"/>
                <a:sym typeface="Courier New"/>
              </a:rPr>
              <a:t>'Joker'</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'Bane'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"Ra's Al Ghul"</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'Scarecrow'</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1080"/>
                </a:solidFill>
                <a:latin typeface="Courier New"/>
                <a:ea typeface="Courier New"/>
                <a:cs typeface="Courier New"/>
                <a:sym typeface="Courier New"/>
              </a:rPr>
              <a:t>villanosDeBatman</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forEach</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villano</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indice</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=&gt;</a:t>
            </a:r>
            <a:r>
              <a:rPr b="1" lang="en">
                <a:solidFill>
                  <a:schemeClr val="dk1"/>
                </a:solidFill>
                <a:latin typeface="Courier New"/>
                <a:ea typeface="Courier New"/>
                <a:cs typeface="Courier New"/>
                <a:sym typeface="Courier New"/>
              </a:rPr>
              <a:t> </a:t>
            </a: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villano</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indice</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villanosDeBatman.forEach(function (villano, indice)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console.log(villano, indice);</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Joker 0</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Bane 1</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Ra's Al Ghul 2</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Scarecrow 3</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0000FF"/>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FOREACH</a:t>
            </a:r>
            <a:endParaRPr>
              <a:latin typeface="Montserrat Black"/>
              <a:ea typeface="Montserrat Black"/>
              <a:cs typeface="Montserrat Black"/>
              <a:sym typeface="Montserrat Black"/>
            </a:endParaRPr>
          </a:p>
        </p:txBody>
      </p:sp>
      <p:sp>
        <p:nvSpPr>
          <p:cNvPr id="82" name="Google Shape;82;p17"/>
          <p:cNvSpPr txBox="1"/>
          <p:nvPr/>
        </p:nvSpPr>
        <p:spPr>
          <a:xfrm>
            <a:off x="206250" y="842975"/>
            <a:ext cx="8731500" cy="6471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Otro ejemplo: Tenemos un array de números, y queremos crear un array nuevo con todos los números elevados al cuadrado</a:t>
            </a:r>
            <a:endParaRPr>
              <a:solidFill>
                <a:srgbClr val="FFFFFF"/>
              </a:solidFill>
              <a:latin typeface="Montserrat"/>
              <a:ea typeface="Montserrat"/>
              <a:cs typeface="Montserrat"/>
              <a:sym typeface="Montserrat"/>
            </a:endParaRPr>
          </a:p>
        </p:txBody>
      </p:sp>
      <p:sp>
        <p:nvSpPr>
          <p:cNvPr id="83" name="Google Shape;83;p17"/>
          <p:cNvSpPr/>
          <p:nvPr/>
        </p:nvSpPr>
        <p:spPr>
          <a:xfrm>
            <a:off x="206250" y="1490175"/>
            <a:ext cx="8731500" cy="33615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numeros</a:t>
            </a:r>
            <a:r>
              <a:rPr b="1" lang="en">
                <a:solidFill>
                  <a:schemeClr val="dk1"/>
                </a:solidFill>
                <a:latin typeface="Courier New"/>
                <a:ea typeface="Courier New"/>
                <a:cs typeface="Courier New"/>
                <a:sym typeface="Courier New"/>
              </a:rPr>
              <a:t> = [ </a:t>
            </a:r>
            <a:r>
              <a:rPr b="1" lang="en">
                <a:solidFill>
                  <a:srgbClr val="09885A"/>
                </a:solidFill>
                <a:latin typeface="Courier New"/>
                <a:ea typeface="Courier New"/>
                <a:cs typeface="Courier New"/>
                <a:sym typeface="Courier New"/>
              </a:rPr>
              <a:t>1</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3</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5</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alCuadrado</a:t>
            </a:r>
            <a:r>
              <a:rPr b="1" lang="en">
                <a:solidFill>
                  <a:schemeClr val="dk1"/>
                </a:solidFill>
                <a:latin typeface="Courier New"/>
                <a:ea typeface="Courier New"/>
                <a:cs typeface="Courier New"/>
                <a:sym typeface="Courier New"/>
              </a:rPr>
              <a:t> =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100"/>
              <a:buFont typeface="Arial"/>
              <a:buNone/>
            </a:pPr>
            <a:r>
              <a:rPr b="1" lang="en">
                <a:solidFill>
                  <a:srgbClr val="001080"/>
                </a:solidFill>
                <a:latin typeface="Courier New"/>
                <a:ea typeface="Courier New"/>
                <a:cs typeface="Courier New"/>
                <a:sym typeface="Courier New"/>
              </a:rPr>
              <a:t>numeros</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forEach</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numero</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=&gt;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alCuadrado</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push</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numero</a:t>
            </a:r>
            <a:r>
              <a:rPr b="1" lang="en">
                <a:solidFill>
                  <a:schemeClr val="dk1"/>
                </a:solidFill>
                <a:latin typeface="Courier New"/>
                <a:ea typeface="Courier New"/>
                <a:cs typeface="Courier New"/>
                <a:sym typeface="Courier New"/>
              </a:rPr>
              <a:t> * </a:t>
            </a:r>
            <a:r>
              <a:rPr b="1" lang="en">
                <a:solidFill>
                  <a:srgbClr val="001080"/>
                </a:solidFill>
                <a:latin typeface="Courier New"/>
                <a:ea typeface="Courier New"/>
                <a:cs typeface="Courier New"/>
                <a:sym typeface="Courier New"/>
              </a:rPr>
              <a:t>numero</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alCuadrado</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[ 1, 9, 25 ]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0000FF"/>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p:nvPr/>
        </p:nvSpPr>
        <p:spPr>
          <a:xfrm>
            <a:off x="1480350" y="1967600"/>
            <a:ext cx="6183300" cy="18621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playlist</a:t>
            </a:r>
            <a:r>
              <a:rPr b="1" lang="en">
                <a:solidFill>
                  <a:schemeClr val="dk1"/>
                </a:solidFill>
                <a:latin typeface="Courier New"/>
                <a:ea typeface="Courier New"/>
                <a:cs typeface="Courier New"/>
                <a:sym typeface="Courier New"/>
              </a:rPr>
              <a:t> = [ </a:t>
            </a:r>
            <a:r>
              <a:rPr b="1" lang="en">
                <a:solidFill>
                  <a:srgbClr val="A31515"/>
                </a:solidFill>
                <a:latin typeface="Courier New"/>
                <a:ea typeface="Courier New"/>
                <a:cs typeface="Courier New"/>
                <a:sym typeface="Courier New"/>
              </a:rPr>
              <a:t>"Concrete and Gold"</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"The Line"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"Sunday Rain"</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"Happy Ever After (Zero Hour)"</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"Arrows"</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"Dirty Water"</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"La Dee Da"</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"The Sky Is a Neighborhood"</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"Make It Right"</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"Run"</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"T-Shirt" </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569CD6"/>
              </a:solidFill>
              <a:latin typeface="Courier New"/>
              <a:ea typeface="Courier New"/>
              <a:cs typeface="Courier New"/>
              <a:sym typeface="Courier New"/>
            </a:endParaRPr>
          </a:p>
        </p:txBody>
      </p:sp>
      <p:sp>
        <p:nvSpPr>
          <p:cNvPr id="89" name="Google Shape;89;p18"/>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FOREACH</a:t>
            </a:r>
            <a:r>
              <a:rPr lang="en">
                <a:latin typeface="Montserrat Black"/>
                <a:ea typeface="Montserrat Black"/>
                <a:cs typeface="Montserrat Black"/>
                <a:sym typeface="Montserrat Black"/>
              </a:rPr>
              <a:t>: </a:t>
            </a:r>
            <a:r>
              <a:rPr lang="en">
                <a:solidFill>
                  <a:schemeClr val="dk1"/>
                </a:solidFill>
                <a:latin typeface="Montserrat Black"/>
                <a:ea typeface="Montserrat Black"/>
                <a:cs typeface="Montserrat Black"/>
                <a:sym typeface="Montserrat Black"/>
              </a:rPr>
              <a:t>EJERCICIOS</a:t>
            </a:r>
            <a:endParaRPr>
              <a:latin typeface="Montserrat Black"/>
              <a:ea typeface="Montserrat Black"/>
              <a:cs typeface="Montserrat Black"/>
              <a:sym typeface="Montserrat Black"/>
            </a:endParaRPr>
          </a:p>
        </p:txBody>
      </p:sp>
      <p:sp>
        <p:nvSpPr>
          <p:cNvPr id="90" name="Google Shape;90;p18"/>
          <p:cNvSpPr txBox="1"/>
          <p:nvPr/>
        </p:nvSpPr>
        <p:spPr>
          <a:xfrm>
            <a:off x="206250" y="987175"/>
            <a:ext cx="8731500" cy="6183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1</a:t>
            </a:r>
            <a:r>
              <a:rPr lang="en">
                <a:solidFill>
                  <a:schemeClr val="lt1"/>
                </a:solidFill>
                <a:latin typeface="Montserrat"/>
                <a:ea typeface="Montserrat"/>
                <a:cs typeface="Montserrat"/>
                <a:sym typeface="Montserrat"/>
              </a:rPr>
              <a:t>. Tenemos un array de canciones en la variable </a:t>
            </a:r>
            <a:r>
              <a:rPr lang="en">
                <a:solidFill>
                  <a:schemeClr val="lt1"/>
                </a:solidFill>
                <a:latin typeface="Montserrat Black"/>
                <a:ea typeface="Montserrat Black"/>
                <a:cs typeface="Montserrat Black"/>
                <a:sym typeface="Montserrat Black"/>
              </a:rPr>
              <a:t>playlist</a:t>
            </a:r>
            <a:r>
              <a:rPr lang="en">
                <a:solidFill>
                  <a:schemeClr val="lt1"/>
                </a:solidFill>
                <a:latin typeface="Montserrat"/>
                <a:ea typeface="Montserrat"/>
                <a:cs typeface="Montserrat"/>
                <a:sym typeface="Montserrat"/>
              </a:rPr>
              <a:t>. Recorrer la lista y mostrar cada canción con console.log</a:t>
            </a:r>
            <a:endParaRPr>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206250" y="1767325"/>
            <a:ext cx="8731500" cy="30444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playlist</a:t>
            </a:r>
            <a:r>
              <a:rPr b="1" lang="en">
                <a:solidFill>
                  <a:schemeClr val="dk1"/>
                </a:solidFill>
                <a:latin typeface="Courier New"/>
                <a:ea typeface="Courier New"/>
                <a:cs typeface="Courier New"/>
                <a:sym typeface="Courier New"/>
              </a:rPr>
              <a:t> = [</a:t>
            </a:r>
            <a:r>
              <a:rPr b="1" lang="en">
                <a:solidFill>
                  <a:srgbClr val="A31515"/>
                </a:solidFill>
                <a:latin typeface="Courier New"/>
                <a:ea typeface="Courier New"/>
                <a:cs typeface="Courier New"/>
                <a:sym typeface="Courier New"/>
              </a:rPr>
              <a:t>"Concrete and Gold"</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"The Line"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"Sunday Rain"</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"Happy Ever After (Zero Hour)"</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resultado esperado</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1 - Concrete and Gold</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2 - The Line</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3 - Sunday Rain</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8000"/>
                </a:solidFill>
                <a:latin typeface="Courier New"/>
                <a:ea typeface="Courier New"/>
                <a:cs typeface="Courier New"/>
                <a:sym typeface="Courier New"/>
              </a:rPr>
              <a:t>// 4 - Happy Ever After (Zero Hour)</a:t>
            </a:r>
            <a:endParaRPr b="1">
              <a:solidFill>
                <a:srgbClr val="569CD6"/>
              </a:solidFill>
              <a:latin typeface="Courier New"/>
              <a:ea typeface="Courier New"/>
              <a:cs typeface="Courier New"/>
              <a:sym typeface="Courier New"/>
            </a:endParaRPr>
          </a:p>
        </p:txBody>
      </p:sp>
      <p:sp>
        <p:nvSpPr>
          <p:cNvPr id="96" name="Google Shape;96;p19"/>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FOREACH: </a:t>
            </a:r>
            <a:r>
              <a:rPr lang="en">
                <a:solidFill>
                  <a:schemeClr val="dk1"/>
                </a:solidFill>
                <a:latin typeface="Montserrat Black"/>
                <a:ea typeface="Montserrat Black"/>
                <a:cs typeface="Montserrat Black"/>
                <a:sym typeface="Montserrat Black"/>
              </a:rPr>
              <a:t>EJERCICIOS</a:t>
            </a:r>
            <a:endParaRPr>
              <a:latin typeface="Montserrat Black"/>
              <a:ea typeface="Montserrat Black"/>
              <a:cs typeface="Montserrat Black"/>
              <a:sym typeface="Montserrat Black"/>
            </a:endParaRPr>
          </a:p>
        </p:txBody>
      </p:sp>
      <p:sp>
        <p:nvSpPr>
          <p:cNvPr id="97" name="Google Shape;97;p19"/>
          <p:cNvSpPr txBox="1"/>
          <p:nvPr/>
        </p:nvSpPr>
        <p:spPr>
          <a:xfrm>
            <a:off x="206250" y="987175"/>
            <a:ext cx="8731500" cy="6183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2</a:t>
            </a:r>
            <a:r>
              <a:rPr lang="en">
                <a:solidFill>
                  <a:schemeClr val="lt1"/>
                </a:solidFill>
                <a:latin typeface="Montserrat"/>
                <a:ea typeface="Montserrat"/>
                <a:cs typeface="Montserrat"/>
                <a:sym typeface="Montserrat"/>
              </a:rPr>
              <a:t>. Tenemos un array de canciones en la variable </a:t>
            </a:r>
            <a:r>
              <a:rPr lang="en">
                <a:solidFill>
                  <a:schemeClr val="lt1"/>
                </a:solidFill>
                <a:latin typeface="Montserrat Black"/>
                <a:ea typeface="Montserrat Black"/>
                <a:cs typeface="Montserrat Black"/>
                <a:sym typeface="Montserrat Black"/>
              </a:rPr>
              <a:t>playlist</a:t>
            </a:r>
            <a:r>
              <a:rPr lang="en">
                <a:solidFill>
                  <a:schemeClr val="lt1"/>
                </a:solidFill>
                <a:latin typeface="Montserrat"/>
                <a:ea typeface="Montserrat"/>
                <a:cs typeface="Montserrat"/>
                <a:sym typeface="Montserrat"/>
              </a:rPr>
              <a:t>. Recorrer la lista y mostrar el número y nombre de la canción, separados por un guión.</a:t>
            </a:r>
            <a:endParaRPr>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0"/>
          <p:cNvSpPr/>
          <p:nvPr/>
        </p:nvSpPr>
        <p:spPr>
          <a:xfrm>
            <a:off x="1726950" y="1767325"/>
            <a:ext cx="5690100" cy="27888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numbers</a:t>
            </a:r>
            <a:r>
              <a:rPr b="1" lang="en">
                <a:solidFill>
                  <a:schemeClr val="dk1"/>
                </a:solidFill>
                <a:latin typeface="Courier New"/>
                <a:ea typeface="Courier New"/>
                <a:cs typeface="Courier New"/>
                <a:sym typeface="Courier New"/>
              </a:rPr>
              <a:t> = [</a:t>
            </a:r>
            <a:r>
              <a:rPr b="1" lang="en">
                <a:solidFill>
                  <a:srgbClr val="09885A"/>
                </a:solidFill>
                <a:latin typeface="Courier New"/>
                <a:ea typeface="Courier New"/>
                <a:cs typeface="Courier New"/>
                <a:sym typeface="Courier New"/>
              </a:rPr>
              <a:t>6</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1</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34</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94</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3</a:t>
            </a:r>
            <a:r>
              <a:rPr b="1" lang="en">
                <a:solidFill>
                  <a:schemeClr val="dk1"/>
                </a:solidFill>
                <a:latin typeface="Courier New"/>
                <a:ea typeface="Courier New"/>
                <a:cs typeface="Courier New"/>
                <a:sym typeface="Courier New"/>
              </a:rPr>
              <a:t>, </a:t>
            </a:r>
            <a:r>
              <a:rPr b="1" lang="en">
                <a:solidFill>
                  <a:srgbClr val="09885A"/>
                </a:solidFill>
                <a:latin typeface="Courier New"/>
                <a:ea typeface="Courier New"/>
                <a:cs typeface="Courier New"/>
                <a:sym typeface="Courier New"/>
              </a:rPr>
              <a:t>17</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let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sum</a:t>
            </a:r>
            <a:r>
              <a:rPr b="1" lang="en">
                <a:solidFill>
                  <a:schemeClr val="dk1"/>
                </a:solidFill>
                <a:latin typeface="Courier New"/>
                <a:ea typeface="Courier New"/>
                <a:cs typeface="Courier New"/>
                <a:sym typeface="Courier New"/>
              </a:rPr>
              <a:t> = </a:t>
            </a:r>
            <a:r>
              <a:rPr b="1" lang="en">
                <a:solidFill>
                  <a:srgbClr val="09885A"/>
                </a:solidFill>
                <a:latin typeface="Courier New"/>
                <a:ea typeface="Courier New"/>
                <a:cs typeface="Courier New"/>
                <a:sym typeface="Courier New"/>
              </a:rPr>
              <a:t>0</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ACA VA LA SOLUCION</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sum</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a:solidFill>
                  <a:srgbClr val="008000"/>
                </a:solidFill>
                <a:latin typeface="Courier New"/>
                <a:ea typeface="Courier New"/>
                <a:cs typeface="Courier New"/>
                <a:sym typeface="Courier New"/>
              </a:rPr>
              <a:t>// deberia mostrar 155</a:t>
            </a:r>
            <a:endParaRPr b="1">
              <a:solidFill>
                <a:srgbClr val="569CD6"/>
              </a:solidFill>
              <a:latin typeface="Courier New"/>
              <a:ea typeface="Courier New"/>
              <a:cs typeface="Courier New"/>
              <a:sym typeface="Courier New"/>
            </a:endParaRPr>
          </a:p>
        </p:txBody>
      </p:sp>
      <p:sp>
        <p:nvSpPr>
          <p:cNvPr id="103" name="Google Shape;103;p20"/>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FOREACH: </a:t>
            </a:r>
            <a:r>
              <a:rPr lang="en">
                <a:solidFill>
                  <a:schemeClr val="dk1"/>
                </a:solidFill>
                <a:latin typeface="Montserrat Black"/>
                <a:ea typeface="Montserrat Black"/>
                <a:cs typeface="Montserrat Black"/>
                <a:sym typeface="Montserrat Black"/>
              </a:rPr>
              <a:t>EJERCICIOS</a:t>
            </a:r>
            <a:endParaRPr>
              <a:latin typeface="Montserrat Black"/>
              <a:ea typeface="Montserrat Black"/>
              <a:cs typeface="Montserrat Black"/>
              <a:sym typeface="Montserrat Black"/>
            </a:endParaRPr>
          </a:p>
        </p:txBody>
      </p:sp>
      <p:sp>
        <p:nvSpPr>
          <p:cNvPr id="104" name="Google Shape;104;p20"/>
          <p:cNvSpPr txBox="1"/>
          <p:nvPr/>
        </p:nvSpPr>
        <p:spPr>
          <a:xfrm>
            <a:off x="206250" y="987175"/>
            <a:ext cx="8731500" cy="6183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3</a:t>
            </a:r>
            <a:r>
              <a:rPr lang="en">
                <a:solidFill>
                  <a:schemeClr val="lt1"/>
                </a:solidFill>
                <a:latin typeface="Montserrat"/>
                <a:ea typeface="Montserrat"/>
                <a:cs typeface="Montserrat"/>
                <a:sym typeface="Montserrat"/>
              </a:rPr>
              <a:t>. Tenemos un array de números en la variable </a:t>
            </a:r>
            <a:r>
              <a:rPr lang="en">
                <a:solidFill>
                  <a:schemeClr val="lt1"/>
                </a:solidFill>
                <a:latin typeface="Montserrat Black"/>
                <a:ea typeface="Montserrat Black"/>
                <a:cs typeface="Montserrat Black"/>
                <a:sym typeface="Montserrat Black"/>
              </a:rPr>
              <a:t>numbers</a:t>
            </a:r>
            <a:r>
              <a:rPr lang="en">
                <a:solidFill>
                  <a:schemeClr val="lt1"/>
                </a:solidFill>
                <a:latin typeface="Montserrat"/>
                <a:ea typeface="Montserrat"/>
                <a:cs typeface="Montserrat"/>
                <a:sym typeface="Montserrat"/>
              </a:rPr>
              <a:t>. Necesitamos calcular la suma total de todos los números en el array, utilizando </a:t>
            </a:r>
            <a:r>
              <a:rPr lang="en">
                <a:solidFill>
                  <a:schemeClr val="lt1"/>
                </a:solidFill>
                <a:latin typeface="Montserrat Black"/>
                <a:ea typeface="Montserrat Black"/>
                <a:cs typeface="Montserrat Black"/>
                <a:sym typeface="Montserrat Black"/>
              </a:rPr>
              <a:t>forEach</a:t>
            </a:r>
            <a:r>
              <a:rPr lang="en">
                <a:solidFill>
                  <a:schemeClr val="lt1"/>
                </a:solidFill>
                <a:latin typeface="Montserrat"/>
                <a:ea typeface="Montserrat"/>
                <a:cs typeface="Montserrat"/>
                <a:sym typeface="Montserrat"/>
              </a:rPr>
              <a:t>.</a:t>
            </a:r>
            <a:endParaRPr>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1"/>
          <p:cNvSpPr/>
          <p:nvPr/>
        </p:nvSpPr>
        <p:spPr>
          <a:xfrm>
            <a:off x="206250" y="214000"/>
            <a:ext cx="8731500" cy="533700"/>
          </a:xfrm>
          <a:prstGeom prst="roundRect">
            <a:avLst>
              <a:gd fmla="val 1577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Black"/>
                <a:ea typeface="Montserrat Black"/>
                <a:cs typeface="Montserrat Black"/>
                <a:sym typeface="Montserrat Black"/>
              </a:rPr>
              <a:t>ARRAYS | MAP</a:t>
            </a:r>
            <a:endParaRPr>
              <a:latin typeface="Montserrat Black"/>
              <a:ea typeface="Montserrat Black"/>
              <a:cs typeface="Montserrat Black"/>
              <a:sym typeface="Montserrat Black"/>
            </a:endParaRPr>
          </a:p>
        </p:txBody>
      </p:sp>
      <p:sp>
        <p:nvSpPr>
          <p:cNvPr id="110" name="Google Shape;110;p21"/>
          <p:cNvSpPr txBox="1"/>
          <p:nvPr/>
        </p:nvSpPr>
        <p:spPr>
          <a:xfrm>
            <a:off x="206250" y="867438"/>
            <a:ext cx="8731500" cy="6192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en">
                <a:solidFill>
                  <a:srgbClr val="FFFFFF"/>
                </a:solidFill>
                <a:latin typeface="Montserrat Black"/>
                <a:ea typeface="Montserrat Black"/>
                <a:cs typeface="Montserrat Black"/>
                <a:sym typeface="Montserrat Black"/>
              </a:rPr>
              <a:t>.map()</a:t>
            </a:r>
            <a:r>
              <a:rPr lang="en">
                <a:solidFill>
                  <a:srgbClr val="FFFFFF"/>
                </a:solidFill>
                <a:latin typeface="Montserrat"/>
                <a:ea typeface="Montserrat"/>
                <a:cs typeface="Montserrat"/>
                <a:sym typeface="Montserrat"/>
              </a:rPr>
              <a:t> es una forma de iterar sobre cada elemento del array, creando un nuevo array después de aplicar una función sobre cada elemento.</a:t>
            </a:r>
            <a:endParaRPr>
              <a:solidFill>
                <a:srgbClr val="FFFFFF"/>
              </a:solidFill>
              <a:latin typeface="Montserrat"/>
              <a:ea typeface="Montserrat"/>
              <a:cs typeface="Montserrat"/>
              <a:sym typeface="Montserrat"/>
            </a:endParaRPr>
          </a:p>
        </p:txBody>
      </p:sp>
      <p:sp>
        <p:nvSpPr>
          <p:cNvPr id="111" name="Google Shape;111;p21"/>
          <p:cNvSpPr/>
          <p:nvPr/>
        </p:nvSpPr>
        <p:spPr>
          <a:xfrm>
            <a:off x="206250" y="1606375"/>
            <a:ext cx="8731500" cy="3293400"/>
          </a:xfrm>
          <a:prstGeom prst="rect">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274300" lIns="274300" spcFirstLastPara="1" rIns="274300" wrap="square" tIns="274300">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008000"/>
                </a:solidFill>
                <a:latin typeface="Courier New"/>
                <a:ea typeface="Courier New"/>
                <a:cs typeface="Courier New"/>
                <a:sym typeface="Courier New"/>
              </a:rPr>
              <a:t>// queremos pasar todos los nombres a mayusculas</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nombres</a:t>
            </a:r>
            <a:r>
              <a:rPr b="1" lang="en">
                <a:solidFill>
                  <a:schemeClr val="dk1"/>
                </a:solidFill>
                <a:latin typeface="Courier New"/>
                <a:ea typeface="Courier New"/>
                <a:cs typeface="Courier New"/>
                <a:sym typeface="Courier New"/>
              </a:rPr>
              <a:t> = [</a:t>
            </a:r>
            <a:r>
              <a:rPr b="1" lang="en">
                <a:solidFill>
                  <a:srgbClr val="A31515"/>
                </a:solidFill>
                <a:latin typeface="Courier New"/>
                <a:ea typeface="Courier New"/>
                <a:cs typeface="Courier New"/>
                <a:sym typeface="Courier New"/>
              </a:rPr>
              <a:t>"Ada Lovelace"</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"Hedy Lamarr"</a:t>
            </a:r>
            <a:r>
              <a:rPr b="1" lang="en">
                <a:solidFill>
                  <a:schemeClr val="dk1"/>
                </a:solidFill>
                <a:latin typeface="Courier New"/>
                <a:ea typeface="Courier New"/>
                <a:cs typeface="Courier New"/>
                <a:sym typeface="Courier New"/>
              </a:rPr>
              <a:t>, </a:t>
            </a:r>
            <a:r>
              <a:rPr b="1" lang="en">
                <a:solidFill>
                  <a:srgbClr val="A31515"/>
                </a:solidFill>
                <a:latin typeface="Courier New"/>
                <a:ea typeface="Courier New"/>
                <a:cs typeface="Courier New"/>
                <a:sym typeface="Courier New"/>
              </a:rPr>
              <a:t>"Grace Hopper"</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0000FF"/>
                </a:solidFill>
                <a:latin typeface="Courier New"/>
                <a:ea typeface="Courier New"/>
                <a:cs typeface="Courier New"/>
                <a:sym typeface="Courier New"/>
              </a:rPr>
              <a:t>const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mayusculas</a:t>
            </a:r>
            <a:r>
              <a:rPr b="1" lang="en">
                <a:solidFill>
                  <a:schemeClr val="dk1"/>
                </a:solidFill>
                <a:latin typeface="Courier New"/>
                <a:ea typeface="Courier New"/>
                <a:cs typeface="Courier New"/>
                <a:sym typeface="Courier New"/>
              </a:rPr>
              <a:t> =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AF00DB"/>
                </a:solidFill>
                <a:latin typeface="Courier New"/>
                <a:ea typeface="Courier New"/>
                <a:cs typeface="Courier New"/>
                <a:sym typeface="Courier New"/>
              </a:rPr>
              <a:t>for</a:t>
            </a:r>
            <a:r>
              <a:rPr b="1" lang="en">
                <a:solidFill>
                  <a:schemeClr val="dk1"/>
                </a:solidFill>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let</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 = </a:t>
            </a:r>
            <a:r>
              <a:rPr b="1" lang="en">
                <a:solidFill>
                  <a:srgbClr val="09885A"/>
                </a:solidFill>
                <a:latin typeface="Courier New"/>
                <a:ea typeface="Courier New"/>
                <a:cs typeface="Courier New"/>
                <a:sym typeface="Courier New"/>
              </a:rPr>
              <a:t>0</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 &lt; </a:t>
            </a:r>
            <a:r>
              <a:rPr b="1" lang="en">
                <a:solidFill>
                  <a:srgbClr val="001080"/>
                </a:solidFill>
                <a:latin typeface="Courier New"/>
                <a:ea typeface="Courier New"/>
                <a:cs typeface="Courier New"/>
                <a:sym typeface="Courier New"/>
              </a:rPr>
              <a:t>nombres</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length</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mayusculas</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push</a:t>
            </a:r>
            <a:r>
              <a:rPr b="1" lang="en">
                <a:solidFill>
                  <a:schemeClr val="dk1"/>
                </a:solidFill>
                <a:latin typeface="Courier New"/>
                <a:ea typeface="Courier New"/>
                <a:cs typeface="Courier New"/>
                <a:sym typeface="Courier New"/>
              </a:rPr>
              <a:t>( </a:t>
            </a:r>
            <a:r>
              <a:rPr b="1" lang="en">
                <a:solidFill>
                  <a:srgbClr val="001080"/>
                </a:solidFill>
                <a:latin typeface="Courier New"/>
                <a:ea typeface="Courier New"/>
                <a:cs typeface="Courier New"/>
                <a:sym typeface="Courier New"/>
              </a:rPr>
              <a:t>nombres</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i</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toUpperCase</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mayusculas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 'ADA LOVELACE', 'HEDY LAMARR', 'GRACE HOPPER'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a:solidFill>
                  <a:srgbClr val="267F99"/>
                </a:solidFill>
                <a:latin typeface="Courier New"/>
                <a:ea typeface="Courier New"/>
                <a:cs typeface="Courier New"/>
                <a:sym typeface="Courier New"/>
              </a:rPr>
              <a:t>console</a:t>
            </a:r>
            <a:r>
              <a:rPr b="1" lang="en">
                <a:solidFill>
                  <a:schemeClr val="dk1"/>
                </a:solidFill>
                <a:latin typeface="Courier New"/>
                <a:ea typeface="Courier New"/>
                <a:cs typeface="Courier New"/>
                <a:sym typeface="Courier New"/>
              </a:rPr>
              <a:t>.</a:t>
            </a:r>
            <a:r>
              <a:rPr b="1" lang="en">
                <a:solidFill>
                  <a:srgbClr val="795E26"/>
                </a:solidFill>
                <a:latin typeface="Courier New"/>
                <a:ea typeface="Courier New"/>
                <a:cs typeface="Courier New"/>
                <a:sym typeface="Courier New"/>
              </a:rPr>
              <a:t>log</a:t>
            </a:r>
            <a:r>
              <a:rPr b="1" lang="en">
                <a:solidFill>
                  <a:schemeClr val="dk1"/>
                </a:solidFill>
                <a:latin typeface="Courier New"/>
                <a:ea typeface="Courier New"/>
                <a:cs typeface="Courier New"/>
                <a:sym typeface="Courier New"/>
              </a:rPr>
              <a:t>(</a:t>
            </a:r>
            <a:r>
              <a:rPr b="1" lang="en">
                <a:solidFill>
                  <a:srgbClr val="001080"/>
                </a:solidFill>
                <a:latin typeface="Courier New"/>
                <a:ea typeface="Courier New"/>
                <a:cs typeface="Courier New"/>
                <a:sym typeface="Courier New"/>
              </a:rPr>
              <a:t>nombres</a:t>
            </a:r>
            <a:r>
              <a:rPr b="1" lang="en">
                <a:solidFill>
                  <a:schemeClr val="dk1"/>
                </a:solidFill>
                <a:latin typeface="Courier New"/>
                <a:ea typeface="Courier New"/>
                <a:cs typeface="Courier New"/>
                <a:sym typeface="Courier New"/>
              </a:rPr>
              <a:t>) </a:t>
            </a:r>
            <a:r>
              <a:rPr b="1" lang="en">
                <a:solidFill>
                  <a:srgbClr val="008000"/>
                </a:solidFill>
                <a:latin typeface="Courier New"/>
                <a:ea typeface="Courier New"/>
                <a:cs typeface="Courier New"/>
                <a:sym typeface="Courier New"/>
              </a:rPr>
              <a:t>// [ 'Ada Lovelace', 'Hedy Lamarr', 'Grace Hopper'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0000FF"/>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