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21"/>
  </p:notesMasterIdLst>
  <p:sldIdLst>
    <p:sldId id="256" r:id="rId2"/>
    <p:sldId id="257" r:id="rId3"/>
    <p:sldId id="259" r:id="rId4"/>
    <p:sldId id="260" r:id="rId5"/>
    <p:sldId id="261" r:id="rId6"/>
    <p:sldId id="276" r:id="rId7"/>
    <p:sldId id="264" r:id="rId8"/>
    <p:sldId id="267" r:id="rId9"/>
    <p:sldId id="268" r:id="rId10"/>
    <p:sldId id="262" r:id="rId11"/>
    <p:sldId id="263" r:id="rId12"/>
    <p:sldId id="265" r:id="rId13"/>
    <p:sldId id="266" r:id="rId14"/>
    <p:sldId id="269" r:id="rId15"/>
    <p:sldId id="270" r:id="rId16"/>
    <p:sldId id="271" r:id="rId17"/>
    <p:sldId id="272" r:id="rId18"/>
    <p:sldId id="275" r:id="rId19"/>
    <p:sldId id="274" r:id="rId20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18" autoAdjust="0"/>
    <p:restoredTop sz="94692" autoAdjust="0"/>
  </p:normalViewPr>
  <p:slideViewPr>
    <p:cSldViewPr>
      <p:cViewPr varScale="1">
        <p:scale>
          <a:sx n="74" d="100"/>
          <a:sy n="74" d="100"/>
        </p:scale>
        <p:origin x="-124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14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92FC02-FB55-47CF-9ADD-6BDD472EB8D7}" type="datetimeFigureOut">
              <a:rPr lang="es-ES" smtClean="0"/>
              <a:pPr/>
              <a:t>29/06/2014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9F484E-F6FE-40CD-9A54-618DF77A1650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10139681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C4018-7936-412E-AFA4-452A58F224F4}" type="datetimeFigureOut">
              <a:rPr lang="es-ES" smtClean="0"/>
              <a:pPr/>
              <a:t>29/06/2014</a:t>
            </a:fld>
            <a:endParaRPr lang="es-E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C4CBB-9D67-435E-951E-6360B1C5F78A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C4018-7936-412E-AFA4-452A58F224F4}" type="datetimeFigureOut">
              <a:rPr lang="es-ES" smtClean="0"/>
              <a:pPr/>
              <a:t>29/06/2014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C4CBB-9D67-435E-951E-6360B1C5F78A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C4018-7936-412E-AFA4-452A58F224F4}" type="datetimeFigureOut">
              <a:rPr lang="es-ES" smtClean="0"/>
              <a:pPr/>
              <a:t>29/06/2014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C4CBB-9D67-435E-951E-6360B1C5F78A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C4018-7936-412E-AFA4-452A58F224F4}" type="datetimeFigureOut">
              <a:rPr lang="es-ES" smtClean="0"/>
              <a:pPr/>
              <a:t>29/06/2014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C4CBB-9D67-435E-951E-6360B1C5F78A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C4018-7936-412E-AFA4-452A58F224F4}" type="datetimeFigureOut">
              <a:rPr lang="es-ES" smtClean="0"/>
              <a:pPr/>
              <a:t>29/06/2014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C4CBB-9D67-435E-951E-6360B1C5F78A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C4018-7936-412E-AFA4-452A58F224F4}" type="datetimeFigureOut">
              <a:rPr lang="es-ES" smtClean="0"/>
              <a:pPr/>
              <a:t>29/06/2014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C4CBB-9D67-435E-951E-6360B1C5F78A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C4018-7936-412E-AFA4-452A58F224F4}" type="datetimeFigureOut">
              <a:rPr lang="es-ES" smtClean="0"/>
              <a:pPr/>
              <a:t>29/06/2014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C4CBB-9D67-435E-951E-6360B1C5F78A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C4018-7936-412E-AFA4-452A58F224F4}" type="datetimeFigureOut">
              <a:rPr lang="es-ES" smtClean="0"/>
              <a:pPr/>
              <a:t>29/06/2014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C4CBB-9D67-435E-951E-6360B1C5F78A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C4018-7936-412E-AFA4-452A58F224F4}" type="datetimeFigureOut">
              <a:rPr lang="es-ES" smtClean="0"/>
              <a:pPr/>
              <a:t>29/06/2014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C4CBB-9D67-435E-951E-6360B1C5F78A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C4018-7936-412E-AFA4-452A58F224F4}" type="datetimeFigureOut">
              <a:rPr lang="es-ES" smtClean="0"/>
              <a:pPr/>
              <a:t>29/06/2014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C4CBB-9D67-435E-951E-6360B1C5F78A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C4018-7936-412E-AFA4-452A58F224F4}" type="datetimeFigureOut">
              <a:rPr lang="es-ES" smtClean="0"/>
              <a:pPr/>
              <a:t>29/06/2014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F7C4CBB-9D67-435E-951E-6360B1C5F78A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69C4018-7936-412E-AFA4-452A58F224F4}" type="datetimeFigureOut">
              <a:rPr lang="es-ES" smtClean="0"/>
              <a:pPr/>
              <a:t>29/06/2014</a:t>
            </a:fld>
            <a:endParaRPr lang="es-E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F7C4CBB-9D67-435E-951E-6360B1C5F78A}" type="slidenum">
              <a:rPr lang="es-ES" smtClean="0"/>
              <a:pPr/>
              <a:t>‹Nº›</a:t>
            </a:fld>
            <a:endParaRPr lang="es-E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539552" y="1124744"/>
            <a:ext cx="7851648" cy="2363688"/>
          </a:xfrm>
        </p:spPr>
        <p:txBody>
          <a:bodyPr>
            <a:normAutofit fontScale="90000"/>
          </a:bodyPr>
          <a:lstStyle/>
          <a:p>
            <a:r>
              <a:rPr lang="es-ES" b="0" dirty="0">
                <a:effectLst/>
              </a:rPr>
              <a:t>Analizador orientado a métodos para aplicaciones Java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539552" y="4437112"/>
            <a:ext cx="7854696" cy="1752600"/>
          </a:xfrm>
        </p:spPr>
        <p:txBody>
          <a:bodyPr/>
          <a:lstStyle/>
          <a:p>
            <a:r>
              <a:rPr lang="es-ES" dirty="0" smtClean="0"/>
              <a:t>Javier Alejos Castroviejo</a:t>
            </a:r>
          </a:p>
          <a:p>
            <a:r>
              <a:rPr lang="es-ES" dirty="0" smtClean="0"/>
              <a:t>Diego Arranz García</a:t>
            </a:r>
          </a:p>
          <a:p>
            <a:r>
              <a:rPr lang="es-ES" dirty="0" smtClean="0"/>
              <a:t>Saskya Mosquera Logroño</a:t>
            </a:r>
            <a:endParaRPr lang="es-ES" dirty="0"/>
          </a:p>
        </p:txBody>
      </p:sp>
      <p:pic>
        <p:nvPicPr>
          <p:cNvPr id="4098" name="Picture 2" descr="C:\Users\Saskya\Desktop\app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63688" y="4581128"/>
            <a:ext cx="1398416" cy="1398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63637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Tracer</a:t>
            </a:r>
            <a:endParaRPr lang="es-ES" dirty="0"/>
          </a:p>
        </p:txBody>
      </p:sp>
      <p:pic>
        <p:nvPicPr>
          <p:cNvPr id="6146" name="Picture 2" descr="C:\Users\Saskya\Desktop\XML-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96336" y="3350185"/>
            <a:ext cx="1358280" cy="1358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Saskya\Desktop\descarga.jp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9956" y="4491845"/>
            <a:ext cx="1008112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C:\Users\Saskya\Desktop\class_file_java.png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85156" y="2435823"/>
            <a:ext cx="1238042" cy="1238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4 CuadroTexto"/>
          <p:cNvSpPr txBox="1"/>
          <p:nvPr/>
        </p:nvSpPr>
        <p:spPr>
          <a:xfrm>
            <a:off x="4119942" y="3770821"/>
            <a:ext cx="1846468" cy="584775"/>
          </a:xfrm>
          <a:prstGeom prst="rect">
            <a:avLst/>
          </a:prstGeom>
        </p:spPr>
        <p:style>
          <a:lnRef idx="1">
            <a:schemeClr val="dk1"/>
          </a:lnRef>
          <a:fillRef idx="1002">
            <a:schemeClr val="dk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2800" dirty="0" smtClean="0"/>
              <a:t> </a:t>
            </a:r>
            <a:r>
              <a:rPr lang="es-ES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TRACER</a:t>
            </a:r>
            <a:endParaRPr lang="es-ES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477104" y="3568017"/>
            <a:ext cx="180440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Fichero .class</a:t>
            </a:r>
            <a:endParaRPr lang="es-ES" sz="2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536989" y="5733256"/>
            <a:ext cx="29548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Fichero .jar ejecutable</a:t>
            </a:r>
            <a:endParaRPr lang="es-ES" sz="2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11 Flecha derecha"/>
          <p:cNvSpPr/>
          <p:nvPr/>
        </p:nvSpPr>
        <p:spPr>
          <a:xfrm>
            <a:off x="6125294" y="3792277"/>
            <a:ext cx="1440160" cy="5757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18 Flecha derecha"/>
          <p:cNvSpPr/>
          <p:nvPr/>
        </p:nvSpPr>
        <p:spPr>
          <a:xfrm rot="1448374">
            <a:off x="1936775" y="3134161"/>
            <a:ext cx="2035937" cy="432048"/>
          </a:xfrm>
          <a:prstGeom prst="rightArrow">
            <a:avLst>
              <a:gd name="adj1" fmla="val 50000"/>
              <a:gd name="adj2" fmla="val 528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19 Flecha derecha"/>
          <p:cNvSpPr/>
          <p:nvPr/>
        </p:nvSpPr>
        <p:spPr>
          <a:xfrm rot="20151626" flipV="1">
            <a:off x="1936774" y="4513444"/>
            <a:ext cx="2035937" cy="432048"/>
          </a:xfrm>
          <a:prstGeom prst="rightArrow">
            <a:avLst>
              <a:gd name="adj1" fmla="val 50000"/>
              <a:gd name="adj2" fmla="val 52800"/>
            </a:avLst>
          </a:prstGeom>
          <a:effectLst>
            <a:reflection endPos="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4196290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21136" y="980728"/>
            <a:ext cx="8229600" cy="576064"/>
          </a:xfrm>
        </p:spPr>
        <p:txBody>
          <a:bodyPr>
            <a:normAutofit fontScale="90000"/>
          </a:bodyPr>
          <a:lstStyle/>
          <a:p>
            <a:pPr algn="ctr"/>
            <a:r>
              <a:rPr lang="es-ES" dirty="0" smtClean="0"/>
              <a:t>Inspector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u="sng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3792" y="1988840"/>
            <a:ext cx="8496944" cy="4468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3191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Inspector - Árbol de llamadas</a:t>
            </a:r>
            <a:endParaRPr lang="es-ES" dirty="0"/>
          </a:p>
        </p:txBody>
      </p:sp>
      <p:pic>
        <p:nvPicPr>
          <p:cNvPr id="5" name="Picture 4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8891" r="4558"/>
          <a:stretch/>
        </p:blipFill>
        <p:spPr bwMode="auto">
          <a:xfrm>
            <a:off x="467544" y="2636912"/>
            <a:ext cx="7977876" cy="3176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967793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836712"/>
            <a:ext cx="8229600" cy="792088"/>
          </a:xfrm>
        </p:spPr>
        <p:txBody>
          <a:bodyPr>
            <a:normAutofit fontScale="90000"/>
          </a:bodyPr>
          <a:lstStyle/>
          <a:p>
            <a:pPr algn="ctr"/>
            <a:r>
              <a:rPr lang="es-ES" dirty="0" smtClean="0"/>
              <a:t>Inspector - Variables</a:t>
            </a:r>
            <a:endParaRPr lang="es-ES" dirty="0"/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70303" t="5415" b="53541"/>
          <a:stretch/>
        </p:blipFill>
        <p:spPr bwMode="auto">
          <a:xfrm>
            <a:off x="2339752" y="2132856"/>
            <a:ext cx="4816267" cy="3744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465291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980728"/>
            <a:ext cx="8229600" cy="864096"/>
          </a:xfrm>
        </p:spPr>
        <p:txBody>
          <a:bodyPr>
            <a:normAutofit/>
          </a:bodyPr>
          <a:lstStyle/>
          <a:p>
            <a:r>
              <a:rPr lang="es-ES" dirty="0" smtClean="0"/>
              <a:t>Desarrollo del proyecto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204864"/>
            <a:ext cx="8229600" cy="4119736"/>
          </a:xfrm>
        </p:spPr>
        <p:txBody>
          <a:bodyPr/>
          <a:lstStyle/>
          <a:p>
            <a:endParaRPr lang="es-ES" dirty="0" smtClean="0"/>
          </a:p>
          <a:p>
            <a:r>
              <a:rPr lang="es-ES" dirty="0" smtClean="0"/>
              <a:t>Durante el desarrollo surgieron diversos problemas:</a:t>
            </a:r>
          </a:p>
          <a:p>
            <a:pPr lvl="1"/>
            <a:r>
              <a:rPr lang="es-ES" dirty="0" smtClean="0"/>
              <a:t>Tamaño de la traza.</a:t>
            </a:r>
          </a:p>
          <a:p>
            <a:pPr lvl="1"/>
            <a:r>
              <a:rPr lang="es-ES" dirty="0" smtClean="0"/>
              <a:t>Gestión E/S del programa.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2227166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Desarrollo – Tamaño de la traza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El </a:t>
            </a:r>
            <a:r>
              <a:rPr lang="es-ES" dirty="0"/>
              <a:t>t</a:t>
            </a:r>
            <a:r>
              <a:rPr lang="es-ES" dirty="0" smtClean="0"/>
              <a:t>amaño de la traza depende del tamaño de los objetos y el número de llamadas a los métodos </a:t>
            </a:r>
            <a:r>
              <a:rPr lang="es-ES" dirty="0" smtClean="0">
                <a:sym typeface="Wingdings" panose="05000000000000000000" pitchFamily="2" charset="2"/>
              </a:rPr>
              <a:t> puede</a:t>
            </a:r>
            <a:r>
              <a:rPr lang="es-ES" dirty="0" smtClean="0"/>
              <a:t> llegar a ser excesivo.</a:t>
            </a:r>
          </a:p>
          <a:p>
            <a:endParaRPr lang="es-ES" dirty="0"/>
          </a:p>
          <a:p>
            <a:r>
              <a:rPr lang="es-ES" dirty="0" smtClean="0"/>
              <a:t>Soluciones:</a:t>
            </a:r>
            <a:endParaRPr lang="es-ES" dirty="0"/>
          </a:p>
          <a:p>
            <a:pPr lvl="1"/>
            <a:r>
              <a:rPr lang="es-ES" dirty="0" smtClean="0"/>
              <a:t>Exclusión de paquetes, clases y métodos.</a:t>
            </a:r>
          </a:p>
          <a:p>
            <a:pPr lvl="1"/>
            <a:r>
              <a:rPr lang="es-ES" dirty="0" smtClean="0"/>
              <a:t>Exclusión de bibliotecas  externas.</a:t>
            </a:r>
          </a:p>
        </p:txBody>
      </p:sp>
    </p:spTree>
    <p:extLst>
      <p:ext uri="{BB962C8B-B14F-4D97-AF65-F5344CB8AC3E}">
        <p14:creationId xmlns:p14="http://schemas.microsoft.com/office/powerpoint/2010/main" xmlns="" val="50459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068728"/>
          </a:xfrm>
        </p:spPr>
        <p:txBody>
          <a:bodyPr/>
          <a:lstStyle/>
          <a:p>
            <a:pPr algn="ctr"/>
            <a:r>
              <a:rPr lang="es-ES" dirty="0" smtClean="0"/>
              <a:t>Desarrollo – E/S del programa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2060848"/>
            <a:ext cx="8229600" cy="2069584"/>
          </a:xfrm>
        </p:spPr>
        <p:txBody>
          <a:bodyPr>
            <a:normAutofit fontScale="85000" lnSpcReduction="20000"/>
          </a:bodyPr>
          <a:lstStyle/>
          <a:p>
            <a:r>
              <a:rPr lang="es-ES" dirty="0" smtClean="0"/>
              <a:t>Muchos programas dependen de la entrada de información a través de consola.</a:t>
            </a:r>
          </a:p>
          <a:p>
            <a:r>
              <a:rPr lang="es-ES" dirty="0" smtClean="0"/>
              <a:t>Nuestra aplicación necesitaba implementar esta funcionalidad.</a:t>
            </a:r>
          </a:p>
          <a:p>
            <a:endParaRPr lang="es-ES" dirty="0"/>
          </a:p>
          <a:p>
            <a:r>
              <a:rPr lang="es-ES" dirty="0" smtClean="0"/>
              <a:t>Solución:</a:t>
            </a:r>
          </a:p>
          <a:p>
            <a:pPr lvl="1"/>
            <a:r>
              <a:rPr lang="es-ES" dirty="0" smtClean="0"/>
              <a:t>Implementación  de una consola.</a:t>
            </a:r>
            <a:endParaRPr lang="es-E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71600" y="4077072"/>
            <a:ext cx="7336989" cy="2520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4088659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996720"/>
          </a:xfrm>
        </p:spPr>
        <p:txBody>
          <a:bodyPr>
            <a:normAutofit/>
          </a:bodyPr>
          <a:lstStyle/>
          <a:p>
            <a:pPr algn="ctr"/>
            <a:r>
              <a:rPr lang="es-ES" dirty="0" smtClean="0"/>
              <a:t>Trabajo futuro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536" y="1844824"/>
            <a:ext cx="8229600" cy="3888432"/>
          </a:xfrm>
        </p:spPr>
        <p:txBody>
          <a:bodyPr>
            <a:normAutofit lnSpcReduction="10000"/>
          </a:bodyPr>
          <a:lstStyle/>
          <a:p>
            <a:r>
              <a:rPr lang="es-ES" dirty="0" smtClean="0"/>
              <a:t>Traza:</a:t>
            </a:r>
          </a:p>
          <a:p>
            <a:pPr lvl="1"/>
            <a:r>
              <a:rPr lang="es-ES" dirty="0" smtClean="0"/>
              <a:t>Se podría guardar la traza en una BBDD SQL.</a:t>
            </a:r>
          </a:p>
          <a:p>
            <a:pPr lvl="1"/>
            <a:r>
              <a:rPr lang="es-ES" dirty="0" smtClean="0"/>
              <a:t>Para programas que generan trazas excesivamente grandes se podría utilizar BigData como método de almacenamiento. </a:t>
            </a:r>
            <a:endParaRPr lang="es-ES" dirty="0"/>
          </a:p>
          <a:p>
            <a:pPr marL="393192" lvl="1" indent="0">
              <a:buNone/>
            </a:pPr>
            <a:endParaRPr lang="es-ES" dirty="0" smtClean="0"/>
          </a:p>
          <a:p>
            <a:r>
              <a:rPr lang="es-ES" dirty="0" smtClean="0"/>
              <a:t>Navegación:</a:t>
            </a:r>
          </a:p>
          <a:p>
            <a:pPr lvl="1"/>
            <a:r>
              <a:rPr lang="es-ES" dirty="0"/>
              <a:t>Búsqueda de nodos a través de una consulta.</a:t>
            </a:r>
          </a:p>
          <a:p>
            <a:pPr lvl="1"/>
            <a:r>
              <a:rPr lang="es-ES" dirty="0"/>
              <a:t>Realizar podas en el </a:t>
            </a:r>
            <a:r>
              <a:rPr lang="es-ES" dirty="0" smtClean="0"/>
              <a:t>árbol</a:t>
            </a:r>
            <a:r>
              <a:rPr lang="es-ES" dirty="0"/>
              <a:t>.</a:t>
            </a:r>
            <a:endParaRPr lang="es-ES" dirty="0" smtClean="0"/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2016262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500776"/>
          </a:xfrm>
        </p:spPr>
        <p:txBody>
          <a:bodyPr/>
          <a:lstStyle/>
          <a:p>
            <a:pPr algn="ctr"/>
            <a:r>
              <a:rPr lang="es-ES" dirty="0" smtClean="0"/>
              <a:t>Muchas gracias por su atención</a:t>
            </a:r>
            <a:endParaRPr lang="es-ES" dirty="0"/>
          </a:p>
        </p:txBody>
      </p:sp>
      <p:pic>
        <p:nvPicPr>
          <p:cNvPr id="6" name="Picture 2" descr="C:\Users\Saskya\Desktop\tecla_fin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23728" y="2564904"/>
            <a:ext cx="4752528" cy="3813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318250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¿Preguntas?</a:t>
            </a:r>
            <a:endParaRPr lang="es-ES" dirty="0"/>
          </a:p>
        </p:txBody>
      </p:sp>
      <p:pic>
        <p:nvPicPr>
          <p:cNvPr id="5" name="Picture 2" descr="C:\Users\Saskya\Desktop\pat-bateman-template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420888"/>
            <a:ext cx="5544616" cy="3619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959974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716800"/>
          </a:xfrm>
        </p:spPr>
        <p:txBody>
          <a:bodyPr/>
          <a:lstStyle/>
          <a:p>
            <a:r>
              <a:rPr lang="es-ES" dirty="0" smtClean="0"/>
              <a:t> 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276872"/>
            <a:ext cx="8229600" cy="2880320"/>
          </a:xfrm>
        </p:spPr>
        <p:txBody>
          <a:bodyPr/>
          <a:lstStyle/>
          <a:p>
            <a:pPr marL="0" indent="0">
              <a:buNone/>
            </a:pPr>
            <a:endParaRPr lang="es-ES" u="sng" dirty="0" smtClean="0"/>
          </a:p>
          <a:p>
            <a:r>
              <a:rPr lang="es-ES" dirty="0" smtClean="0"/>
              <a:t>Lenguaje de programación orientado a objetos.</a:t>
            </a:r>
          </a:p>
          <a:p>
            <a:pPr lvl="1"/>
            <a:r>
              <a:rPr lang="es-ES" dirty="0"/>
              <a:t> Multiplataforma.</a:t>
            </a:r>
            <a:endParaRPr lang="es-ES" dirty="0" smtClean="0"/>
          </a:p>
          <a:p>
            <a:pPr lvl="1"/>
            <a:r>
              <a:rPr lang="es-ES" dirty="0" smtClean="0"/>
              <a:t>Reflexión.</a:t>
            </a:r>
          </a:p>
          <a:p>
            <a:pPr lvl="1"/>
            <a:r>
              <a:rPr lang="es-ES" dirty="0"/>
              <a:t>Uno de los más extendidos.</a:t>
            </a:r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u="sng" dirty="0"/>
          </a:p>
          <a:p>
            <a:pPr marL="0" indent="0">
              <a:buNone/>
            </a:pPr>
            <a:endParaRPr lang="es-ES" u="sng" dirty="0" smtClean="0"/>
          </a:p>
          <a:p>
            <a:pPr marL="0" indent="0">
              <a:buNone/>
            </a:pPr>
            <a:endParaRPr lang="es-ES" dirty="0" smtClean="0"/>
          </a:p>
        </p:txBody>
      </p:sp>
      <p:pic>
        <p:nvPicPr>
          <p:cNvPr id="1026" name="Picture 2" descr="C:\Users\Saskya\Desktop\jav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3529" y="764704"/>
            <a:ext cx="1728192" cy="1555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Saskya\Desktop\iconos-multiplataform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148064" y="3356992"/>
            <a:ext cx="3619600" cy="187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345810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Depuración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Búsqueda </a:t>
            </a:r>
            <a:r>
              <a:rPr lang="es-ES" dirty="0"/>
              <a:t>y corrección de </a:t>
            </a:r>
            <a:r>
              <a:rPr lang="es-ES" dirty="0" smtClean="0"/>
              <a:t>errores.</a:t>
            </a:r>
          </a:p>
          <a:p>
            <a:r>
              <a:rPr lang="es-ES" dirty="0" smtClean="0"/>
              <a:t>Mayoría paso </a:t>
            </a:r>
            <a:r>
              <a:rPr lang="es-ES" dirty="0"/>
              <a:t>a paso</a:t>
            </a:r>
            <a:r>
              <a:rPr lang="es-ES" dirty="0" smtClean="0"/>
              <a:t>.</a:t>
            </a:r>
            <a:endParaRPr lang="es-ES" dirty="0"/>
          </a:p>
        </p:txBody>
      </p:sp>
      <p:pic>
        <p:nvPicPr>
          <p:cNvPr id="2050" name="Picture 2" descr="C:\Users\Saskya\Desktop\debug.jp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77776" y="836712"/>
            <a:ext cx="1584176" cy="158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Saskya\Desktop\SCA_Java_Run_and_Debug_Platform_debugPlatformCode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75657" y="3068960"/>
            <a:ext cx="8066416" cy="3542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256290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23528" y="1052736"/>
            <a:ext cx="8229600" cy="1428768"/>
          </a:xfrm>
        </p:spPr>
        <p:txBody>
          <a:bodyPr>
            <a:normAutofit fontScale="90000"/>
          </a:bodyPr>
          <a:lstStyle/>
          <a:p>
            <a:r>
              <a:rPr lang="es-ES" dirty="0"/>
              <a:t>Problemas </a:t>
            </a:r>
            <a:r>
              <a:rPr lang="es-ES" dirty="0" smtClean="0"/>
              <a:t>de la </a:t>
            </a:r>
            <a:r>
              <a:rPr lang="es-ES" dirty="0"/>
              <a:t>depuración paso a </a:t>
            </a:r>
            <a:r>
              <a:rPr lang="es-ES" dirty="0" smtClean="0"/>
              <a:t>paso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27534" y="2708920"/>
            <a:ext cx="5976664" cy="2969538"/>
          </a:xfrm>
        </p:spPr>
        <p:txBody>
          <a:bodyPr wrap="square">
            <a:normAutofit fontScale="92500" lnSpcReduction="20000"/>
          </a:bodyPr>
          <a:lstStyle/>
          <a:p>
            <a:endParaRPr lang="es-ES" dirty="0" smtClean="0"/>
          </a:p>
          <a:p>
            <a:r>
              <a:rPr lang="es-ES" dirty="0" smtClean="0"/>
              <a:t>Volver atrás.</a:t>
            </a:r>
          </a:p>
          <a:p>
            <a:r>
              <a:rPr lang="es-ES" dirty="0" smtClean="0"/>
              <a:t>Ver los valores  anteriores.</a:t>
            </a:r>
          </a:p>
          <a:p>
            <a:r>
              <a:rPr lang="es-ES" dirty="0" smtClean="0"/>
              <a:t>Hacer comparaciones con valores anteriores.</a:t>
            </a:r>
          </a:p>
          <a:p>
            <a:r>
              <a:rPr lang="es-ES" dirty="0" smtClean="0"/>
              <a:t>Configuración de los puntos de ruptura.</a:t>
            </a:r>
          </a:p>
          <a:p>
            <a:r>
              <a:rPr lang="es-ES" dirty="0" smtClean="0"/>
              <a:t>Ejecutar numerosas veces el programa.</a:t>
            </a:r>
            <a:r>
              <a:rPr lang="es-ES" dirty="0"/>
              <a:t/>
            </a:r>
            <a:br>
              <a:rPr lang="es-ES" dirty="0"/>
            </a:br>
            <a:endParaRPr lang="es-ES" dirty="0"/>
          </a:p>
          <a:p>
            <a:endParaRPr lang="es-ES" dirty="0"/>
          </a:p>
        </p:txBody>
      </p:sp>
      <p:pic>
        <p:nvPicPr>
          <p:cNvPr id="3074" name="Picture 2" descr="C:\Users\Saskya\Desktop\homer.jp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84168" y="3068958"/>
            <a:ext cx="2355776" cy="21644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206206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Propuesta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935480"/>
            <a:ext cx="8219256" cy="1853560"/>
          </a:xfrm>
        </p:spPr>
        <p:txBody>
          <a:bodyPr>
            <a:normAutofit/>
          </a:bodyPr>
          <a:lstStyle/>
          <a:p>
            <a:r>
              <a:rPr lang="es-ES" dirty="0" smtClean="0"/>
              <a:t>Ofrecer un complemento al modelo tradicional de depuración (paso a paso).</a:t>
            </a:r>
          </a:p>
          <a:p>
            <a:r>
              <a:rPr lang="es-ES" dirty="0" smtClean="0"/>
              <a:t>Basado en la generación de trazas completas.</a:t>
            </a:r>
          </a:p>
          <a:p>
            <a:r>
              <a:rPr lang="es-ES" dirty="0" smtClean="0"/>
              <a:t>Visualización de traza.</a:t>
            </a:r>
          </a:p>
          <a:p>
            <a:pPr marL="0" indent="0">
              <a:buNone/>
            </a:pPr>
            <a:endParaRPr lang="es-ES" u="sng" dirty="0" smtClean="0"/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891890"/>
            <a:ext cx="6192688" cy="2670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530101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Profiler</a:t>
            </a:r>
            <a:endParaRPr lang="es-ES" dirty="0"/>
          </a:p>
        </p:txBody>
      </p:sp>
      <p:pic>
        <p:nvPicPr>
          <p:cNvPr id="6146" name="Picture 2" descr="C:\Users\Saskya\Desktop\XML-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96336" y="3350185"/>
            <a:ext cx="1358280" cy="1358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Saskya\Desktop\descarga.jp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9956" y="4491845"/>
            <a:ext cx="1008112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C:\Users\Saskya\Desktop\class_file_java.png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85156" y="2435823"/>
            <a:ext cx="1238042" cy="1238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4 CuadroTexto"/>
          <p:cNvSpPr txBox="1"/>
          <p:nvPr/>
        </p:nvSpPr>
        <p:spPr>
          <a:xfrm>
            <a:off x="3923320" y="3736937"/>
            <a:ext cx="2180250" cy="584775"/>
          </a:xfrm>
          <a:prstGeom prst="rect">
            <a:avLst/>
          </a:prstGeom>
        </p:spPr>
        <p:style>
          <a:lnRef idx="1">
            <a:schemeClr val="dk1"/>
          </a:lnRef>
          <a:fillRef idx="1002">
            <a:schemeClr val="dk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2800" dirty="0" smtClean="0"/>
              <a:t> </a:t>
            </a:r>
            <a:r>
              <a:rPr lang="es-ES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PROFILER</a:t>
            </a:r>
            <a:endParaRPr lang="es-ES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477104" y="3568017"/>
            <a:ext cx="180440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Fichero .class</a:t>
            </a:r>
            <a:endParaRPr lang="es-ES" sz="2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536989" y="5733256"/>
            <a:ext cx="29548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Fichero .jar ejecutable</a:t>
            </a:r>
            <a:endParaRPr lang="es-ES" sz="2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11 Flecha derecha"/>
          <p:cNvSpPr/>
          <p:nvPr/>
        </p:nvSpPr>
        <p:spPr>
          <a:xfrm>
            <a:off x="6228184" y="3745938"/>
            <a:ext cx="1440160" cy="5757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18 Flecha derecha"/>
          <p:cNvSpPr/>
          <p:nvPr/>
        </p:nvSpPr>
        <p:spPr>
          <a:xfrm rot="1448374">
            <a:off x="1936775" y="3134161"/>
            <a:ext cx="2035937" cy="432048"/>
          </a:xfrm>
          <a:prstGeom prst="rightArrow">
            <a:avLst>
              <a:gd name="adj1" fmla="val 50000"/>
              <a:gd name="adj2" fmla="val 528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19 Flecha derecha"/>
          <p:cNvSpPr/>
          <p:nvPr/>
        </p:nvSpPr>
        <p:spPr>
          <a:xfrm rot="20151626" flipV="1">
            <a:off x="1936774" y="4513444"/>
            <a:ext cx="2035937" cy="432048"/>
          </a:xfrm>
          <a:prstGeom prst="rightArrow">
            <a:avLst>
              <a:gd name="adj1" fmla="val 50000"/>
              <a:gd name="adj2" fmla="val 52800"/>
            </a:avLst>
          </a:prstGeom>
          <a:effectLst>
            <a:reflection endPos="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2412826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836712"/>
            <a:ext cx="8229600" cy="720080"/>
          </a:xfrm>
        </p:spPr>
        <p:txBody>
          <a:bodyPr>
            <a:normAutofit fontScale="90000"/>
          </a:bodyPr>
          <a:lstStyle/>
          <a:p>
            <a:pPr algn="ctr"/>
            <a:r>
              <a:rPr lang="es-ES" dirty="0" smtClean="0"/>
              <a:t>Profiler</a:t>
            </a:r>
            <a:endParaRPr lang="es-ES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1560" y="1916832"/>
            <a:ext cx="8142108" cy="438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903137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52704"/>
          </a:xfrm>
        </p:spPr>
        <p:txBody>
          <a:bodyPr/>
          <a:lstStyle/>
          <a:p>
            <a:pPr algn="ctr"/>
            <a:r>
              <a:rPr lang="es-ES" dirty="0" smtClean="0"/>
              <a:t>Profiler - Estadísticas</a:t>
            </a:r>
            <a:endParaRPr lang="es-ES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772816"/>
            <a:ext cx="5947714" cy="4821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048006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996720"/>
          </a:xfrm>
        </p:spPr>
        <p:txBody>
          <a:bodyPr/>
          <a:lstStyle/>
          <a:p>
            <a:pPr algn="ctr"/>
            <a:r>
              <a:rPr lang="es-ES" dirty="0" smtClean="0"/>
              <a:t>Profiler – Datos  </a:t>
            </a:r>
            <a:endParaRPr lang="es-ES" dirty="0"/>
          </a:p>
        </p:txBody>
      </p:sp>
      <p:pic>
        <p:nvPicPr>
          <p:cNvPr id="7" name="Picture 4" descr="C:\Users\Saskya\Desktop\Sin título2.png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36106"/>
          <a:stretch/>
        </p:blipFill>
        <p:spPr bwMode="auto">
          <a:xfrm>
            <a:off x="827584" y="1844824"/>
            <a:ext cx="7539494" cy="4248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322359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jo">
  <a:themeElements>
    <a:clrScheme name="Fluj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uj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j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366</TotalTime>
  <Words>297</Words>
  <Application>Microsoft Office PowerPoint</Application>
  <PresentationFormat>Presentación en pantalla (4:3)</PresentationFormat>
  <Paragraphs>67</Paragraphs>
  <Slides>19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0" baseType="lpstr">
      <vt:lpstr>Flujo</vt:lpstr>
      <vt:lpstr>Analizador orientado a métodos para aplicaciones Java</vt:lpstr>
      <vt:lpstr> </vt:lpstr>
      <vt:lpstr>Depuración</vt:lpstr>
      <vt:lpstr>Problemas de la depuración paso a paso</vt:lpstr>
      <vt:lpstr>Propuesta</vt:lpstr>
      <vt:lpstr>Profiler</vt:lpstr>
      <vt:lpstr>Profiler</vt:lpstr>
      <vt:lpstr>Profiler - Estadísticas</vt:lpstr>
      <vt:lpstr>Profiler – Datos  </vt:lpstr>
      <vt:lpstr>Tracer</vt:lpstr>
      <vt:lpstr>Inspector</vt:lpstr>
      <vt:lpstr>Inspector - Árbol de llamadas</vt:lpstr>
      <vt:lpstr>Inspector - Variables</vt:lpstr>
      <vt:lpstr>Desarrollo del proyecto</vt:lpstr>
      <vt:lpstr>Desarrollo – Tamaño de la traza</vt:lpstr>
      <vt:lpstr>Desarrollo – E/S del programa</vt:lpstr>
      <vt:lpstr>Trabajo futuro</vt:lpstr>
      <vt:lpstr>Muchas gracias por su atención</vt:lpstr>
      <vt:lpstr>¿Preguntas?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Analizador orientado a métodos para aplicaciones Java</dc:title>
  <dc:creator>Saskya Mosquera Logroño</dc:creator>
  <cp:lastModifiedBy>Javi</cp:lastModifiedBy>
  <cp:revision>57</cp:revision>
  <dcterms:created xsi:type="dcterms:W3CDTF">2014-06-26T14:06:07Z</dcterms:created>
  <dcterms:modified xsi:type="dcterms:W3CDTF">2014-06-29T13:33:39Z</dcterms:modified>
</cp:coreProperties>
</file>