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1" r:id="rId3"/>
    <p:sldId id="302" r:id="rId4"/>
    <p:sldId id="276" r:id="rId5"/>
    <p:sldId id="301" r:id="rId6"/>
    <p:sldId id="288" r:id="rId7"/>
    <p:sldId id="289" r:id="rId8"/>
    <p:sldId id="314" r:id="rId9"/>
    <p:sldId id="317" r:id="rId10"/>
    <p:sldId id="319" r:id="rId11"/>
    <p:sldId id="303" r:id="rId12"/>
    <p:sldId id="304" r:id="rId13"/>
    <p:sldId id="294" r:id="rId14"/>
    <p:sldId id="316" r:id="rId15"/>
    <p:sldId id="315" r:id="rId16"/>
    <p:sldId id="285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RTADA" id="{B6C18527-78FA-4F98-9A12-D50E1B981B43}">
          <p14:sldIdLst>
            <p14:sldId id="256"/>
          </p14:sldIdLst>
        </p14:section>
        <p14:section name="CONTENIDO" id="{02787611-71AA-45E8-8D28-BB60E6FA9294}">
          <p14:sldIdLst>
            <p14:sldId id="311"/>
            <p14:sldId id="302"/>
            <p14:sldId id="276"/>
            <p14:sldId id="301"/>
            <p14:sldId id="288"/>
            <p14:sldId id="289"/>
            <p14:sldId id="314"/>
            <p14:sldId id="317"/>
            <p14:sldId id="319"/>
            <p14:sldId id="303"/>
            <p14:sldId id="304"/>
            <p14:sldId id="294"/>
            <p14:sldId id="316"/>
            <p14:sldId id="315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FDC"/>
    <a:srgbClr val="E6E6E6"/>
    <a:srgbClr val="445C48"/>
    <a:srgbClr val="EFFDF0"/>
    <a:srgbClr val="578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982" autoAdjust="0"/>
  </p:normalViewPr>
  <p:slideViewPr>
    <p:cSldViewPr snapToGrid="0" showGuides="1">
      <p:cViewPr>
        <p:scale>
          <a:sx n="100" d="100"/>
          <a:sy n="100" d="100"/>
        </p:scale>
        <p:origin x="216" y="31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53" d="100"/>
        <a:sy n="153" d="100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9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10/06/2025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10/06/2025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589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397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488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3701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0996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1774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3. Configuración </a:t>
            </a:r>
            <a:r>
              <a:rPr lang="es-ES" dirty="0">
                <a:sym typeface="Wingdings" panose="05000000000000000000" pitchFamily="2" charset="2"/>
              </a:rPr>
              <a:t> Se refiere a la configuración del SSOO en VirtualBox.</a:t>
            </a:r>
          </a:p>
          <a:p>
            <a:pPr rtl="0"/>
            <a:r>
              <a:rPr lang="es-ES" dirty="0">
                <a:sym typeface="Wingdings" panose="05000000000000000000" pitchFamily="2" charset="2"/>
              </a:rPr>
              <a:t>7 puntos.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755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4412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008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48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99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74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95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000979-2889-44A0-943A-5F415C4781C5}" type="datetime1">
              <a:rPr lang="es-ES" noProof="0" smtClean="0"/>
              <a:t>10/06/2025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36CE9-EEC4-4874-B1D4-9EBFE6E24EEC}" type="datetime1">
              <a:rPr lang="es-ES" noProof="0" smtClean="0"/>
              <a:t>10/06/2025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99F8BD-9441-4199-A6C5-D167D046C353}" type="datetime1">
              <a:rPr lang="es-ES" noProof="0" smtClean="0"/>
              <a:t>10/06/2025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169746-62B0-4C4C-9F13-A5156825957A}" type="datetime1">
              <a:rPr lang="es-ES" noProof="0" smtClean="0"/>
              <a:t>10/06/2025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0B3B31-77A7-4D36-BE04-4DAC511EA38F}" type="datetime1">
              <a:rPr lang="es-ES" noProof="0" smtClean="0"/>
              <a:t>10/06/2025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BBDF59-9B3C-4A10-BA4F-2A3C8273B4BC}" type="datetime1">
              <a:rPr lang="es-ES" noProof="0" smtClean="0"/>
              <a:t>10/06/2025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1A3812-A745-484C-AF3E-ADA4FCECA525}" type="datetime1">
              <a:rPr lang="es-ES" noProof="0" smtClean="0"/>
              <a:t>10/06/2025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56F0A9-ADDC-4398-9912-C0DA0856F810}" type="datetime1">
              <a:rPr lang="es-ES" noProof="0" smtClean="0"/>
              <a:t>10/06/2025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A7CAC9-48A6-4BCF-9418-1F6A28EC8EBB}" type="datetime1">
              <a:rPr lang="es-ES" noProof="0" smtClean="0"/>
              <a:t>10/06/2025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6B1C0B-E4CC-45E7-9C32-2DA940381730}" type="datetime1">
              <a:rPr lang="es-ES" noProof="0" smtClean="0"/>
              <a:t>10/06/2025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5B6891-C143-4172-92F6-6CC978A536DA}" type="datetime1">
              <a:rPr lang="es-ES" noProof="0" smtClean="0"/>
              <a:t>10/06/2025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87000"/>
                    </a14:imgEffect>
                    <a14:imgEffect>
                      <a14:colorTemperature colorTemp="11500"/>
                    </a14:imgEffect>
                    <a14:imgEffect>
                      <a14:saturation sat="176000"/>
                    </a14:imgEffect>
                    <a14:imgEffect>
                      <a14:brightnessContrast bright="-16000" contrast="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936DC2C-AC49-478B-BCE9-682B72B7663B}" type="datetime1">
              <a:rPr lang="es-ES" noProof="0" smtClean="0"/>
              <a:t>10/06/2025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g"/><Relationship Id="rId7" Type="http://schemas.openxmlformats.org/officeDocument/2006/relationships/hyperlink" Target="https://www.figma.com/proto/rLlbjnBLas8i3pdI6o1Qpl/BOCETO-INICIO-SESION-CASINO?node-id=1-2&amp;p=f&amp;t=StboXfrXyZ9fK1z2-1&amp;scaling=min-zoom&amp;content-scaling=fixed&amp;page-id=0%3A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mbo 6"/>
          <p:cNvSpPr/>
          <p:nvPr/>
        </p:nvSpPr>
        <p:spPr>
          <a:xfrm>
            <a:off x="3840774" y="1570394"/>
            <a:ext cx="4510453" cy="4404946"/>
          </a:xfrm>
          <a:prstGeom prst="diamond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830" y="2848163"/>
            <a:ext cx="9144000" cy="2659190"/>
          </a:xfrm>
          <a:noFill/>
          <a:effectLst>
            <a:glow rad="25400">
              <a:schemeClr val="accent1"/>
            </a:glow>
            <a:softEdge rad="0"/>
          </a:effectLst>
        </p:spPr>
        <p:txBody>
          <a:bodyPr lIns="0" tIns="0" rIns="0" bIns="0" rtlCol="0" anchor="t">
            <a:spAutoFit/>
          </a:bodyPr>
          <a:lstStyle/>
          <a:p>
            <a:r>
              <a:rPr lang="es-E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PROYECTO FIN DE GRADO 2º DAW</a:t>
            </a:r>
            <a:b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4207B02-C405-27B9-0107-F69FED02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82" y="468049"/>
            <a:ext cx="2429897" cy="1041385"/>
          </a:xfrm>
          <a:prstGeom prst="roundRect">
            <a:avLst>
              <a:gd name="adj" fmla="val 230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B1C8653-E710-4600-84E2-6E2F0EA904EF}"/>
              </a:ext>
            </a:extLst>
          </p:cNvPr>
          <p:cNvSpPr txBox="1"/>
          <p:nvPr/>
        </p:nvSpPr>
        <p:spPr>
          <a:xfrm>
            <a:off x="256674" y="597534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Diego Arroyo González</a:t>
            </a:r>
          </a:p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Javier Rubio Gigante</a:t>
            </a:r>
            <a:b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0C80203-ACC3-4E30-72DB-4D71DAE3A391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43203" y="522898"/>
            <a:ext cx="4448797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0851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/>
              </a:rPr>
              <a:t>Prototipos y Bocetos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7241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2D38903-D111-A7FF-9F21-F85C560A91EC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9D3217-ECFB-499C-9EBA-E469B6DB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44" y="979592"/>
            <a:ext cx="4119540" cy="285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AF2A962-C7F9-4A19-9F79-50C5F30167B3}"/>
              </a:ext>
            </a:extLst>
          </p:cNvPr>
          <p:cNvSpPr txBox="1"/>
          <p:nvPr/>
        </p:nvSpPr>
        <p:spPr>
          <a:xfrm>
            <a:off x="377086" y="4290138"/>
            <a:ext cx="6204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endParaRPr lang="es-E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C42E572-D048-4CE3-B6BA-D79164712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9804" y="1204624"/>
            <a:ext cx="4134675" cy="41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0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FCF0BDFE-E0E2-690A-B66C-FFB73C79B82A}"/>
              </a:ext>
            </a:extLst>
          </p:cNvPr>
          <p:cNvGrpSpPr/>
          <p:nvPr/>
        </p:nvGrpSpPr>
        <p:grpSpPr>
          <a:xfrm>
            <a:off x="0" y="-30081"/>
            <a:ext cx="12401005" cy="600073"/>
            <a:chOff x="0" y="-30081"/>
            <a:chExt cx="12401005" cy="6000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E10B12F-A2B4-157D-2248-C8964FB56EC5}"/>
                </a:ext>
              </a:extLst>
            </p:cNvPr>
            <p:cNvGrpSpPr/>
            <p:nvPr/>
          </p:nvGrpSpPr>
          <p:grpSpPr>
            <a:xfrm rot="10800000">
              <a:off x="0" y="-30081"/>
              <a:ext cx="12401005" cy="600073"/>
              <a:chOff x="-104503" y="6340640"/>
              <a:chExt cx="12401005" cy="600073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C139AD9-6F66-C954-86B3-5432F163EA20}"/>
                  </a:ext>
                </a:extLst>
              </p:cNvPr>
              <p:cNvSpPr/>
              <p:nvPr/>
            </p:nvSpPr>
            <p:spPr>
              <a:xfrm>
                <a:off x="-104503" y="6340640"/>
                <a:ext cx="12401005" cy="530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AB0214E-C5FA-6EE7-CAAE-0F4CD5A75131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5D425C6-1B9A-3E5D-D9DB-B413BD3AAA54}"/>
                </a:ext>
              </a:extLst>
            </p:cNvPr>
            <p:cNvSpPr txBox="1"/>
            <p:nvPr/>
          </p:nvSpPr>
          <p:spPr>
            <a:xfrm>
              <a:off x="1856253" y="4520"/>
              <a:ext cx="3032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2º CFGS DAW</a:t>
              </a:r>
            </a:p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Proyecto Fin de Grado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347593-15A7-C0B0-7B64-7BA1B7235E9E}"/>
              </a:ext>
            </a:extLst>
          </p:cNvPr>
          <p:cNvGrpSpPr/>
          <p:nvPr/>
        </p:nvGrpSpPr>
        <p:grpSpPr>
          <a:xfrm rot="5400000">
            <a:off x="-5345058" y="5345058"/>
            <a:ext cx="12401005" cy="1710889"/>
            <a:chOff x="-104503" y="5229824"/>
            <a:chExt cx="12401005" cy="171088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9AF6B0-F650-0039-3DD4-A07BA9C8BB0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9F7ECE0-23C7-822E-1B1F-E01859535D6D}"/>
                </a:ext>
              </a:extLst>
            </p:cNvPr>
            <p:cNvGrpSpPr/>
            <p:nvPr/>
          </p:nvGrpSpPr>
          <p:grpSpPr>
            <a:xfrm>
              <a:off x="-104503" y="5229824"/>
              <a:ext cx="12401005" cy="1710889"/>
              <a:chOff x="-104503" y="5229824"/>
              <a:chExt cx="12401005" cy="1710889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B90CDD7-5424-FFCC-EE5C-85E0895CAEFA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4CA94164-5615-65EE-A1DB-7DB09D591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355727" y="5670041"/>
                <a:ext cx="1540762" cy="66032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68" y="3000577"/>
            <a:ext cx="11734800" cy="1218795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/>
              </a:rPr>
              <a:t>Demostración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556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FA31EB42-2DFA-729E-7B5A-BB970C402E12}"/>
              </a:ext>
            </a:extLst>
          </p:cNvPr>
          <p:cNvGrpSpPr/>
          <p:nvPr/>
        </p:nvGrpSpPr>
        <p:grpSpPr>
          <a:xfrm>
            <a:off x="0" y="-30081"/>
            <a:ext cx="12401005" cy="600073"/>
            <a:chOff x="0" y="-30081"/>
            <a:chExt cx="12401005" cy="6000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E10B12F-A2B4-157D-2248-C8964FB56EC5}"/>
                </a:ext>
              </a:extLst>
            </p:cNvPr>
            <p:cNvGrpSpPr/>
            <p:nvPr/>
          </p:nvGrpSpPr>
          <p:grpSpPr>
            <a:xfrm rot="10800000">
              <a:off x="0" y="-30081"/>
              <a:ext cx="12401005" cy="600073"/>
              <a:chOff x="-104503" y="6340640"/>
              <a:chExt cx="12401005" cy="600073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C139AD9-6F66-C954-86B3-5432F163EA20}"/>
                  </a:ext>
                </a:extLst>
              </p:cNvPr>
              <p:cNvSpPr/>
              <p:nvPr/>
            </p:nvSpPr>
            <p:spPr>
              <a:xfrm>
                <a:off x="-104503" y="6340640"/>
                <a:ext cx="12401005" cy="530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AB0214E-C5FA-6EE7-CAAE-0F4CD5A75131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5D425C6-1B9A-3E5D-D9DB-B413BD3AAA54}"/>
                </a:ext>
              </a:extLst>
            </p:cNvPr>
            <p:cNvSpPr txBox="1"/>
            <p:nvPr/>
          </p:nvSpPr>
          <p:spPr>
            <a:xfrm>
              <a:off x="1856253" y="4520"/>
              <a:ext cx="3032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2º CFGS DAW</a:t>
              </a:r>
            </a:p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Proyecto Fin de Grado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347593-15A7-C0B0-7B64-7BA1B7235E9E}"/>
              </a:ext>
            </a:extLst>
          </p:cNvPr>
          <p:cNvGrpSpPr/>
          <p:nvPr/>
        </p:nvGrpSpPr>
        <p:grpSpPr>
          <a:xfrm rot="5400000">
            <a:off x="-5345058" y="5345058"/>
            <a:ext cx="12401005" cy="1710889"/>
            <a:chOff x="-104503" y="5229824"/>
            <a:chExt cx="12401005" cy="171088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9AF6B0-F650-0039-3DD4-A07BA9C8BB0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9F7ECE0-23C7-822E-1B1F-E01859535D6D}"/>
                </a:ext>
              </a:extLst>
            </p:cNvPr>
            <p:cNvGrpSpPr/>
            <p:nvPr/>
          </p:nvGrpSpPr>
          <p:grpSpPr>
            <a:xfrm>
              <a:off x="-104503" y="5229824"/>
              <a:ext cx="12401005" cy="1710889"/>
              <a:chOff x="-104503" y="5229824"/>
              <a:chExt cx="12401005" cy="1710889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B90CDD7-5424-FFCC-EE5C-85E0895CAEFA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4CA94164-5615-65EE-A1DB-7DB09D591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355727" y="5670041"/>
                <a:ext cx="1540762" cy="66032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190083" y="1997146"/>
            <a:ext cx="9881172" cy="2437590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/>
              </a:rPr>
              <a:t>Conclusiones y posibles mejoras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2039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0C80203-ACC3-4E30-72DB-4D71DAE3A391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43203" y="522898"/>
            <a:ext cx="4448797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0851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/>
              </a:rPr>
              <a:t>Objetivos Cumplidos 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7241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61144E1-D9BC-FCE8-C535-6BF7A4879C72}"/>
              </a:ext>
            </a:extLst>
          </p:cNvPr>
          <p:cNvSpPr txBox="1"/>
          <p:nvPr/>
        </p:nvSpPr>
        <p:spPr>
          <a:xfrm>
            <a:off x="347217" y="1310565"/>
            <a:ext cx="7821037" cy="4549835"/>
          </a:xfrm>
          <a:prstGeom prst="rect">
            <a:avLst/>
          </a:prstGeom>
          <a:solidFill>
            <a:schemeClr val="bg1">
              <a:alpha val="23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Integración de conocimientos en </a:t>
            </a:r>
            <a:r>
              <a:rPr lang="es-ES" sz="2800" b="1" dirty="0">
                <a:latin typeface="Exo 2"/>
              </a:rPr>
              <a:t>Spring </a:t>
            </a:r>
            <a:r>
              <a:rPr lang="es-ES" sz="2800" b="1" dirty="0" err="1">
                <a:latin typeface="Exo 2"/>
              </a:rPr>
              <a:t>Boot</a:t>
            </a:r>
            <a:r>
              <a:rPr lang="es-ES" sz="2800" b="1" dirty="0">
                <a:latin typeface="Exo 2"/>
              </a:rPr>
              <a:t>, JavaScript, AJAX y bases de datos</a:t>
            </a:r>
            <a:r>
              <a:rPr lang="es-ES" sz="2800" dirty="0">
                <a:latin typeface="Exo 2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Fomento del </a:t>
            </a:r>
            <a:r>
              <a:rPr lang="es-ES" sz="2800" b="1" dirty="0">
                <a:latin typeface="Exo 2"/>
              </a:rPr>
              <a:t>trabajo en equipo, resolución de problemas y aprendizaje práctico en un tiempo limitado.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Diseño atractivo de juegos para mejorar la </a:t>
            </a:r>
            <a:r>
              <a:rPr lang="es-ES" sz="2800" b="1" dirty="0">
                <a:latin typeface="Exo 2"/>
              </a:rPr>
              <a:t>jugabilidad</a:t>
            </a:r>
            <a:r>
              <a:rPr lang="es-ES" sz="2800" dirty="0">
                <a:latin typeface="Exo 2"/>
              </a:rPr>
              <a:t> y </a:t>
            </a:r>
            <a:r>
              <a:rPr lang="es-ES" sz="2800" b="1" dirty="0">
                <a:latin typeface="Exo 2"/>
              </a:rPr>
              <a:t>experiencia</a:t>
            </a:r>
            <a:r>
              <a:rPr lang="es-ES" sz="2800" dirty="0">
                <a:latin typeface="Exo 2"/>
              </a:rPr>
              <a:t> </a:t>
            </a:r>
            <a:r>
              <a:rPr lang="es-ES" sz="2800" b="1" dirty="0">
                <a:latin typeface="Exo 2"/>
              </a:rPr>
              <a:t>de</a:t>
            </a:r>
            <a:r>
              <a:rPr lang="es-ES" sz="2800" dirty="0">
                <a:latin typeface="Exo 2"/>
              </a:rPr>
              <a:t> </a:t>
            </a:r>
            <a:r>
              <a:rPr lang="es-ES" sz="2800" b="1" dirty="0">
                <a:latin typeface="Exo 2"/>
              </a:rPr>
              <a:t>usuario</a:t>
            </a:r>
            <a:r>
              <a:rPr lang="es-ES" sz="2800" dirty="0">
                <a:latin typeface="Exo 2"/>
              </a:rPr>
              <a:t>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8807387-13C5-150A-6A8A-C26616AC2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254" y="1371999"/>
            <a:ext cx="4119540" cy="41195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2D38903-D111-A7FF-9F21-F85C560A91EC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</p:spTree>
    <p:extLst>
      <p:ext uri="{BB962C8B-B14F-4D97-AF65-F5344CB8AC3E}">
        <p14:creationId xmlns:p14="http://schemas.microsoft.com/office/powerpoint/2010/main" val="22481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0C80203-ACC3-4E30-72DB-4D71DAE3A391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43203" y="522898"/>
            <a:ext cx="4448797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0851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/>
              </a:rPr>
              <a:t>Posibles Mejoras 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7241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61144E1-D9BC-FCE8-C535-6BF7A4879C72}"/>
              </a:ext>
            </a:extLst>
          </p:cNvPr>
          <p:cNvSpPr txBox="1"/>
          <p:nvPr/>
        </p:nvSpPr>
        <p:spPr>
          <a:xfrm>
            <a:off x="347217" y="1366461"/>
            <a:ext cx="7821037" cy="4549835"/>
          </a:xfrm>
          <a:prstGeom prst="rect">
            <a:avLst/>
          </a:prstGeom>
          <a:solidFill>
            <a:schemeClr val="bg1">
              <a:alpha val="23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Integración de pasarela de pago real.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Validación tarjeta de crédito con API haciendo cargo de 0€.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Mejoras de diseño en UI/UX para mayor atractivo y usabilidad.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Ampliar catálogo de juegos.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latin typeface="Exo 2"/>
              </a:rPr>
              <a:t>Adaptable a mas dispositivos.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8807387-13C5-150A-6A8A-C26616AC2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8254" y="1371999"/>
            <a:ext cx="4119540" cy="41195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2D38903-D111-A7FF-9F21-F85C560A91EC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</p:spTree>
    <p:extLst>
      <p:ext uri="{BB962C8B-B14F-4D97-AF65-F5344CB8AC3E}">
        <p14:creationId xmlns:p14="http://schemas.microsoft.com/office/powerpoint/2010/main" val="272481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FA31EB42-2DFA-729E-7B5A-BB970C402E12}"/>
              </a:ext>
            </a:extLst>
          </p:cNvPr>
          <p:cNvGrpSpPr/>
          <p:nvPr/>
        </p:nvGrpSpPr>
        <p:grpSpPr>
          <a:xfrm>
            <a:off x="0" y="-30081"/>
            <a:ext cx="12401005" cy="600073"/>
            <a:chOff x="0" y="-30081"/>
            <a:chExt cx="12401005" cy="6000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E10B12F-A2B4-157D-2248-C8964FB56EC5}"/>
                </a:ext>
              </a:extLst>
            </p:cNvPr>
            <p:cNvGrpSpPr/>
            <p:nvPr/>
          </p:nvGrpSpPr>
          <p:grpSpPr>
            <a:xfrm rot="10800000">
              <a:off x="0" y="-30081"/>
              <a:ext cx="12401005" cy="600073"/>
              <a:chOff x="-104503" y="6340640"/>
              <a:chExt cx="12401005" cy="600073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C139AD9-6F66-C954-86B3-5432F163EA20}"/>
                  </a:ext>
                </a:extLst>
              </p:cNvPr>
              <p:cNvSpPr/>
              <p:nvPr/>
            </p:nvSpPr>
            <p:spPr>
              <a:xfrm>
                <a:off x="-104503" y="6340640"/>
                <a:ext cx="12401005" cy="530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AB0214E-C5FA-6EE7-CAAE-0F4CD5A75131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5D425C6-1B9A-3E5D-D9DB-B413BD3AAA54}"/>
                </a:ext>
              </a:extLst>
            </p:cNvPr>
            <p:cNvSpPr txBox="1"/>
            <p:nvPr/>
          </p:nvSpPr>
          <p:spPr>
            <a:xfrm>
              <a:off x="1856253" y="4520"/>
              <a:ext cx="3032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2º CFGS DAW</a:t>
              </a:r>
            </a:p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Proyecto Fin de Grado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347593-15A7-C0B0-7B64-7BA1B7235E9E}"/>
              </a:ext>
            </a:extLst>
          </p:cNvPr>
          <p:cNvGrpSpPr/>
          <p:nvPr/>
        </p:nvGrpSpPr>
        <p:grpSpPr>
          <a:xfrm rot="5400000">
            <a:off x="-5345058" y="5345058"/>
            <a:ext cx="12401005" cy="1710889"/>
            <a:chOff x="-104503" y="5229824"/>
            <a:chExt cx="12401005" cy="171088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9AF6B0-F650-0039-3DD4-A07BA9C8BB0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9F7ECE0-23C7-822E-1B1F-E01859535D6D}"/>
                </a:ext>
              </a:extLst>
            </p:cNvPr>
            <p:cNvGrpSpPr/>
            <p:nvPr/>
          </p:nvGrpSpPr>
          <p:grpSpPr>
            <a:xfrm>
              <a:off x="-104503" y="5229824"/>
              <a:ext cx="12401005" cy="1710889"/>
              <a:chOff x="-104503" y="5229824"/>
              <a:chExt cx="12401005" cy="1710889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B90CDD7-5424-FFCC-EE5C-85E0895CAEFA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4CA94164-5615-65EE-A1DB-7DB09D591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355727" y="5670041"/>
                <a:ext cx="1540762" cy="66032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190083" y="1997146"/>
            <a:ext cx="9881172" cy="2437590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/>
              </a:rPr>
              <a:t>Preguntas y respuestas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739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5003"/>
            <a:ext cx="9144000" cy="11079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Gracias</a:t>
            </a:r>
            <a:endParaRPr lang="es-ES" sz="80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xo 2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284D72-740B-400E-A152-F36DF1ABA67A}"/>
              </a:ext>
            </a:extLst>
          </p:cNvPr>
          <p:cNvSpPr txBox="1"/>
          <p:nvPr/>
        </p:nvSpPr>
        <p:spPr>
          <a:xfrm>
            <a:off x="258925" y="599853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Diego Arroyo González</a:t>
            </a:r>
          </a:p>
          <a:p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Javier Rubio Gigante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E10B12F-A2B4-157D-2248-C8964FB56EC5}"/>
              </a:ext>
            </a:extLst>
          </p:cNvPr>
          <p:cNvGrpSpPr/>
          <p:nvPr/>
        </p:nvGrpSpPr>
        <p:grpSpPr>
          <a:xfrm rot="10800000">
            <a:off x="0" y="-30081"/>
            <a:ext cx="12401005" cy="600073"/>
            <a:chOff x="-104503" y="6340640"/>
            <a:chExt cx="12401005" cy="600073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C139AD9-6F66-C954-86B3-5432F163EA20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0AB0214E-C5FA-6EE7-CAAE-0F4CD5A75131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F79AF6B0-F650-0039-3DD4-A07BA9C8BB0C}"/>
              </a:ext>
            </a:extLst>
          </p:cNvPr>
          <p:cNvSpPr/>
          <p:nvPr/>
        </p:nvSpPr>
        <p:spPr>
          <a:xfrm rot="5400000">
            <a:off x="-5865864" y="5935068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 rot="5400000">
            <a:off x="-5345058" y="5345058"/>
            <a:ext cx="12401005" cy="1710889"/>
            <a:chOff x="-104503" y="5229824"/>
            <a:chExt cx="12401005" cy="1710889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-355727" y="5670041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77942" y="2819602"/>
            <a:ext cx="4263338" cy="1218795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Índice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latin typeface="Exo 2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D425C6-1B9A-3E5D-D9DB-B413BD3AAA54}"/>
              </a:ext>
            </a:extLst>
          </p:cNvPr>
          <p:cNvSpPr txBox="1"/>
          <p:nvPr/>
        </p:nvSpPr>
        <p:spPr>
          <a:xfrm>
            <a:off x="1856253" y="4520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 pitchFamily="2" charset="0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 pitchFamily="2" charset="0"/>
              </a:rPr>
              <a:t>Proyecto Fin de Grado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7C04FC9-E0A1-EB00-D754-42C1A4BEC4C3}"/>
              </a:ext>
            </a:extLst>
          </p:cNvPr>
          <p:cNvCxnSpPr/>
          <p:nvPr/>
        </p:nvCxnSpPr>
        <p:spPr>
          <a:xfrm>
            <a:off x="5676900" y="1001244"/>
            <a:ext cx="0" cy="4855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5545897-31B5-DABF-6FE3-0C9F5E3022A8}"/>
              </a:ext>
            </a:extLst>
          </p:cNvPr>
          <p:cNvSpPr txBox="1"/>
          <p:nvPr/>
        </p:nvSpPr>
        <p:spPr>
          <a:xfrm>
            <a:off x="6014431" y="1363558"/>
            <a:ext cx="2841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Exo 2"/>
              </a:rPr>
              <a:t>1. Introducción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84CAF3-6736-595B-35F2-C906B564823C}"/>
              </a:ext>
            </a:extLst>
          </p:cNvPr>
          <p:cNvSpPr txBox="1"/>
          <p:nvPr/>
        </p:nvSpPr>
        <p:spPr>
          <a:xfrm>
            <a:off x="6014431" y="1988047"/>
            <a:ext cx="465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Exo 2"/>
              </a:rPr>
              <a:t>2. Herramientas Utilizadas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EC541D-DD6F-152B-C35E-D959C0D22422}"/>
              </a:ext>
            </a:extLst>
          </p:cNvPr>
          <p:cNvSpPr txBox="1"/>
          <p:nvPr/>
        </p:nvSpPr>
        <p:spPr>
          <a:xfrm>
            <a:off x="6014431" y="2581891"/>
            <a:ext cx="465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Exo 2"/>
              </a:rPr>
              <a:t>3. Demostración Proyecto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BCDD4BD-7377-998E-4381-1412BC5B8512}"/>
              </a:ext>
            </a:extLst>
          </p:cNvPr>
          <p:cNvSpPr txBox="1"/>
          <p:nvPr/>
        </p:nvSpPr>
        <p:spPr>
          <a:xfrm>
            <a:off x="6014431" y="3202675"/>
            <a:ext cx="5525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Exo 2"/>
              </a:rPr>
              <a:t>4. Conclusiones y posibles mejoras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EB3F005-69E9-6F8A-E883-05B9F5F77352}"/>
              </a:ext>
            </a:extLst>
          </p:cNvPr>
          <p:cNvSpPr txBox="1"/>
          <p:nvPr/>
        </p:nvSpPr>
        <p:spPr>
          <a:xfrm>
            <a:off x="6014431" y="4279893"/>
            <a:ext cx="456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Exo 2"/>
              </a:rPr>
              <a:t>5. Preguntas y respuestas</a:t>
            </a:r>
          </a:p>
        </p:txBody>
      </p:sp>
    </p:spTree>
    <p:extLst>
      <p:ext uri="{BB962C8B-B14F-4D97-AF65-F5344CB8AC3E}">
        <p14:creationId xmlns:p14="http://schemas.microsoft.com/office/powerpoint/2010/main" val="133116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737E3E50-DEE2-9B84-F5A4-5B8D2DE445EE}"/>
              </a:ext>
            </a:extLst>
          </p:cNvPr>
          <p:cNvGrpSpPr/>
          <p:nvPr/>
        </p:nvGrpSpPr>
        <p:grpSpPr>
          <a:xfrm>
            <a:off x="0" y="-30081"/>
            <a:ext cx="12401005" cy="600073"/>
            <a:chOff x="0" y="-30081"/>
            <a:chExt cx="12401005" cy="6000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E10B12F-A2B4-157D-2248-C8964FB56EC5}"/>
                </a:ext>
              </a:extLst>
            </p:cNvPr>
            <p:cNvGrpSpPr/>
            <p:nvPr/>
          </p:nvGrpSpPr>
          <p:grpSpPr>
            <a:xfrm rot="10800000">
              <a:off x="0" y="-30081"/>
              <a:ext cx="12401005" cy="600073"/>
              <a:chOff x="-104503" y="6340640"/>
              <a:chExt cx="12401005" cy="600073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C139AD9-6F66-C954-86B3-5432F163EA20}"/>
                  </a:ext>
                </a:extLst>
              </p:cNvPr>
              <p:cNvSpPr/>
              <p:nvPr/>
            </p:nvSpPr>
            <p:spPr>
              <a:xfrm>
                <a:off x="-104503" y="6340640"/>
                <a:ext cx="12401005" cy="530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AB0214E-C5FA-6EE7-CAAE-0F4CD5A75131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5D425C6-1B9A-3E5D-D9DB-B413BD3AAA54}"/>
                </a:ext>
              </a:extLst>
            </p:cNvPr>
            <p:cNvSpPr txBox="1"/>
            <p:nvPr/>
          </p:nvSpPr>
          <p:spPr>
            <a:xfrm>
              <a:off x="1856253" y="4520"/>
              <a:ext cx="3032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2º CFGS DAW</a:t>
              </a:r>
            </a:p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Proyecto Fin de Grado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A9186354-67A7-DF73-1B4E-5C7B824A4A03}"/>
              </a:ext>
            </a:extLst>
          </p:cNvPr>
          <p:cNvGrpSpPr/>
          <p:nvPr/>
        </p:nvGrpSpPr>
        <p:grpSpPr>
          <a:xfrm>
            <a:off x="0" y="0"/>
            <a:ext cx="1710889" cy="12401005"/>
            <a:chOff x="0" y="0"/>
            <a:chExt cx="1710889" cy="12401005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9AF6B0-F650-0039-3DD4-A07BA9C8BB0C}"/>
                </a:ext>
              </a:extLst>
            </p:cNvPr>
            <p:cNvSpPr/>
            <p:nvPr/>
          </p:nvSpPr>
          <p:spPr>
            <a:xfrm rot="5400000">
              <a:off x="-5865864" y="5935068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9F7ECE0-23C7-822E-1B1F-E01859535D6D}"/>
                </a:ext>
              </a:extLst>
            </p:cNvPr>
            <p:cNvGrpSpPr/>
            <p:nvPr/>
          </p:nvGrpSpPr>
          <p:grpSpPr>
            <a:xfrm rot="5400000">
              <a:off x="-5345058" y="5345058"/>
              <a:ext cx="12401005" cy="1710889"/>
              <a:chOff x="-104503" y="5229824"/>
              <a:chExt cx="12401005" cy="1710889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B90CDD7-5424-FFCC-EE5C-85E0895CAEFA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4CA94164-5615-65EE-A1DB-7DB09D591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355727" y="5670041"/>
                <a:ext cx="1540762" cy="66032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000577"/>
            <a:ext cx="11734800" cy="1218795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 pitchFamily="2" charset="0"/>
              </a:rPr>
              <a:t>Introducción</a:t>
            </a:r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102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79AF6B0-F650-0039-3DD4-A07BA9C8BB0C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1143" y="522898"/>
            <a:ext cx="4680857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9891" y="26984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 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777273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C4EFA039-2414-8206-13E4-B4396133DC51}"/>
              </a:ext>
            </a:extLst>
          </p:cNvPr>
          <p:cNvSpPr txBox="1"/>
          <p:nvPr/>
        </p:nvSpPr>
        <p:spPr>
          <a:xfrm>
            <a:off x="323282" y="1436658"/>
            <a:ext cx="7187861" cy="4154984"/>
          </a:xfrm>
          <a:prstGeom prst="rect">
            <a:avLst/>
          </a:prstGeom>
          <a:solidFill>
            <a:schemeClr val="bg1">
              <a:alpha val="23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Exo 2" pitchFamily="2" charset="0"/>
              </a:rPr>
              <a:t>Este </a:t>
            </a:r>
            <a:r>
              <a:rPr lang="es-ES" sz="2400" b="1" dirty="0">
                <a:latin typeface="Exo 2" pitchFamily="2" charset="0"/>
              </a:rPr>
              <a:t>Trabajo de Fin de Grado </a:t>
            </a:r>
            <a:r>
              <a:rPr lang="es-ES" sz="2400" dirty="0">
                <a:latin typeface="Exo 2" pitchFamily="2" charset="0"/>
              </a:rPr>
              <a:t>consiste en el desarrollo de una aplicación web para la gestión de tareas y proyectos, con funcionalidades como autenticación, organización mediante tableros Kanban, integración con Google Calendar y comunicación en tiempo real. El objetivo es aplicar de forma práctica los conocimientos adquiridos durante el grado, abarcando desde el diseño de interfaces hasta la programación del </a:t>
            </a:r>
            <a:r>
              <a:rPr lang="es-ES" sz="2400" dirty="0" err="1">
                <a:latin typeface="Exo 2" pitchFamily="2" charset="0"/>
              </a:rPr>
              <a:t>backend</a:t>
            </a:r>
            <a:r>
              <a:rPr lang="es-ES" sz="2400" dirty="0">
                <a:latin typeface="Exo 2" pitchFamily="2" charset="0"/>
              </a:rPr>
              <a:t>. Asimismo, se ha puesto en práctica el uso de metodologías ágiles y herramientas colaborativas para una gestión eficiente del desarrollo.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5D425C6-1B9A-3E5D-D9DB-B413BD3AAA54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9873F56-8437-38F8-F2ED-90C59D0F7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91" y="1266358"/>
            <a:ext cx="4648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CF67CDF0-B26B-72C0-1B8B-6193A535F86B}"/>
              </a:ext>
            </a:extLst>
          </p:cNvPr>
          <p:cNvGrpSpPr/>
          <p:nvPr/>
        </p:nvGrpSpPr>
        <p:grpSpPr>
          <a:xfrm>
            <a:off x="0" y="-30081"/>
            <a:ext cx="12401005" cy="600073"/>
            <a:chOff x="0" y="-30081"/>
            <a:chExt cx="12401005" cy="6000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E10B12F-A2B4-157D-2248-C8964FB56EC5}"/>
                </a:ext>
              </a:extLst>
            </p:cNvPr>
            <p:cNvGrpSpPr/>
            <p:nvPr/>
          </p:nvGrpSpPr>
          <p:grpSpPr>
            <a:xfrm rot="10800000">
              <a:off x="0" y="-30081"/>
              <a:ext cx="12401005" cy="600073"/>
              <a:chOff x="-104503" y="6340640"/>
              <a:chExt cx="12401005" cy="600073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C139AD9-6F66-C954-86B3-5432F163EA20}"/>
                  </a:ext>
                </a:extLst>
              </p:cNvPr>
              <p:cNvSpPr/>
              <p:nvPr/>
            </p:nvSpPr>
            <p:spPr>
              <a:xfrm>
                <a:off x="-104503" y="6340640"/>
                <a:ext cx="12401005" cy="530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AB0214E-C5FA-6EE7-CAAE-0F4CD5A75131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5D425C6-1B9A-3E5D-D9DB-B413BD3AAA54}"/>
                </a:ext>
              </a:extLst>
            </p:cNvPr>
            <p:cNvSpPr txBox="1"/>
            <p:nvPr/>
          </p:nvSpPr>
          <p:spPr>
            <a:xfrm>
              <a:off x="1856253" y="4520"/>
              <a:ext cx="3032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2º CFGS DAW</a:t>
              </a:r>
            </a:p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Proyecto Fin de Grado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347593-15A7-C0B0-7B64-7BA1B7235E9E}"/>
              </a:ext>
            </a:extLst>
          </p:cNvPr>
          <p:cNvGrpSpPr/>
          <p:nvPr/>
        </p:nvGrpSpPr>
        <p:grpSpPr>
          <a:xfrm rot="5400000">
            <a:off x="-5345058" y="5345058"/>
            <a:ext cx="12401005" cy="1710889"/>
            <a:chOff x="-104503" y="5229824"/>
            <a:chExt cx="12401005" cy="171088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9AF6B0-F650-0039-3DD4-A07BA9C8BB0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9F7ECE0-23C7-822E-1B1F-E01859535D6D}"/>
                </a:ext>
              </a:extLst>
            </p:cNvPr>
            <p:cNvGrpSpPr/>
            <p:nvPr/>
          </p:nvGrpSpPr>
          <p:grpSpPr>
            <a:xfrm>
              <a:off x="-104503" y="5229824"/>
              <a:ext cx="12401005" cy="1710889"/>
              <a:chOff x="-104503" y="5229824"/>
              <a:chExt cx="12401005" cy="1710889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B90CDD7-5424-FFCC-EE5C-85E0895CAEFA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4CA94164-5615-65EE-A1DB-7DB09D591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355727" y="5670041"/>
                <a:ext cx="1540762" cy="66032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57200" y="2147707"/>
            <a:ext cx="10995197" cy="2437590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/>
              </a:rPr>
              <a:t>Herramientas Utilizadas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77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C64E013-8E19-1070-1656-831C331201AB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6536" y="522898"/>
            <a:ext cx="417546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9891" y="30416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itchFamily="2" charset="0"/>
              </a:rPr>
              <a:t>Herramientas Utilizadas 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Exo 2" pitchFamily="2" charset="0"/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Exo 2" pitchFamily="2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172505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38FFC52-FF89-3B2D-1DCC-D1A60AAE0382}"/>
              </a:ext>
            </a:extLst>
          </p:cNvPr>
          <p:cNvSpPr txBox="1"/>
          <p:nvPr/>
        </p:nvSpPr>
        <p:spPr>
          <a:xfrm>
            <a:off x="502144" y="557408"/>
            <a:ext cx="6291945" cy="5196166"/>
          </a:xfrm>
          <a:prstGeom prst="rect">
            <a:avLst/>
          </a:prstGeom>
          <a:solidFill>
            <a:schemeClr val="bg1">
              <a:alpha val="23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latin typeface="Exo 2"/>
              </a:rPr>
              <a:t>Taiga y </a:t>
            </a:r>
            <a:r>
              <a:rPr lang="es-ES" sz="2800" b="1" dirty="0" err="1">
                <a:latin typeface="Exo 2"/>
              </a:rPr>
              <a:t>Totaltasks</a:t>
            </a:r>
            <a:r>
              <a:rPr lang="es-ES" sz="2800" dirty="0">
                <a:latin typeface="Exo 2"/>
              </a:rPr>
              <a:t> para planificación de tareas.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latin typeface="Exo 2"/>
              </a:rPr>
              <a:t>Github </a:t>
            </a:r>
            <a:r>
              <a:rPr lang="es-ES" sz="2800" dirty="0">
                <a:latin typeface="Exo 2"/>
              </a:rPr>
              <a:t>para control de errores y trabajo en equipo</a:t>
            </a:r>
            <a:r>
              <a:rPr lang="es-ES" sz="2800" b="1" dirty="0">
                <a:latin typeface="Exo 2"/>
              </a:rPr>
              <a:t> </a:t>
            </a:r>
            <a:r>
              <a:rPr lang="es-ES" sz="2800" dirty="0">
                <a:latin typeface="Exo 2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>
                <a:latin typeface="Exo 2"/>
              </a:rPr>
              <a:t>Visual Studio Code </a:t>
            </a:r>
            <a:r>
              <a:rPr lang="es-ES" sz="2800" dirty="0">
                <a:latin typeface="Exo 2"/>
              </a:rPr>
              <a:t>Entorno de desarrollo utilizado.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b="1" dirty="0" err="1">
                <a:latin typeface="Exo 2"/>
              </a:rPr>
              <a:t>Railway</a:t>
            </a:r>
            <a:r>
              <a:rPr lang="es-ES" sz="2800" b="1" dirty="0">
                <a:latin typeface="Exo 2"/>
              </a:rPr>
              <a:t> </a:t>
            </a:r>
            <a:r>
              <a:rPr lang="es-ES" sz="2800" dirty="0">
                <a:latin typeface="Exo 2"/>
              </a:rPr>
              <a:t>para el despliegue web y la base de datos en la nube.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D15E1-2554-FAE4-8B0D-224A8C2F8C3D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A4C9C5-249E-4F0D-ACE4-770EC3321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54" y="1619696"/>
            <a:ext cx="3204935" cy="32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8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CB7157B-2092-71DC-B111-3CF1D24BFA87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22921" y="522898"/>
            <a:ext cx="4969079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9891" y="29682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xo 2"/>
              </a:rPr>
              <a:t>Monday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89078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1BAA57F-ED03-2605-8972-F3A0D917DF05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E9AF6935-1AAB-8FF5-FC55-10EE8CEDB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02" y="1664292"/>
            <a:ext cx="5209157" cy="276483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D44B89F-13E5-9EE6-0D42-CAC73C370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291" y="1664291"/>
            <a:ext cx="5532549" cy="27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22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CB7157B-2092-71DC-B111-3CF1D24BFA87}"/>
              </a:ext>
            </a:extLst>
          </p:cNvPr>
          <p:cNvSpPr/>
          <p:nvPr/>
        </p:nvSpPr>
        <p:spPr>
          <a:xfrm>
            <a:off x="-104503" y="6340640"/>
            <a:ext cx="12401005" cy="53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9F7ECE0-23C7-822E-1B1F-E01859535D6D}"/>
              </a:ext>
            </a:extLst>
          </p:cNvPr>
          <p:cNvGrpSpPr/>
          <p:nvPr/>
        </p:nvGrpSpPr>
        <p:grpSpPr>
          <a:xfrm>
            <a:off x="-113211" y="6114189"/>
            <a:ext cx="12401005" cy="861033"/>
            <a:chOff x="-113211" y="6114189"/>
            <a:chExt cx="12401005" cy="861033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90CDD7-5424-FFCC-EE5C-85E0895CAEFA}"/>
                </a:ext>
              </a:extLst>
            </p:cNvPr>
            <p:cNvSpPr/>
            <p:nvPr/>
          </p:nvSpPr>
          <p:spPr>
            <a:xfrm>
              <a:off x="-113211" y="6444353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4CA94164-5615-65EE-A1DB-7DB09D591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283" y="6114189"/>
              <a:ext cx="1540762" cy="6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90271" y="522898"/>
            <a:ext cx="4001729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9891" y="29682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xo 2"/>
              </a:rPr>
              <a:t>Github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21394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1BAA57F-ED03-2605-8972-F3A0D917DF05}"/>
              </a:ext>
            </a:extLst>
          </p:cNvPr>
          <p:cNvSpPr txBox="1"/>
          <p:nvPr/>
        </p:nvSpPr>
        <p:spPr>
          <a:xfrm>
            <a:off x="2131737" y="6409844"/>
            <a:ext cx="303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2º CFGS DAW</a:t>
            </a:r>
          </a:p>
          <a:p>
            <a:r>
              <a:rPr lang="es-ES" sz="1200" b="1" dirty="0">
                <a:solidFill>
                  <a:schemeClr val="bg1"/>
                </a:solidFill>
                <a:latin typeface="Exo 2"/>
              </a:rPr>
              <a:t>Proyecto Fin de Grado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95A0267-96D0-FB97-A317-BDFECE4F5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440" y="910696"/>
            <a:ext cx="6071119" cy="46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2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FCF0BDFE-E0E2-690A-B66C-FFB73C79B82A}"/>
              </a:ext>
            </a:extLst>
          </p:cNvPr>
          <p:cNvGrpSpPr/>
          <p:nvPr/>
        </p:nvGrpSpPr>
        <p:grpSpPr>
          <a:xfrm>
            <a:off x="0" y="-30081"/>
            <a:ext cx="12401005" cy="600073"/>
            <a:chOff x="0" y="-30081"/>
            <a:chExt cx="12401005" cy="600073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E10B12F-A2B4-157D-2248-C8964FB56EC5}"/>
                </a:ext>
              </a:extLst>
            </p:cNvPr>
            <p:cNvGrpSpPr/>
            <p:nvPr/>
          </p:nvGrpSpPr>
          <p:grpSpPr>
            <a:xfrm rot="10800000">
              <a:off x="0" y="-30081"/>
              <a:ext cx="12401005" cy="600073"/>
              <a:chOff x="-104503" y="6340640"/>
              <a:chExt cx="12401005" cy="600073"/>
            </a:xfrm>
          </p:grpSpPr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4C139AD9-6F66-C954-86B3-5432F163EA20}"/>
                  </a:ext>
                </a:extLst>
              </p:cNvPr>
              <p:cNvSpPr/>
              <p:nvPr/>
            </p:nvSpPr>
            <p:spPr>
              <a:xfrm>
                <a:off x="-104503" y="6340640"/>
                <a:ext cx="12401005" cy="5308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0AB0214E-C5FA-6EE7-CAAE-0F4CD5A75131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5D425C6-1B9A-3E5D-D9DB-B413BD3AAA54}"/>
                </a:ext>
              </a:extLst>
            </p:cNvPr>
            <p:cNvSpPr txBox="1"/>
            <p:nvPr/>
          </p:nvSpPr>
          <p:spPr>
            <a:xfrm>
              <a:off x="1856253" y="4520"/>
              <a:ext cx="3032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2º CFGS DAW</a:t>
              </a:r>
            </a:p>
            <a:p>
              <a:r>
                <a:rPr lang="es-ES" sz="1200" b="1" dirty="0">
                  <a:solidFill>
                    <a:schemeClr val="bg1"/>
                  </a:solidFill>
                  <a:latin typeface="Exo 2"/>
                </a:rPr>
                <a:t>Proyecto Fin de Grado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291D953-750D-6917-4CDA-563076A86F5C}"/>
              </a:ext>
            </a:extLst>
          </p:cNvPr>
          <p:cNvGrpSpPr/>
          <p:nvPr/>
        </p:nvGrpSpPr>
        <p:grpSpPr>
          <a:xfrm>
            <a:off x="-1" y="6370628"/>
            <a:ext cx="12401005" cy="600073"/>
            <a:chOff x="-104503" y="6340640"/>
            <a:chExt cx="12401005" cy="600073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346771-C936-26A1-F78D-62136A785E4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D0F235F2-CB29-E828-6766-CE0B35B35B4B}"/>
                </a:ext>
              </a:extLst>
            </p:cNvPr>
            <p:cNvSpPr/>
            <p:nvPr/>
          </p:nvSpPr>
          <p:spPr>
            <a:xfrm>
              <a:off x="-104503" y="6409844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347593-15A7-C0B0-7B64-7BA1B7235E9E}"/>
              </a:ext>
            </a:extLst>
          </p:cNvPr>
          <p:cNvGrpSpPr/>
          <p:nvPr/>
        </p:nvGrpSpPr>
        <p:grpSpPr>
          <a:xfrm rot="5400000">
            <a:off x="-5345058" y="5345058"/>
            <a:ext cx="12401005" cy="1710889"/>
            <a:chOff x="-104503" y="5229824"/>
            <a:chExt cx="12401005" cy="171088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79AF6B0-F650-0039-3DD4-A07BA9C8BB0C}"/>
                </a:ext>
              </a:extLst>
            </p:cNvPr>
            <p:cNvSpPr/>
            <p:nvPr/>
          </p:nvSpPr>
          <p:spPr>
            <a:xfrm>
              <a:off x="-104503" y="6340640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9F7ECE0-23C7-822E-1B1F-E01859535D6D}"/>
                </a:ext>
              </a:extLst>
            </p:cNvPr>
            <p:cNvGrpSpPr/>
            <p:nvPr/>
          </p:nvGrpSpPr>
          <p:grpSpPr>
            <a:xfrm>
              <a:off x="-104503" y="5229824"/>
              <a:ext cx="12401005" cy="1710889"/>
              <a:chOff x="-104503" y="5229824"/>
              <a:chExt cx="12401005" cy="1710889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B90CDD7-5424-FFCC-EE5C-85E0895CAEFA}"/>
                  </a:ext>
                </a:extLst>
              </p:cNvPr>
              <p:cNvSpPr/>
              <p:nvPr/>
            </p:nvSpPr>
            <p:spPr>
              <a:xfrm>
                <a:off x="-104503" y="6409844"/>
                <a:ext cx="12401005" cy="530869"/>
              </a:xfrm>
              <a:prstGeom prst="rect">
                <a:avLst/>
              </a:prstGeom>
              <a:solidFill>
                <a:srgbClr val="5787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4CA94164-5615-65EE-A1DB-7DB09D591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-355727" y="5670041"/>
                <a:ext cx="1540762" cy="660327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68" y="3000577"/>
            <a:ext cx="11734800" cy="1218795"/>
          </a:xfrm>
          <a:prstGeom prst="rect">
            <a:avLst/>
          </a:prstGeom>
          <a:noFill/>
          <a:effectLst>
            <a:outerShdw blurRad="876300" dist="1041400" dir="12240000" sx="98000" sy="98000" algn="ctr" rotWithShape="0">
              <a:srgbClr val="000000">
                <a:alpha val="56000"/>
              </a:srgbClr>
            </a:outerShdw>
          </a:effectLst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8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xo 2"/>
              </a:rPr>
              <a:t>Prototipos y Bocetos</a:t>
            </a:r>
            <a:endParaRPr lang="es-ES" sz="4000" dirty="0">
              <a:solidFill>
                <a:schemeClr val="tx1">
                  <a:lumMod val="75000"/>
                  <a:lumOff val="25000"/>
                </a:schemeClr>
              </a:solidFill>
              <a:latin typeface="Exo 2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33887B7-3D70-42F1-A7D8-C6AD9B580AE2}"/>
              </a:ext>
            </a:extLst>
          </p:cNvPr>
          <p:cNvGrpSpPr/>
          <p:nvPr/>
        </p:nvGrpSpPr>
        <p:grpSpPr>
          <a:xfrm rot="16200000">
            <a:off x="5691597" y="4805918"/>
            <a:ext cx="12401005" cy="600073"/>
            <a:chOff x="-104503" y="6340632"/>
            <a:chExt cx="12401005" cy="600073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BC0FBAEC-28E6-614A-B593-B2DFBEEFBD83}"/>
                </a:ext>
              </a:extLst>
            </p:cNvPr>
            <p:cNvSpPr/>
            <p:nvPr/>
          </p:nvSpPr>
          <p:spPr>
            <a:xfrm>
              <a:off x="-104503" y="6340632"/>
              <a:ext cx="12401005" cy="530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AB2AC59-BC21-EB66-94FA-1EB84BC3453E}"/>
                </a:ext>
              </a:extLst>
            </p:cNvPr>
            <p:cNvSpPr/>
            <p:nvPr/>
          </p:nvSpPr>
          <p:spPr>
            <a:xfrm>
              <a:off x="-104503" y="6409836"/>
              <a:ext cx="12401005" cy="530869"/>
            </a:xfrm>
            <a:prstGeom prst="rect">
              <a:avLst/>
            </a:prstGeom>
            <a:solidFill>
              <a:srgbClr val="5787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305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1460</TotalTime>
  <Words>508</Words>
  <Application>Microsoft Office PowerPoint</Application>
  <PresentationFormat>Panorámica</PresentationFormat>
  <Paragraphs>99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Exo 2</vt:lpstr>
      <vt:lpstr>Segoe UI Light</vt:lpstr>
      <vt:lpstr>Wingdings</vt:lpstr>
      <vt:lpstr>Tema de Office</vt:lpstr>
      <vt:lpstr>PROYECTO FIN DE GRADO 2º DAW 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Diapositiva de análisis de proyecto 2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proyecto Presentación</dc:title>
  <dc:creator>Diego Arroyo González</dc:creator>
  <cp:lastModifiedBy>Diego Kiklas</cp:lastModifiedBy>
  <cp:revision>95</cp:revision>
  <dcterms:created xsi:type="dcterms:W3CDTF">2023-09-19T15:42:26Z</dcterms:created>
  <dcterms:modified xsi:type="dcterms:W3CDTF">2025-06-10T16:41:21Z</dcterms:modified>
</cp:coreProperties>
</file>