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L"/>
          </a:p>
        </p:txBody>
      </p:sp>
      <p:sp>
        <p:nvSpPr>
          <p:cNvPr id="4" name="Marcador de fecha 3"/>
          <p:cNvSpPr>
            <a:spLocks noGrp="1"/>
          </p:cNvSpPr>
          <p:nvPr>
            <p:ph type="dt" sz="half" idx="10"/>
          </p:nvPr>
        </p:nvSpPr>
        <p:spPr/>
        <p:txBody>
          <a:bodyPr/>
          <a:lstStyle/>
          <a:p>
            <a:fld id="{3B325CFD-B503-4681-8B66-A6A0924EF60D}" type="datetimeFigureOut">
              <a:rPr lang="es-CL" smtClean="0"/>
              <a:t>24-03-2021</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9778CEE-3BF5-47FB-B9F6-34E93702F153}" type="slidenum">
              <a:rPr lang="es-CL" smtClean="0"/>
              <a:t>‹Nº›</a:t>
            </a:fld>
            <a:endParaRPr lang="es-CL"/>
          </a:p>
        </p:txBody>
      </p:sp>
    </p:spTree>
    <p:extLst>
      <p:ext uri="{BB962C8B-B14F-4D97-AF65-F5344CB8AC3E}">
        <p14:creationId xmlns:p14="http://schemas.microsoft.com/office/powerpoint/2010/main" val="3173000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3B325CFD-B503-4681-8B66-A6A0924EF60D}" type="datetimeFigureOut">
              <a:rPr lang="es-CL" smtClean="0"/>
              <a:t>24-03-2021</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9778CEE-3BF5-47FB-B9F6-34E93702F153}" type="slidenum">
              <a:rPr lang="es-CL" smtClean="0"/>
              <a:t>‹Nº›</a:t>
            </a:fld>
            <a:endParaRPr lang="es-CL"/>
          </a:p>
        </p:txBody>
      </p:sp>
    </p:spTree>
    <p:extLst>
      <p:ext uri="{BB962C8B-B14F-4D97-AF65-F5344CB8AC3E}">
        <p14:creationId xmlns:p14="http://schemas.microsoft.com/office/powerpoint/2010/main" val="375705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3B325CFD-B503-4681-8B66-A6A0924EF60D}" type="datetimeFigureOut">
              <a:rPr lang="es-CL" smtClean="0"/>
              <a:t>24-03-2021</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9778CEE-3BF5-47FB-B9F6-34E93702F153}" type="slidenum">
              <a:rPr lang="es-CL" smtClean="0"/>
              <a:t>‹Nº›</a:t>
            </a:fld>
            <a:endParaRPr lang="es-CL"/>
          </a:p>
        </p:txBody>
      </p:sp>
    </p:spTree>
    <p:extLst>
      <p:ext uri="{BB962C8B-B14F-4D97-AF65-F5344CB8AC3E}">
        <p14:creationId xmlns:p14="http://schemas.microsoft.com/office/powerpoint/2010/main" val="34520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3B325CFD-B503-4681-8B66-A6A0924EF60D}" type="datetimeFigureOut">
              <a:rPr lang="es-CL" smtClean="0"/>
              <a:t>24-03-2021</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9778CEE-3BF5-47FB-B9F6-34E93702F153}" type="slidenum">
              <a:rPr lang="es-CL" smtClean="0"/>
              <a:t>‹Nº›</a:t>
            </a:fld>
            <a:endParaRPr lang="es-CL"/>
          </a:p>
        </p:txBody>
      </p:sp>
    </p:spTree>
    <p:extLst>
      <p:ext uri="{BB962C8B-B14F-4D97-AF65-F5344CB8AC3E}">
        <p14:creationId xmlns:p14="http://schemas.microsoft.com/office/powerpoint/2010/main" val="2134105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B325CFD-B503-4681-8B66-A6A0924EF60D}" type="datetimeFigureOut">
              <a:rPr lang="es-CL" smtClean="0"/>
              <a:t>24-03-2021</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A9778CEE-3BF5-47FB-B9F6-34E93702F153}" type="slidenum">
              <a:rPr lang="es-CL" smtClean="0"/>
              <a:t>‹Nº›</a:t>
            </a:fld>
            <a:endParaRPr lang="es-CL"/>
          </a:p>
        </p:txBody>
      </p:sp>
    </p:spTree>
    <p:extLst>
      <p:ext uri="{BB962C8B-B14F-4D97-AF65-F5344CB8AC3E}">
        <p14:creationId xmlns:p14="http://schemas.microsoft.com/office/powerpoint/2010/main" val="3408681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Marcador de fecha 4"/>
          <p:cNvSpPr>
            <a:spLocks noGrp="1"/>
          </p:cNvSpPr>
          <p:nvPr>
            <p:ph type="dt" sz="half" idx="10"/>
          </p:nvPr>
        </p:nvSpPr>
        <p:spPr/>
        <p:txBody>
          <a:bodyPr/>
          <a:lstStyle/>
          <a:p>
            <a:fld id="{3B325CFD-B503-4681-8B66-A6A0924EF60D}" type="datetimeFigureOut">
              <a:rPr lang="es-CL" smtClean="0"/>
              <a:t>24-03-2021</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A9778CEE-3BF5-47FB-B9F6-34E93702F153}" type="slidenum">
              <a:rPr lang="es-CL" smtClean="0"/>
              <a:t>‹Nº›</a:t>
            </a:fld>
            <a:endParaRPr lang="es-CL"/>
          </a:p>
        </p:txBody>
      </p:sp>
    </p:spTree>
    <p:extLst>
      <p:ext uri="{BB962C8B-B14F-4D97-AF65-F5344CB8AC3E}">
        <p14:creationId xmlns:p14="http://schemas.microsoft.com/office/powerpoint/2010/main" val="222234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Marcador de fecha 6"/>
          <p:cNvSpPr>
            <a:spLocks noGrp="1"/>
          </p:cNvSpPr>
          <p:nvPr>
            <p:ph type="dt" sz="half" idx="10"/>
          </p:nvPr>
        </p:nvSpPr>
        <p:spPr/>
        <p:txBody>
          <a:bodyPr/>
          <a:lstStyle/>
          <a:p>
            <a:fld id="{3B325CFD-B503-4681-8B66-A6A0924EF60D}" type="datetimeFigureOut">
              <a:rPr lang="es-CL" smtClean="0"/>
              <a:t>24-03-2021</a:t>
            </a:fld>
            <a:endParaRPr lang="es-CL"/>
          </a:p>
        </p:txBody>
      </p:sp>
      <p:sp>
        <p:nvSpPr>
          <p:cNvPr id="8" name="Marcador de pie de página 7"/>
          <p:cNvSpPr>
            <a:spLocks noGrp="1"/>
          </p:cNvSpPr>
          <p:nvPr>
            <p:ph type="ftr" sz="quarter" idx="11"/>
          </p:nvPr>
        </p:nvSpPr>
        <p:spPr/>
        <p:txBody>
          <a:bodyPr/>
          <a:lstStyle/>
          <a:p>
            <a:endParaRPr lang="es-CL"/>
          </a:p>
        </p:txBody>
      </p:sp>
      <p:sp>
        <p:nvSpPr>
          <p:cNvPr id="9" name="Marcador de número de diapositiva 8"/>
          <p:cNvSpPr>
            <a:spLocks noGrp="1"/>
          </p:cNvSpPr>
          <p:nvPr>
            <p:ph type="sldNum" sz="quarter" idx="12"/>
          </p:nvPr>
        </p:nvSpPr>
        <p:spPr/>
        <p:txBody>
          <a:bodyPr/>
          <a:lstStyle/>
          <a:p>
            <a:fld id="{A9778CEE-3BF5-47FB-B9F6-34E93702F153}" type="slidenum">
              <a:rPr lang="es-CL" smtClean="0"/>
              <a:t>‹Nº›</a:t>
            </a:fld>
            <a:endParaRPr lang="es-CL"/>
          </a:p>
        </p:txBody>
      </p:sp>
    </p:spTree>
    <p:extLst>
      <p:ext uri="{BB962C8B-B14F-4D97-AF65-F5344CB8AC3E}">
        <p14:creationId xmlns:p14="http://schemas.microsoft.com/office/powerpoint/2010/main" val="5101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fecha 2"/>
          <p:cNvSpPr>
            <a:spLocks noGrp="1"/>
          </p:cNvSpPr>
          <p:nvPr>
            <p:ph type="dt" sz="half" idx="10"/>
          </p:nvPr>
        </p:nvSpPr>
        <p:spPr/>
        <p:txBody>
          <a:bodyPr/>
          <a:lstStyle/>
          <a:p>
            <a:fld id="{3B325CFD-B503-4681-8B66-A6A0924EF60D}" type="datetimeFigureOut">
              <a:rPr lang="es-CL" smtClean="0"/>
              <a:t>24-03-2021</a:t>
            </a:fld>
            <a:endParaRPr lang="es-CL"/>
          </a:p>
        </p:txBody>
      </p:sp>
      <p:sp>
        <p:nvSpPr>
          <p:cNvPr id="4" name="Marcador de pie de página 3"/>
          <p:cNvSpPr>
            <a:spLocks noGrp="1"/>
          </p:cNvSpPr>
          <p:nvPr>
            <p:ph type="ftr" sz="quarter" idx="11"/>
          </p:nvPr>
        </p:nvSpPr>
        <p:spPr/>
        <p:txBody>
          <a:bodyPr/>
          <a:lstStyle/>
          <a:p>
            <a:endParaRPr lang="es-CL"/>
          </a:p>
        </p:txBody>
      </p:sp>
      <p:sp>
        <p:nvSpPr>
          <p:cNvPr id="5" name="Marcador de número de diapositiva 4"/>
          <p:cNvSpPr>
            <a:spLocks noGrp="1"/>
          </p:cNvSpPr>
          <p:nvPr>
            <p:ph type="sldNum" sz="quarter" idx="12"/>
          </p:nvPr>
        </p:nvSpPr>
        <p:spPr/>
        <p:txBody>
          <a:bodyPr/>
          <a:lstStyle/>
          <a:p>
            <a:fld id="{A9778CEE-3BF5-47FB-B9F6-34E93702F153}" type="slidenum">
              <a:rPr lang="es-CL" smtClean="0"/>
              <a:t>‹Nº›</a:t>
            </a:fld>
            <a:endParaRPr lang="es-CL"/>
          </a:p>
        </p:txBody>
      </p:sp>
    </p:spTree>
    <p:extLst>
      <p:ext uri="{BB962C8B-B14F-4D97-AF65-F5344CB8AC3E}">
        <p14:creationId xmlns:p14="http://schemas.microsoft.com/office/powerpoint/2010/main" val="17286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B325CFD-B503-4681-8B66-A6A0924EF60D}" type="datetimeFigureOut">
              <a:rPr lang="es-CL" smtClean="0"/>
              <a:t>24-03-2021</a:t>
            </a:fld>
            <a:endParaRPr lang="es-CL"/>
          </a:p>
        </p:txBody>
      </p:sp>
      <p:sp>
        <p:nvSpPr>
          <p:cNvPr id="3" name="Marcador de pie de página 2"/>
          <p:cNvSpPr>
            <a:spLocks noGrp="1"/>
          </p:cNvSpPr>
          <p:nvPr>
            <p:ph type="ftr" sz="quarter" idx="11"/>
          </p:nvPr>
        </p:nvSpPr>
        <p:spPr/>
        <p:txBody>
          <a:bodyPr/>
          <a:lstStyle/>
          <a:p>
            <a:endParaRPr lang="es-CL"/>
          </a:p>
        </p:txBody>
      </p:sp>
      <p:sp>
        <p:nvSpPr>
          <p:cNvPr id="4" name="Marcador de número de diapositiva 3"/>
          <p:cNvSpPr>
            <a:spLocks noGrp="1"/>
          </p:cNvSpPr>
          <p:nvPr>
            <p:ph type="sldNum" sz="quarter" idx="12"/>
          </p:nvPr>
        </p:nvSpPr>
        <p:spPr/>
        <p:txBody>
          <a:bodyPr/>
          <a:lstStyle/>
          <a:p>
            <a:fld id="{A9778CEE-3BF5-47FB-B9F6-34E93702F153}" type="slidenum">
              <a:rPr lang="es-CL" smtClean="0"/>
              <a:t>‹Nº›</a:t>
            </a:fld>
            <a:endParaRPr lang="es-CL"/>
          </a:p>
        </p:txBody>
      </p:sp>
    </p:spTree>
    <p:extLst>
      <p:ext uri="{BB962C8B-B14F-4D97-AF65-F5344CB8AC3E}">
        <p14:creationId xmlns:p14="http://schemas.microsoft.com/office/powerpoint/2010/main" val="476280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B325CFD-B503-4681-8B66-A6A0924EF60D}" type="datetimeFigureOut">
              <a:rPr lang="es-CL" smtClean="0"/>
              <a:t>24-03-2021</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A9778CEE-3BF5-47FB-B9F6-34E93702F153}" type="slidenum">
              <a:rPr lang="es-CL" smtClean="0"/>
              <a:t>‹Nº›</a:t>
            </a:fld>
            <a:endParaRPr lang="es-CL"/>
          </a:p>
        </p:txBody>
      </p:sp>
    </p:spTree>
    <p:extLst>
      <p:ext uri="{BB962C8B-B14F-4D97-AF65-F5344CB8AC3E}">
        <p14:creationId xmlns:p14="http://schemas.microsoft.com/office/powerpoint/2010/main" val="161418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L"/>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B325CFD-B503-4681-8B66-A6A0924EF60D}" type="datetimeFigureOut">
              <a:rPr lang="es-CL" smtClean="0"/>
              <a:t>24-03-2021</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A9778CEE-3BF5-47FB-B9F6-34E93702F153}" type="slidenum">
              <a:rPr lang="es-CL" smtClean="0"/>
              <a:t>‹Nº›</a:t>
            </a:fld>
            <a:endParaRPr lang="es-CL"/>
          </a:p>
        </p:txBody>
      </p:sp>
    </p:spTree>
    <p:extLst>
      <p:ext uri="{BB962C8B-B14F-4D97-AF65-F5344CB8AC3E}">
        <p14:creationId xmlns:p14="http://schemas.microsoft.com/office/powerpoint/2010/main" val="197667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25CFD-B503-4681-8B66-A6A0924EF60D}" type="datetimeFigureOut">
              <a:rPr lang="es-CL" smtClean="0"/>
              <a:t>24-03-2021</a:t>
            </a:fld>
            <a:endParaRPr lang="es-C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78CEE-3BF5-47FB-B9F6-34E93702F153}" type="slidenum">
              <a:rPr lang="es-CL" smtClean="0"/>
              <a:t>‹Nº›</a:t>
            </a:fld>
            <a:endParaRPr lang="es-CL"/>
          </a:p>
        </p:txBody>
      </p:sp>
    </p:spTree>
    <p:extLst>
      <p:ext uri="{BB962C8B-B14F-4D97-AF65-F5344CB8AC3E}">
        <p14:creationId xmlns:p14="http://schemas.microsoft.com/office/powerpoint/2010/main" val="2999329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smtClean="0"/>
              <a:t>Estructura de Datos</a:t>
            </a:r>
            <a:br>
              <a:rPr lang="es-CL" dirty="0" smtClean="0"/>
            </a:br>
            <a:r>
              <a:rPr lang="es-CL" sz="4400" dirty="0" smtClean="0"/>
              <a:t>Práctica 1</a:t>
            </a:r>
            <a:endParaRPr lang="es-CL" sz="4400" dirty="0"/>
          </a:p>
        </p:txBody>
      </p:sp>
      <p:sp>
        <p:nvSpPr>
          <p:cNvPr id="3" name="Subtítulo 2"/>
          <p:cNvSpPr>
            <a:spLocks noGrp="1"/>
          </p:cNvSpPr>
          <p:nvPr>
            <p:ph type="subTitle" idx="1"/>
          </p:nvPr>
        </p:nvSpPr>
        <p:spPr/>
        <p:txBody>
          <a:bodyPr/>
          <a:lstStyle/>
          <a:p>
            <a:r>
              <a:rPr lang="es-CL" dirty="0" smtClean="0"/>
              <a:t>Dra. Carola Figueroa Flores</a:t>
            </a:r>
            <a:endParaRPr lang="es-CL" dirty="0"/>
          </a:p>
        </p:txBody>
      </p:sp>
      <p:grpSp>
        <p:nvGrpSpPr>
          <p:cNvPr id="10" name="Grupo 9"/>
          <p:cNvGrpSpPr/>
          <p:nvPr/>
        </p:nvGrpSpPr>
        <p:grpSpPr>
          <a:xfrm>
            <a:off x="0" y="0"/>
            <a:ext cx="12192000" cy="1645920"/>
            <a:chOff x="0" y="0"/>
            <a:chExt cx="12192000" cy="1645920"/>
          </a:xfrm>
        </p:grpSpPr>
        <p:sp>
          <p:nvSpPr>
            <p:cNvPr id="6" name="Rectángulo 5"/>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03" y="413144"/>
              <a:ext cx="3078354" cy="927370"/>
            </a:xfrm>
            <a:prstGeom prst="rect">
              <a:avLst/>
            </a:prstGeom>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182880"/>
              <a:ext cx="2128000" cy="12896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182880"/>
              <a:ext cx="2188800" cy="12896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191589"/>
              <a:ext cx="2432000" cy="12896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1" name="Rectángulo 10"/>
          <p:cNvSpPr/>
          <p:nvPr/>
        </p:nvSpPr>
        <p:spPr>
          <a:xfrm>
            <a:off x="0" y="6583680"/>
            <a:ext cx="12192000" cy="2743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7265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2" name="Título 1"/>
          <p:cNvSpPr>
            <a:spLocks noGrp="1"/>
          </p:cNvSpPr>
          <p:nvPr>
            <p:ph type="title"/>
          </p:nvPr>
        </p:nvSpPr>
        <p:spPr>
          <a:xfrm>
            <a:off x="838200" y="69031"/>
            <a:ext cx="10515600" cy="1325563"/>
          </a:xfrm>
        </p:spPr>
        <p:txBody>
          <a:bodyPr/>
          <a:lstStyle/>
          <a:p>
            <a:r>
              <a:rPr lang="es-CL" dirty="0" smtClean="0"/>
              <a:t>Desplazamientos</a:t>
            </a:r>
            <a:endParaRPr lang="es-CL" dirty="0"/>
          </a:p>
        </p:txBody>
      </p:sp>
      <p:sp>
        <p:nvSpPr>
          <p:cNvPr id="13" name="Marcador de contenido 2"/>
          <p:cNvSpPr>
            <a:spLocks noGrp="1"/>
          </p:cNvSpPr>
          <p:nvPr>
            <p:ph idx="1"/>
          </p:nvPr>
        </p:nvSpPr>
        <p:spPr>
          <a:xfrm>
            <a:off x="838200" y="1529531"/>
            <a:ext cx="10515600" cy="4351338"/>
          </a:xfrm>
        </p:spPr>
        <p:txBody>
          <a:bodyPr>
            <a:normAutofit/>
          </a:bodyPr>
          <a:lstStyle/>
          <a:p>
            <a:pPr marL="0" indent="0">
              <a:buNone/>
            </a:pPr>
            <a:r>
              <a:rPr lang="es-ES" dirty="0" err="1" smtClean="0"/>
              <a:t>public</a:t>
            </a:r>
            <a:r>
              <a:rPr lang="es-ES" dirty="0" smtClean="0"/>
              <a:t> </a:t>
            </a:r>
            <a:r>
              <a:rPr lang="es-ES" dirty="0" err="1" smtClean="0"/>
              <a:t>class</a:t>
            </a:r>
            <a:r>
              <a:rPr lang="es-ES" dirty="0" smtClean="0"/>
              <a:t> </a:t>
            </a:r>
            <a:r>
              <a:rPr lang="es-ES" dirty="0" err="1" smtClean="0"/>
              <a:t>CorreNeg</a:t>
            </a:r>
            <a:r>
              <a:rPr lang="es-ES" dirty="0" smtClean="0"/>
              <a:t> {</a:t>
            </a:r>
          </a:p>
          <a:p>
            <a:pPr marL="0" indent="0">
              <a:buNone/>
            </a:pPr>
            <a:r>
              <a:rPr lang="es-ES" dirty="0" smtClean="0"/>
              <a:t>   </a:t>
            </a:r>
            <a:r>
              <a:rPr lang="es-ES" dirty="0" err="1" smtClean="0"/>
              <a:t>public</a:t>
            </a:r>
            <a:r>
              <a:rPr lang="es-ES" dirty="0" smtClean="0"/>
              <a:t> </a:t>
            </a:r>
            <a:r>
              <a:rPr lang="es-ES" dirty="0" err="1" smtClean="0"/>
              <a:t>static</a:t>
            </a:r>
            <a:r>
              <a:rPr lang="es-ES" dirty="0" smtClean="0"/>
              <a:t> </a:t>
            </a:r>
            <a:r>
              <a:rPr lang="es-ES" dirty="0" err="1" smtClean="0"/>
              <a:t>void</a:t>
            </a:r>
            <a:r>
              <a:rPr lang="es-ES" dirty="0" smtClean="0"/>
              <a:t> </a:t>
            </a:r>
            <a:r>
              <a:rPr lang="es-ES" dirty="0" err="1" smtClean="0"/>
              <a:t>main</a:t>
            </a:r>
            <a:r>
              <a:rPr lang="es-ES" dirty="0" smtClean="0"/>
              <a:t>(</a:t>
            </a:r>
            <a:r>
              <a:rPr lang="es-ES" dirty="0" err="1" smtClean="0"/>
              <a:t>String</a:t>
            </a:r>
            <a:r>
              <a:rPr lang="es-ES" dirty="0" smtClean="0"/>
              <a:t> </a:t>
            </a:r>
            <a:r>
              <a:rPr lang="es-ES" dirty="0" err="1" smtClean="0"/>
              <a:t>args</a:t>
            </a:r>
            <a:r>
              <a:rPr lang="es-ES" dirty="0" smtClean="0"/>
              <a:t>[]){</a:t>
            </a:r>
          </a:p>
          <a:p>
            <a:pPr marL="0" indent="0">
              <a:buNone/>
            </a:pPr>
            <a:r>
              <a:rPr lang="es-ES" dirty="0" smtClean="0"/>
              <a:t>          </a:t>
            </a:r>
            <a:r>
              <a:rPr lang="es-ES" dirty="0" err="1" smtClean="0"/>
              <a:t>int</a:t>
            </a:r>
            <a:r>
              <a:rPr lang="es-ES" dirty="0" smtClean="0"/>
              <a:t> x = -1;</a:t>
            </a:r>
          </a:p>
          <a:p>
            <a:pPr marL="0" indent="0">
              <a:buNone/>
            </a:pPr>
            <a:r>
              <a:rPr lang="es-ES" dirty="0" smtClean="0"/>
              <a:t>          </a:t>
            </a:r>
            <a:r>
              <a:rPr lang="es-ES" dirty="0" err="1" smtClean="0"/>
              <a:t>int</a:t>
            </a:r>
            <a:r>
              <a:rPr lang="es-ES" dirty="0" smtClean="0"/>
              <a:t> y = x &gt;&gt; 2;</a:t>
            </a:r>
          </a:p>
          <a:p>
            <a:pPr marL="0" indent="0">
              <a:buNone/>
            </a:pPr>
            <a:r>
              <a:rPr lang="es-ES" dirty="0" smtClean="0"/>
              <a:t>          </a:t>
            </a:r>
            <a:r>
              <a:rPr lang="es-ES" dirty="0" err="1" smtClean="0"/>
              <a:t>System.out.println</a:t>
            </a:r>
            <a:r>
              <a:rPr lang="es-ES" dirty="0" smtClean="0"/>
              <a:t>("El resultado es: " + </a:t>
            </a:r>
            <a:r>
              <a:rPr lang="es-ES" dirty="0" err="1" smtClean="0"/>
              <a:t>String.valueOf</a:t>
            </a:r>
            <a:r>
              <a:rPr lang="es-ES" dirty="0" smtClean="0"/>
              <a:t>(y));</a:t>
            </a:r>
          </a:p>
          <a:p>
            <a:pPr marL="0" indent="0">
              <a:buNone/>
            </a:pPr>
            <a:r>
              <a:rPr lang="es-ES" dirty="0" smtClean="0"/>
              <a:t>   }</a:t>
            </a:r>
          </a:p>
          <a:p>
            <a:pPr marL="0" indent="0">
              <a:buNone/>
            </a:pPr>
            <a:r>
              <a:rPr lang="es-ES" dirty="0" smtClean="0"/>
              <a:t>}</a:t>
            </a:r>
          </a:p>
          <a:p>
            <a:pPr marL="0" indent="0">
              <a:buNone/>
            </a:pPr>
            <a:r>
              <a:rPr lang="es-ES" b="1" dirty="0" smtClean="0">
                <a:solidFill>
                  <a:srgbClr val="0070C0"/>
                </a:solidFill>
              </a:rPr>
              <a:t>El resultado es: -1</a:t>
            </a:r>
            <a:endParaRPr lang="es-ES" b="1" dirty="0">
              <a:solidFill>
                <a:srgbClr val="0070C0"/>
              </a:solidFill>
            </a:endParaRPr>
          </a:p>
        </p:txBody>
      </p:sp>
    </p:spTree>
    <p:extLst>
      <p:ext uri="{BB962C8B-B14F-4D97-AF65-F5344CB8AC3E}">
        <p14:creationId xmlns:p14="http://schemas.microsoft.com/office/powerpoint/2010/main" val="228796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2" name="Título 1"/>
          <p:cNvSpPr>
            <a:spLocks noGrp="1"/>
          </p:cNvSpPr>
          <p:nvPr>
            <p:ph type="title"/>
          </p:nvPr>
        </p:nvSpPr>
        <p:spPr>
          <a:xfrm>
            <a:off x="838200" y="69031"/>
            <a:ext cx="10515600" cy="1325563"/>
          </a:xfrm>
        </p:spPr>
        <p:txBody>
          <a:bodyPr/>
          <a:lstStyle/>
          <a:p>
            <a:r>
              <a:rPr lang="es-CL" dirty="0" smtClean="0"/>
              <a:t>Desplazamientos</a:t>
            </a:r>
            <a:endParaRPr lang="es-CL" dirty="0"/>
          </a:p>
        </p:txBody>
      </p:sp>
      <p:sp>
        <p:nvSpPr>
          <p:cNvPr id="13" name="Marcador de contenido 2"/>
          <p:cNvSpPr>
            <a:spLocks noGrp="1"/>
          </p:cNvSpPr>
          <p:nvPr>
            <p:ph idx="1"/>
          </p:nvPr>
        </p:nvSpPr>
        <p:spPr>
          <a:xfrm>
            <a:off x="838200" y="1529531"/>
            <a:ext cx="10515600" cy="4351338"/>
          </a:xfrm>
        </p:spPr>
        <p:txBody>
          <a:bodyPr>
            <a:normAutofit lnSpcReduction="10000"/>
          </a:bodyPr>
          <a:lstStyle/>
          <a:p>
            <a:r>
              <a:rPr lang="es-ES" dirty="0" smtClean="0">
                <a:solidFill>
                  <a:srgbClr val="0070C0"/>
                </a:solidFill>
              </a:rPr>
              <a:t>Quedó exactamente igual</a:t>
            </a:r>
            <a:r>
              <a:rPr lang="es-ES" dirty="0" smtClean="0"/>
              <a:t>. Prueben de correr el número tantas posiciones como tengan ganas y obtendrán el mismo resultado. Esto ocurre porque en el desplazamiento, los "huecos" que quedan a la izquierda se rellenan con el bit uno (1), quedando inalterable. </a:t>
            </a:r>
          </a:p>
          <a:p>
            <a:r>
              <a:rPr lang="es-ES" dirty="0" smtClean="0"/>
              <a:t>Este operador desplaza el conjunto de bit a la derecha y agrega a la izquierda los bits que faltan según el bit de signo, o sea el más significativo. Si se encuentra con un número positivo, el bit de signo vale 0, entonces agrega ceros, en cambio si son negativos el bit de signo vale 1, entonces agrega unos. Este proceso, denominado extensión de signo mantiene el signo del número como si se tratara de una división. Por esto se lo conoce como desplazamiento con signo. </a:t>
            </a:r>
            <a:endParaRPr lang="es-ES" dirty="0"/>
          </a:p>
        </p:txBody>
      </p:sp>
    </p:spTree>
    <p:extLst>
      <p:ext uri="{BB962C8B-B14F-4D97-AF65-F5344CB8AC3E}">
        <p14:creationId xmlns:p14="http://schemas.microsoft.com/office/powerpoint/2010/main" val="197065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2" name="Título 1"/>
          <p:cNvSpPr>
            <a:spLocks noGrp="1"/>
          </p:cNvSpPr>
          <p:nvPr>
            <p:ph type="title"/>
          </p:nvPr>
        </p:nvSpPr>
        <p:spPr>
          <a:xfrm>
            <a:off x="838200" y="69031"/>
            <a:ext cx="10515600" cy="1325563"/>
          </a:xfrm>
        </p:spPr>
        <p:txBody>
          <a:bodyPr/>
          <a:lstStyle/>
          <a:p>
            <a:r>
              <a:rPr lang="es-CL" dirty="0" smtClean="0"/>
              <a:t>Desplazamientos</a:t>
            </a:r>
            <a:endParaRPr lang="es-CL" dirty="0"/>
          </a:p>
        </p:txBody>
      </p:sp>
      <p:sp>
        <p:nvSpPr>
          <p:cNvPr id="13" name="Marcador de contenido 2"/>
          <p:cNvSpPr>
            <a:spLocks noGrp="1"/>
          </p:cNvSpPr>
          <p:nvPr>
            <p:ph idx="1"/>
          </p:nvPr>
        </p:nvSpPr>
        <p:spPr>
          <a:xfrm>
            <a:off x="838200" y="1529531"/>
            <a:ext cx="10515600" cy="4351338"/>
          </a:xfrm>
        </p:spPr>
        <p:txBody>
          <a:bodyPr>
            <a:normAutofit fontScale="92500" lnSpcReduction="10000"/>
          </a:bodyPr>
          <a:lstStyle/>
          <a:p>
            <a:pPr marL="0" indent="0">
              <a:buNone/>
            </a:pPr>
            <a:r>
              <a:rPr lang="es-ES" b="1" dirty="0" smtClean="0">
                <a:solidFill>
                  <a:srgbClr val="0070C0"/>
                </a:solidFill>
              </a:rPr>
              <a:t>Desplazamiento a la derecha sin signo</a:t>
            </a:r>
          </a:p>
          <a:p>
            <a:r>
              <a:rPr lang="es-ES" dirty="0" smtClean="0"/>
              <a:t>Modifiquemos ligeramente el programa anterior agregándole al operador un símbolo &gt;. Nos queda de esta manera : </a:t>
            </a:r>
          </a:p>
          <a:p>
            <a:endParaRPr lang="es-ES" dirty="0"/>
          </a:p>
          <a:p>
            <a:r>
              <a:rPr lang="fr-FR" sz="2400" dirty="0" err="1" smtClean="0"/>
              <a:t>int</a:t>
            </a:r>
            <a:r>
              <a:rPr lang="fr-FR" sz="2400" dirty="0" smtClean="0"/>
              <a:t> x = -1;</a:t>
            </a:r>
          </a:p>
          <a:p>
            <a:r>
              <a:rPr lang="fr-FR" sz="2400" dirty="0" err="1" smtClean="0"/>
              <a:t>int</a:t>
            </a:r>
            <a:r>
              <a:rPr lang="fr-FR" sz="2400" dirty="0" smtClean="0"/>
              <a:t> y = x &gt;&gt;&gt; 2;</a:t>
            </a:r>
          </a:p>
          <a:p>
            <a:r>
              <a:rPr lang="es-ES" sz="2400" dirty="0" smtClean="0"/>
              <a:t>Si ejecutamos el programa nos dice lo siguiente : </a:t>
            </a:r>
          </a:p>
          <a:p>
            <a:r>
              <a:rPr lang="es-ES" sz="2400" dirty="0" smtClean="0">
                <a:solidFill>
                  <a:srgbClr val="0070C0"/>
                </a:solidFill>
              </a:rPr>
              <a:t>El resultado es: 1073741823</a:t>
            </a:r>
          </a:p>
          <a:p>
            <a:endParaRPr lang="es-ES" sz="2400" dirty="0" smtClean="0">
              <a:solidFill>
                <a:srgbClr val="0070C0"/>
              </a:solidFill>
            </a:endParaRPr>
          </a:p>
          <a:p>
            <a:pPr lvl="1"/>
            <a:r>
              <a:rPr lang="es-ES" sz="2000" dirty="0" smtClean="0"/>
              <a:t>Veamos de donde salió este número raro. Si lo llevamos a binario tenemos :</a:t>
            </a:r>
          </a:p>
          <a:p>
            <a:pPr lvl="1"/>
            <a:r>
              <a:rPr lang="es-ES" sz="2000" dirty="0" smtClean="0"/>
              <a:t>00111111111111111111111111111111 : 1073741823 en binario</a:t>
            </a:r>
          </a:p>
          <a:p>
            <a:endParaRPr lang="es-ES" sz="2400" dirty="0">
              <a:solidFill>
                <a:srgbClr val="0070C0"/>
              </a:solidFill>
            </a:endParaRPr>
          </a:p>
        </p:txBody>
      </p:sp>
    </p:spTree>
    <p:extLst>
      <p:ext uri="{BB962C8B-B14F-4D97-AF65-F5344CB8AC3E}">
        <p14:creationId xmlns:p14="http://schemas.microsoft.com/office/powerpoint/2010/main" val="419282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2" name="Título 1"/>
          <p:cNvSpPr>
            <a:spLocks noGrp="1"/>
          </p:cNvSpPr>
          <p:nvPr>
            <p:ph type="title"/>
          </p:nvPr>
        </p:nvSpPr>
        <p:spPr>
          <a:xfrm>
            <a:off x="838200" y="69031"/>
            <a:ext cx="10515600" cy="1325563"/>
          </a:xfrm>
        </p:spPr>
        <p:txBody>
          <a:bodyPr/>
          <a:lstStyle/>
          <a:p>
            <a:r>
              <a:rPr lang="es-CL" dirty="0" smtClean="0"/>
              <a:t>Operadores lógicos de bits</a:t>
            </a:r>
            <a:endParaRPr lang="es-CL" dirty="0"/>
          </a:p>
        </p:txBody>
      </p:sp>
      <p:sp>
        <p:nvSpPr>
          <p:cNvPr id="13" name="Marcador de contenido 2"/>
          <p:cNvSpPr>
            <a:spLocks noGrp="1"/>
          </p:cNvSpPr>
          <p:nvPr>
            <p:ph idx="1"/>
          </p:nvPr>
        </p:nvSpPr>
        <p:spPr>
          <a:xfrm>
            <a:off x="838200" y="1529531"/>
            <a:ext cx="10515600" cy="4351338"/>
          </a:xfrm>
        </p:spPr>
        <p:txBody>
          <a:bodyPr>
            <a:normAutofit/>
          </a:bodyPr>
          <a:lstStyle/>
          <a:p>
            <a:pPr marL="0" indent="0">
              <a:buNone/>
            </a:pPr>
            <a:r>
              <a:rPr lang="es-ES" b="1" dirty="0" smtClean="0">
                <a:solidFill>
                  <a:srgbClr val="0070C0"/>
                </a:solidFill>
              </a:rPr>
              <a:t>Operador AND de Bits</a:t>
            </a:r>
          </a:p>
          <a:p>
            <a:r>
              <a:rPr lang="es-ES" dirty="0" smtClean="0"/>
              <a:t>Si ambos bits comparados son 1, establece el resultado en 1. De lo contrario da como resultado 0. </a:t>
            </a:r>
          </a:p>
          <a:p>
            <a:endParaRPr lang="es-ES" dirty="0"/>
          </a:p>
          <a:p>
            <a:r>
              <a:rPr lang="es-ES" sz="2400" dirty="0" err="1" smtClean="0"/>
              <a:t>int</a:t>
            </a:r>
            <a:r>
              <a:rPr lang="es-ES" sz="2400" dirty="0" smtClean="0"/>
              <a:t> k = 132;   // k: 00000000000000000000000010000100</a:t>
            </a:r>
          </a:p>
          <a:p>
            <a:r>
              <a:rPr lang="es-ES" sz="2400" dirty="0" err="1" smtClean="0"/>
              <a:t>int</a:t>
            </a:r>
            <a:r>
              <a:rPr lang="es-ES" sz="2400" dirty="0" smtClean="0"/>
              <a:t> l = 144;   // l: 00000000000000000000000010010000  </a:t>
            </a:r>
          </a:p>
          <a:p>
            <a:r>
              <a:rPr lang="es-ES" sz="2400" dirty="0" err="1" smtClean="0"/>
              <a:t>int</a:t>
            </a:r>
            <a:r>
              <a:rPr lang="es-ES" sz="2400" dirty="0" smtClean="0"/>
              <a:t> m = k &amp; l; // m: 00000000000000000000000010000000 </a:t>
            </a:r>
          </a:p>
          <a:p>
            <a:endParaRPr lang="es-ES" sz="2400" dirty="0" smtClean="0">
              <a:solidFill>
                <a:srgbClr val="0070C0"/>
              </a:solidFill>
            </a:endParaRPr>
          </a:p>
          <a:p>
            <a:r>
              <a:rPr lang="es-ES" sz="2400" dirty="0" smtClean="0">
                <a:solidFill>
                  <a:srgbClr val="0070C0"/>
                </a:solidFill>
              </a:rPr>
              <a:t>El resultado da 128 </a:t>
            </a:r>
            <a:endParaRPr lang="es-ES" sz="2400" dirty="0">
              <a:solidFill>
                <a:srgbClr val="0070C0"/>
              </a:solidFill>
            </a:endParaRPr>
          </a:p>
        </p:txBody>
      </p:sp>
    </p:spTree>
    <p:extLst>
      <p:ext uri="{BB962C8B-B14F-4D97-AF65-F5344CB8AC3E}">
        <p14:creationId xmlns:p14="http://schemas.microsoft.com/office/powerpoint/2010/main" val="170989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2" name="Título 1"/>
          <p:cNvSpPr>
            <a:spLocks noGrp="1"/>
          </p:cNvSpPr>
          <p:nvPr>
            <p:ph type="title"/>
          </p:nvPr>
        </p:nvSpPr>
        <p:spPr>
          <a:xfrm>
            <a:off x="838200" y="69031"/>
            <a:ext cx="10515600" cy="1325563"/>
          </a:xfrm>
        </p:spPr>
        <p:txBody>
          <a:bodyPr/>
          <a:lstStyle/>
          <a:p>
            <a:r>
              <a:rPr lang="es-CL" dirty="0" smtClean="0"/>
              <a:t>Operadores lógicos de bits</a:t>
            </a:r>
            <a:endParaRPr lang="es-CL" dirty="0"/>
          </a:p>
        </p:txBody>
      </p:sp>
      <p:sp>
        <p:nvSpPr>
          <p:cNvPr id="13" name="Marcador de contenido 2"/>
          <p:cNvSpPr>
            <a:spLocks noGrp="1"/>
          </p:cNvSpPr>
          <p:nvPr>
            <p:ph idx="1"/>
          </p:nvPr>
        </p:nvSpPr>
        <p:spPr>
          <a:xfrm>
            <a:off x="838200" y="1529531"/>
            <a:ext cx="10515600" cy="4351338"/>
          </a:xfrm>
        </p:spPr>
        <p:txBody>
          <a:bodyPr>
            <a:normAutofit/>
          </a:bodyPr>
          <a:lstStyle/>
          <a:p>
            <a:pPr marL="0" indent="0">
              <a:buNone/>
            </a:pPr>
            <a:r>
              <a:rPr lang="es-ES" b="1" dirty="0" smtClean="0">
                <a:solidFill>
                  <a:srgbClr val="0070C0"/>
                </a:solidFill>
              </a:rPr>
              <a:t>Operador OR de Bits</a:t>
            </a:r>
          </a:p>
          <a:p>
            <a:r>
              <a:rPr lang="es-ES" dirty="0" smtClean="0"/>
              <a:t>Si por lo menos uno de los dos bits comparados es 1, establece el resultado en 1. De lo contrario da como resultado 0. </a:t>
            </a:r>
          </a:p>
          <a:p>
            <a:endParaRPr lang="es-ES" dirty="0"/>
          </a:p>
          <a:p>
            <a:r>
              <a:rPr lang="es-ES" sz="2400" dirty="0" err="1" smtClean="0"/>
              <a:t>int</a:t>
            </a:r>
            <a:r>
              <a:rPr lang="es-ES" sz="2400" dirty="0" smtClean="0"/>
              <a:t> k = 132;   // k: 00000000000000000000000010000100</a:t>
            </a:r>
          </a:p>
          <a:p>
            <a:r>
              <a:rPr lang="es-ES" sz="2400" dirty="0" err="1" smtClean="0"/>
              <a:t>int</a:t>
            </a:r>
            <a:r>
              <a:rPr lang="es-ES" sz="2400" dirty="0" smtClean="0"/>
              <a:t> l = 144;   // l: 00000000000000000000000010010000  </a:t>
            </a:r>
          </a:p>
          <a:p>
            <a:r>
              <a:rPr lang="es-ES" sz="2400" dirty="0" err="1" smtClean="0"/>
              <a:t>int</a:t>
            </a:r>
            <a:r>
              <a:rPr lang="es-ES" sz="2400" dirty="0" smtClean="0"/>
              <a:t> m = k | l; // m: 00000000000000000000000010010100 </a:t>
            </a:r>
          </a:p>
          <a:p>
            <a:endParaRPr lang="es-ES" sz="2400" dirty="0" smtClean="0"/>
          </a:p>
          <a:p>
            <a:r>
              <a:rPr lang="es-ES" sz="2400" dirty="0" smtClean="0">
                <a:solidFill>
                  <a:srgbClr val="0070C0"/>
                </a:solidFill>
              </a:rPr>
              <a:t>El resultado da 148 </a:t>
            </a:r>
            <a:endParaRPr lang="es-ES" sz="2400" dirty="0">
              <a:solidFill>
                <a:srgbClr val="0070C0"/>
              </a:solidFill>
            </a:endParaRPr>
          </a:p>
        </p:txBody>
      </p:sp>
    </p:spTree>
    <p:extLst>
      <p:ext uri="{BB962C8B-B14F-4D97-AF65-F5344CB8AC3E}">
        <p14:creationId xmlns:p14="http://schemas.microsoft.com/office/powerpoint/2010/main" val="1546628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2" name="Título 1"/>
          <p:cNvSpPr>
            <a:spLocks noGrp="1"/>
          </p:cNvSpPr>
          <p:nvPr>
            <p:ph type="title"/>
          </p:nvPr>
        </p:nvSpPr>
        <p:spPr>
          <a:xfrm>
            <a:off x="838200" y="69031"/>
            <a:ext cx="10515600" cy="1325563"/>
          </a:xfrm>
        </p:spPr>
        <p:txBody>
          <a:bodyPr/>
          <a:lstStyle/>
          <a:p>
            <a:r>
              <a:rPr lang="es-CL" dirty="0" smtClean="0"/>
              <a:t>Operadores lógicos de bits</a:t>
            </a:r>
            <a:endParaRPr lang="es-CL" dirty="0"/>
          </a:p>
        </p:txBody>
      </p:sp>
      <p:sp>
        <p:nvSpPr>
          <p:cNvPr id="13" name="Marcador de contenido 2"/>
          <p:cNvSpPr>
            <a:spLocks noGrp="1"/>
          </p:cNvSpPr>
          <p:nvPr>
            <p:ph idx="1"/>
          </p:nvPr>
        </p:nvSpPr>
        <p:spPr>
          <a:xfrm>
            <a:off x="838200" y="1529531"/>
            <a:ext cx="10515600" cy="4351338"/>
          </a:xfrm>
        </p:spPr>
        <p:txBody>
          <a:bodyPr>
            <a:normAutofit/>
          </a:bodyPr>
          <a:lstStyle/>
          <a:p>
            <a:pPr marL="0" indent="0">
              <a:buNone/>
            </a:pPr>
            <a:r>
              <a:rPr lang="es-ES" b="1" dirty="0" smtClean="0">
                <a:solidFill>
                  <a:srgbClr val="0070C0"/>
                </a:solidFill>
              </a:rPr>
              <a:t>Operador XOR de Bits</a:t>
            </a:r>
          </a:p>
          <a:p>
            <a:r>
              <a:rPr lang="es-ES" dirty="0" smtClean="0"/>
              <a:t>Si uno de los bits comparados es 0 y el otro 1, el resultado es 1. Si ambos bits comparados son iguales, el resultado es 0. </a:t>
            </a:r>
          </a:p>
          <a:p>
            <a:endParaRPr lang="es-ES" dirty="0"/>
          </a:p>
          <a:p>
            <a:r>
              <a:rPr lang="es-ES" sz="2400" dirty="0" err="1" smtClean="0"/>
              <a:t>int</a:t>
            </a:r>
            <a:r>
              <a:rPr lang="es-ES" sz="2400" dirty="0" smtClean="0"/>
              <a:t> k = 132;   // k: 00000000000000000000000010000100</a:t>
            </a:r>
          </a:p>
          <a:p>
            <a:r>
              <a:rPr lang="es-ES" sz="2400" dirty="0" err="1" smtClean="0"/>
              <a:t>int</a:t>
            </a:r>
            <a:r>
              <a:rPr lang="es-ES" sz="2400" dirty="0" smtClean="0"/>
              <a:t> l = 144;   // l: 00000000000000000000000010010000  </a:t>
            </a:r>
          </a:p>
          <a:p>
            <a:r>
              <a:rPr lang="es-ES" sz="2400" dirty="0" err="1" smtClean="0"/>
              <a:t>int</a:t>
            </a:r>
            <a:r>
              <a:rPr lang="es-ES" sz="2400" dirty="0" smtClean="0"/>
              <a:t> m = k ^ l; // m: 00000000000000000000000000010100 </a:t>
            </a:r>
          </a:p>
          <a:p>
            <a:endParaRPr lang="es-ES" sz="2400" dirty="0" smtClean="0"/>
          </a:p>
          <a:p>
            <a:r>
              <a:rPr lang="es-ES" sz="2400" dirty="0" smtClean="0">
                <a:solidFill>
                  <a:srgbClr val="0070C0"/>
                </a:solidFill>
              </a:rPr>
              <a:t>El resultado da 20 </a:t>
            </a:r>
            <a:endParaRPr lang="es-ES" sz="2400" dirty="0">
              <a:solidFill>
                <a:srgbClr val="0070C0"/>
              </a:solidFill>
            </a:endParaRPr>
          </a:p>
        </p:txBody>
      </p:sp>
    </p:spTree>
    <p:extLst>
      <p:ext uri="{BB962C8B-B14F-4D97-AF65-F5344CB8AC3E}">
        <p14:creationId xmlns:p14="http://schemas.microsoft.com/office/powerpoint/2010/main" val="353231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2" name="Título 1"/>
          <p:cNvSpPr>
            <a:spLocks noGrp="1"/>
          </p:cNvSpPr>
          <p:nvPr>
            <p:ph type="title"/>
          </p:nvPr>
        </p:nvSpPr>
        <p:spPr>
          <a:xfrm>
            <a:off x="838200" y="69031"/>
            <a:ext cx="10515600" cy="1325563"/>
          </a:xfrm>
        </p:spPr>
        <p:txBody>
          <a:bodyPr/>
          <a:lstStyle/>
          <a:p>
            <a:r>
              <a:rPr lang="es-CL" dirty="0" smtClean="0"/>
              <a:t>Operadores lógicos de bits</a:t>
            </a:r>
            <a:endParaRPr lang="es-CL" dirty="0"/>
          </a:p>
        </p:txBody>
      </p:sp>
      <p:sp>
        <p:nvSpPr>
          <p:cNvPr id="13" name="Marcador de contenido 2"/>
          <p:cNvSpPr>
            <a:spLocks noGrp="1"/>
          </p:cNvSpPr>
          <p:nvPr>
            <p:ph idx="1"/>
          </p:nvPr>
        </p:nvSpPr>
        <p:spPr>
          <a:xfrm>
            <a:off x="838200" y="1529531"/>
            <a:ext cx="10515600" cy="4351338"/>
          </a:xfrm>
        </p:spPr>
        <p:txBody>
          <a:bodyPr>
            <a:normAutofit/>
          </a:bodyPr>
          <a:lstStyle/>
          <a:p>
            <a:pPr marL="0" indent="0">
              <a:buNone/>
            </a:pPr>
            <a:r>
              <a:rPr lang="es-ES" b="1" dirty="0" smtClean="0">
                <a:solidFill>
                  <a:srgbClr val="0070C0"/>
                </a:solidFill>
              </a:rPr>
              <a:t>Operador NOT de Bits</a:t>
            </a:r>
          </a:p>
          <a:p>
            <a:r>
              <a:rPr lang="es-ES" dirty="0" smtClean="0"/>
              <a:t>Sólo invierte los bits, es decir, convierte los ceros en unos y viceversa. Observemos que es el único de esta familia que tiene un solo operando. </a:t>
            </a:r>
          </a:p>
          <a:p>
            <a:endParaRPr lang="es-ES" dirty="0"/>
          </a:p>
          <a:p>
            <a:r>
              <a:rPr lang="es-ES" sz="2400" dirty="0" err="1" smtClean="0"/>
              <a:t>int</a:t>
            </a:r>
            <a:r>
              <a:rPr lang="es-ES" sz="2400" dirty="0" smtClean="0"/>
              <a:t> k = 132;   // k: 00000000000000000000000010000100</a:t>
            </a:r>
          </a:p>
          <a:p>
            <a:r>
              <a:rPr lang="es-ES" sz="2400" dirty="0" err="1" smtClean="0"/>
              <a:t>int</a:t>
            </a:r>
            <a:r>
              <a:rPr lang="es-ES" sz="2400" dirty="0" smtClean="0"/>
              <a:t> m = ~k;    // m: 11111111111111111111111101111011 </a:t>
            </a:r>
          </a:p>
          <a:p>
            <a:endParaRPr lang="es-ES" sz="2400" dirty="0" smtClean="0"/>
          </a:p>
          <a:p>
            <a:r>
              <a:rPr lang="es-ES" sz="2400" dirty="0" smtClean="0">
                <a:solidFill>
                  <a:srgbClr val="0070C0"/>
                </a:solidFill>
              </a:rPr>
              <a:t>El resultado da -133</a:t>
            </a:r>
            <a:endParaRPr lang="es-ES" sz="2400" dirty="0">
              <a:solidFill>
                <a:srgbClr val="0070C0"/>
              </a:solidFill>
            </a:endParaRPr>
          </a:p>
        </p:txBody>
      </p:sp>
    </p:spTree>
    <p:extLst>
      <p:ext uri="{BB962C8B-B14F-4D97-AF65-F5344CB8AC3E}">
        <p14:creationId xmlns:p14="http://schemas.microsoft.com/office/powerpoint/2010/main" val="4128970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2" name="Título 1"/>
          <p:cNvSpPr>
            <a:spLocks noGrp="1"/>
          </p:cNvSpPr>
          <p:nvPr>
            <p:ph type="title"/>
          </p:nvPr>
        </p:nvSpPr>
        <p:spPr>
          <a:xfrm>
            <a:off x="838200" y="69031"/>
            <a:ext cx="10515600" cy="1325563"/>
          </a:xfrm>
        </p:spPr>
        <p:txBody>
          <a:bodyPr/>
          <a:lstStyle/>
          <a:p>
            <a:r>
              <a:rPr lang="es-CL" dirty="0" smtClean="0"/>
              <a:t>Operadores lógicos de bits</a:t>
            </a:r>
            <a:endParaRPr lang="es-CL" dirty="0"/>
          </a:p>
        </p:txBody>
      </p:sp>
      <p:sp>
        <p:nvSpPr>
          <p:cNvPr id="13" name="Marcador de contenido 2"/>
          <p:cNvSpPr>
            <a:spLocks noGrp="1"/>
          </p:cNvSpPr>
          <p:nvPr>
            <p:ph idx="1"/>
          </p:nvPr>
        </p:nvSpPr>
        <p:spPr>
          <a:xfrm>
            <a:off x="838200" y="1529531"/>
            <a:ext cx="10515600" cy="4351338"/>
          </a:xfrm>
        </p:spPr>
        <p:txBody>
          <a:bodyPr>
            <a:normAutofit fontScale="92500" lnSpcReduction="10000"/>
          </a:bodyPr>
          <a:lstStyle/>
          <a:p>
            <a:pPr marL="0" indent="0">
              <a:buNone/>
            </a:pPr>
            <a:r>
              <a:rPr lang="es-ES" b="1" dirty="0" smtClean="0">
                <a:solidFill>
                  <a:srgbClr val="0070C0"/>
                </a:solidFill>
              </a:rPr>
              <a:t>Operador NOT de Bits</a:t>
            </a:r>
          </a:p>
          <a:p>
            <a:r>
              <a:rPr lang="es-ES" dirty="0" smtClean="0"/>
              <a:t>Como los enteros negativos en Java se representan con el método del complemento a dos, podemos realizar un sencillo experimento de cambiarle el signo a un número. Para realizarlo debemos aplicar a un entero el operador NOT y sumarle uno. </a:t>
            </a:r>
          </a:p>
          <a:p>
            <a:endParaRPr lang="es-ES" dirty="0"/>
          </a:p>
          <a:p>
            <a:r>
              <a:rPr lang="es-ES" sz="2400" dirty="0" err="1" smtClean="0"/>
              <a:t>int</a:t>
            </a:r>
            <a:r>
              <a:rPr lang="es-ES" sz="2400" dirty="0" smtClean="0"/>
              <a:t> x = 123;  </a:t>
            </a:r>
          </a:p>
          <a:p>
            <a:r>
              <a:rPr lang="es-ES" sz="2400" dirty="0" err="1" smtClean="0"/>
              <a:t>int</a:t>
            </a:r>
            <a:r>
              <a:rPr lang="es-ES" sz="2400" dirty="0" smtClean="0"/>
              <a:t> y = ~x;   </a:t>
            </a:r>
          </a:p>
          <a:p>
            <a:r>
              <a:rPr lang="es-ES" sz="2400" dirty="0" err="1" smtClean="0"/>
              <a:t>int</a:t>
            </a:r>
            <a:r>
              <a:rPr lang="es-ES" sz="2400" dirty="0" smtClean="0"/>
              <a:t> z = y + 1;</a:t>
            </a:r>
          </a:p>
          <a:p>
            <a:endParaRPr lang="es-ES" sz="2400" dirty="0" smtClean="0"/>
          </a:p>
          <a:p>
            <a:r>
              <a:rPr lang="es-ES" sz="2400" dirty="0" smtClean="0">
                <a:solidFill>
                  <a:srgbClr val="0070C0"/>
                </a:solidFill>
              </a:rPr>
              <a:t>El resultado da -123</a:t>
            </a:r>
            <a:endParaRPr lang="es-ES" sz="2400" dirty="0">
              <a:solidFill>
                <a:srgbClr val="0070C0"/>
              </a:solidFill>
            </a:endParaRPr>
          </a:p>
        </p:txBody>
      </p:sp>
    </p:spTree>
    <p:extLst>
      <p:ext uri="{BB962C8B-B14F-4D97-AF65-F5344CB8AC3E}">
        <p14:creationId xmlns:p14="http://schemas.microsoft.com/office/powerpoint/2010/main" val="2917001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2" name="Título 1"/>
          <p:cNvSpPr>
            <a:spLocks noGrp="1"/>
          </p:cNvSpPr>
          <p:nvPr>
            <p:ph type="title"/>
          </p:nvPr>
        </p:nvSpPr>
        <p:spPr>
          <a:xfrm>
            <a:off x="838200" y="69031"/>
            <a:ext cx="10515600" cy="1325563"/>
          </a:xfrm>
        </p:spPr>
        <p:txBody>
          <a:bodyPr/>
          <a:lstStyle/>
          <a:p>
            <a:r>
              <a:rPr lang="es-CL" dirty="0" smtClean="0"/>
              <a:t>Operadores lógicos de bits</a:t>
            </a:r>
            <a:endParaRPr lang="es-CL" dirty="0"/>
          </a:p>
        </p:txBody>
      </p:sp>
      <p:sp>
        <p:nvSpPr>
          <p:cNvPr id="13" name="Marcador de contenido 2"/>
          <p:cNvSpPr>
            <a:spLocks noGrp="1"/>
          </p:cNvSpPr>
          <p:nvPr>
            <p:ph idx="1"/>
          </p:nvPr>
        </p:nvSpPr>
        <p:spPr>
          <a:xfrm>
            <a:off x="838200" y="1529531"/>
            <a:ext cx="10515600" cy="4351338"/>
          </a:xfrm>
        </p:spPr>
        <p:txBody>
          <a:bodyPr>
            <a:normAutofit fontScale="92500" lnSpcReduction="10000"/>
          </a:bodyPr>
          <a:lstStyle/>
          <a:p>
            <a:pPr marL="0" indent="0">
              <a:buNone/>
            </a:pPr>
            <a:r>
              <a:rPr lang="es-ES" b="1" dirty="0" smtClean="0">
                <a:solidFill>
                  <a:srgbClr val="0070C0"/>
                </a:solidFill>
              </a:rPr>
              <a:t>Operador NOT de Bits</a:t>
            </a:r>
          </a:p>
          <a:p>
            <a:r>
              <a:rPr lang="es-ES" dirty="0" smtClean="0"/>
              <a:t>Como los enteros negativos en Java se representan con el método del complemento a dos, podemos realizar un sencillo experimento de cambiarle el signo a un número. Para realizarlo debemos aplicar a un entero el operador NOT y sumarle uno. </a:t>
            </a:r>
          </a:p>
          <a:p>
            <a:endParaRPr lang="es-ES" dirty="0"/>
          </a:p>
          <a:p>
            <a:r>
              <a:rPr lang="es-ES" sz="2400" dirty="0" err="1" smtClean="0"/>
              <a:t>int</a:t>
            </a:r>
            <a:r>
              <a:rPr lang="es-ES" sz="2400" dirty="0" smtClean="0"/>
              <a:t> x = 123;  </a:t>
            </a:r>
          </a:p>
          <a:p>
            <a:r>
              <a:rPr lang="es-ES" sz="2400" dirty="0" err="1" smtClean="0"/>
              <a:t>int</a:t>
            </a:r>
            <a:r>
              <a:rPr lang="es-ES" sz="2400" dirty="0" smtClean="0"/>
              <a:t> y = ~x;   </a:t>
            </a:r>
          </a:p>
          <a:p>
            <a:r>
              <a:rPr lang="es-ES" sz="2400" dirty="0" err="1" smtClean="0"/>
              <a:t>int</a:t>
            </a:r>
            <a:r>
              <a:rPr lang="es-ES" sz="2400" dirty="0" smtClean="0"/>
              <a:t> z = y + 1;</a:t>
            </a:r>
          </a:p>
          <a:p>
            <a:endParaRPr lang="es-ES" sz="2400" dirty="0" smtClean="0"/>
          </a:p>
          <a:p>
            <a:r>
              <a:rPr lang="es-ES" sz="2400" dirty="0" smtClean="0">
                <a:solidFill>
                  <a:srgbClr val="0070C0"/>
                </a:solidFill>
              </a:rPr>
              <a:t>El resultado da -123</a:t>
            </a:r>
            <a:endParaRPr lang="es-ES" sz="2400" dirty="0">
              <a:solidFill>
                <a:srgbClr val="0070C0"/>
              </a:solidFill>
            </a:endParaRPr>
          </a:p>
        </p:txBody>
      </p:sp>
    </p:spTree>
    <p:extLst>
      <p:ext uri="{BB962C8B-B14F-4D97-AF65-F5344CB8AC3E}">
        <p14:creationId xmlns:p14="http://schemas.microsoft.com/office/powerpoint/2010/main" val="300000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9031"/>
            <a:ext cx="10515600" cy="1325563"/>
          </a:xfrm>
        </p:spPr>
        <p:txBody>
          <a:bodyPr/>
          <a:lstStyle/>
          <a:p>
            <a:r>
              <a:rPr lang="es-CL" dirty="0" smtClean="0"/>
              <a:t>Desplazamientos</a:t>
            </a:r>
            <a:endParaRPr lang="es-CL" dirty="0"/>
          </a:p>
        </p:txBody>
      </p:sp>
      <p:sp>
        <p:nvSpPr>
          <p:cNvPr id="3" name="Marcador de contenido 2"/>
          <p:cNvSpPr>
            <a:spLocks noGrp="1"/>
          </p:cNvSpPr>
          <p:nvPr>
            <p:ph idx="1"/>
          </p:nvPr>
        </p:nvSpPr>
        <p:spPr>
          <a:xfrm>
            <a:off x="838200" y="1529531"/>
            <a:ext cx="10515600" cy="4351338"/>
          </a:xfrm>
        </p:spPr>
        <p:txBody>
          <a:bodyPr/>
          <a:lstStyle/>
          <a:p>
            <a:pPr marL="0" indent="0">
              <a:buNone/>
            </a:pPr>
            <a:r>
              <a:rPr lang="es-CL" sz="3200" b="1" dirty="0" smtClean="0">
                <a:solidFill>
                  <a:srgbClr val="0070C0"/>
                </a:solidFill>
              </a:rPr>
              <a:t>Los bits</a:t>
            </a:r>
          </a:p>
          <a:p>
            <a:pPr marL="0" indent="0">
              <a:buNone/>
            </a:pPr>
            <a:endParaRPr lang="es-CL" dirty="0" smtClean="0"/>
          </a:p>
          <a:p>
            <a:pPr marL="0" indent="0">
              <a:buNone/>
            </a:pPr>
            <a:r>
              <a:rPr lang="es-ES" dirty="0" smtClean="0"/>
              <a:t>El método más sencillo de representación son los números naturales. Por ejemplo, si tengo el número 85 en decimal, solo tengo que llevarlo a binario y obtengo una serie de unos y ceros: </a:t>
            </a:r>
          </a:p>
          <a:p>
            <a:pPr marL="0" indent="0">
              <a:buNone/>
            </a:pPr>
            <a:endParaRPr lang="es-ES" dirty="0" smtClean="0"/>
          </a:p>
          <a:p>
            <a:pPr marL="0" indent="0">
              <a:buNone/>
            </a:pPr>
            <a:r>
              <a:rPr lang="es-CL" dirty="0" smtClean="0"/>
              <a:t>1010101 = 85 en binario </a:t>
            </a:r>
            <a:endParaRPr lang="es-CL" dirty="0"/>
          </a:p>
        </p:txBody>
      </p:sp>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Tree>
    <p:extLst>
      <p:ext uri="{BB962C8B-B14F-4D97-AF65-F5344CB8AC3E}">
        <p14:creationId xmlns:p14="http://schemas.microsoft.com/office/powerpoint/2010/main" val="42790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9031"/>
            <a:ext cx="10515600" cy="1325563"/>
          </a:xfrm>
        </p:spPr>
        <p:txBody>
          <a:bodyPr/>
          <a:lstStyle/>
          <a:p>
            <a:r>
              <a:rPr lang="es-CL" dirty="0" smtClean="0"/>
              <a:t>Operaciones de bits</a:t>
            </a:r>
            <a:endParaRPr lang="es-CL" dirty="0"/>
          </a:p>
        </p:txBody>
      </p:sp>
      <p:sp>
        <p:nvSpPr>
          <p:cNvPr id="3" name="Marcador de contenido 2"/>
          <p:cNvSpPr>
            <a:spLocks noGrp="1"/>
          </p:cNvSpPr>
          <p:nvPr>
            <p:ph idx="1"/>
          </p:nvPr>
        </p:nvSpPr>
        <p:spPr>
          <a:xfrm>
            <a:off x="838200" y="1529531"/>
            <a:ext cx="10515600" cy="4351338"/>
          </a:xfrm>
        </p:spPr>
        <p:txBody>
          <a:bodyPr/>
          <a:lstStyle/>
          <a:p>
            <a:pPr marL="0" indent="0">
              <a:buNone/>
            </a:pPr>
            <a:r>
              <a:rPr lang="es-ES" sz="3200" dirty="0" smtClean="0"/>
              <a:t>Cada dígito (un cero o un uno) de este número se llama </a:t>
            </a:r>
            <a:r>
              <a:rPr lang="es-ES" sz="3200" dirty="0" smtClean="0">
                <a:solidFill>
                  <a:srgbClr val="0070C0"/>
                </a:solidFill>
              </a:rPr>
              <a:t>bit. </a:t>
            </a:r>
            <a:r>
              <a:rPr lang="es-ES" sz="3200" dirty="0" smtClean="0"/>
              <a:t>Java tiene una serie de operadores capaces de manipular estos dígitos, son los operadores de bits. </a:t>
            </a:r>
            <a:endParaRPr lang="es-CL" dirty="0"/>
          </a:p>
        </p:txBody>
      </p:sp>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pic>
        <p:nvPicPr>
          <p:cNvPr id="4" name="Imagen 3"/>
          <p:cNvPicPr>
            <a:picLocks noChangeAspect="1"/>
          </p:cNvPicPr>
          <p:nvPr/>
        </p:nvPicPr>
        <p:blipFill>
          <a:blip r:embed="rId6"/>
          <a:stretch>
            <a:fillRect/>
          </a:stretch>
        </p:blipFill>
        <p:spPr>
          <a:xfrm>
            <a:off x="2983365" y="3032079"/>
            <a:ext cx="6486525" cy="2657475"/>
          </a:xfrm>
          <a:prstGeom prst="rect">
            <a:avLst/>
          </a:prstGeom>
        </p:spPr>
      </p:pic>
    </p:spTree>
    <p:extLst>
      <p:ext uri="{BB962C8B-B14F-4D97-AF65-F5344CB8AC3E}">
        <p14:creationId xmlns:p14="http://schemas.microsoft.com/office/powerpoint/2010/main" val="93138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9031"/>
            <a:ext cx="10515600" cy="1325563"/>
          </a:xfrm>
        </p:spPr>
        <p:txBody>
          <a:bodyPr/>
          <a:lstStyle/>
          <a:p>
            <a:r>
              <a:rPr lang="es-CL" dirty="0" smtClean="0"/>
              <a:t>Operaciones de bits</a:t>
            </a:r>
            <a:endParaRPr lang="es-CL" dirty="0"/>
          </a:p>
        </p:txBody>
      </p:sp>
      <p:sp>
        <p:nvSpPr>
          <p:cNvPr id="3" name="Marcador de contenido 2"/>
          <p:cNvSpPr>
            <a:spLocks noGrp="1"/>
          </p:cNvSpPr>
          <p:nvPr>
            <p:ph idx="1"/>
          </p:nvPr>
        </p:nvSpPr>
        <p:spPr>
          <a:xfrm>
            <a:off x="838200" y="1468568"/>
            <a:ext cx="10515600" cy="4351338"/>
          </a:xfrm>
        </p:spPr>
        <p:txBody>
          <a:bodyPr/>
          <a:lstStyle/>
          <a:p>
            <a:pPr marL="0" indent="0" algn="just">
              <a:buNone/>
            </a:pPr>
            <a:r>
              <a:rPr lang="es-ES" dirty="0" smtClean="0"/>
              <a:t>Para operar a nivel de bit es necesario tomar toda la longitud predefinida para el tipo de dato. Estamos acostumbrados a desechar los ceros a la izquierda en nuestra representación de números. Pero aquí es importante.</a:t>
            </a:r>
          </a:p>
          <a:p>
            <a:pPr marL="0" indent="0" algn="just">
              <a:buNone/>
            </a:pPr>
            <a:r>
              <a:rPr lang="es-ES" dirty="0" smtClean="0"/>
              <a:t> Si trabajamos una variable de tipo short con un valor de 3, está representada de la siguiente manera. </a:t>
            </a:r>
          </a:p>
          <a:p>
            <a:pPr marL="0" indent="0" algn="just">
              <a:buNone/>
            </a:pPr>
            <a:endParaRPr lang="es-ES" sz="2400" dirty="0"/>
          </a:p>
          <a:p>
            <a:pPr marL="0" indent="0" algn="just">
              <a:buNone/>
            </a:pPr>
            <a:r>
              <a:rPr lang="es-CL" sz="2400" dirty="0" smtClean="0">
                <a:solidFill>
                  <a:srgbClr val="0070C0"/>
                </a:solidFill>
              </a:rPr>
              <a:t>0000000000000011</a:t>
            </a:r>
          </a:p>
          <a:p>
            <a:pPr marL="0" indent="0" algn="just">
              <a:buNone/>
            </a:pPr>
            <a:endParaRPr lang="es-CL" sz="2400" dirty="0"/>
          </a:p>
          <a:p>
            <a:pPr marL="0" indent="0" algn="just">
              <a:buNone/>
            </a:pPr>
            <a:r>
              <a:rPr lang="es-ES" sz="2400" dirty="0" smtClean="0"/>
              <a:t>Aquí los 16 bits de un</a:t>
            </a:r>
            <a:r>
              <a:rPr lang="es-ES" sz="2400" dirty="0" smtClean="0">
                <a:solidFill>
                  <a:srgbClr val="0070C0"/>
                </a:solidFill>
              </a:rPr>
              <a:t> short </a:t>
            </a:r>
            <a:r>
              <a:rPr lang="es-ES" sz="2400" dirty="0" smtClean="0"/>
              <a:t>se tienen en cuenta. </a:t>
            </a:r>
          </a:p>
          <a:p>
            <a:pPr marL="0" indent="0" algn="just">
              <a:buNone/>
            </a:pPr>
            <a:endParaRPr lang="es-CL" sz="2400" dirty="0"/>
          </a:p>
        </p:txBody>
      </p:sp>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Tree>
    <p:extLst>
      <p:ext uri="{BB962C8B-B14F-4D97-AF65-F5344CB8AC3E}">
        <p14:creationId xmlns:p14="http://schemas.microsoft.com/office/powerpoint/2010/main" val="4243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2" name="Título 1"/>
          <p:cNvSpPr>
            <a:spLocks noGrp="1"/>
          </p:cNvSpPr>
          <p:nvPr>
            <p:ph type="title"/>
          </p:nvPr>
        </p:nvSpPr>
        <p:spPr>
          <a:xfrm>
            <a:off x="838200" y="69031"/>
            <a:ext cx="10515600" cy="1325563"/>
          </a:xfrm>
        </p:spPr>
        <p:txBody>
          <a:bodyPr/>
          <a:lstStyle/>
          <a:p>
            <a:r>
              <a:rPr lang="es-CL" dirty="0" smtClean="0"/>
              <a:t>Desplazamientos</a:t>
            </a:r>
            <a:endParaRPr lang="es-CL" dirty="0"/>
          </a:p>
        </p:txBody>
      </p:sp>
      <p:sp>
        <p:nvSpPr>
          <p:cNvPr id="13" name="Marcador de contenido 2"/>
          <p:cNvSpPr>
            <a:spLocks noGrp="1"/>
          </p:cNvSpPr>
          <p:nvPr>
            <p:ph idx="1"/>
          </p:nvPr>
        </p:nvSpPr>
        <p:spPr>
          <a:xfrm>
            <a:off x="838200" y="1529531"/>
            <a:ext cx="10515600" cy="4351338"/>
          </a:xfrm>
        </p:spPr>
        <p:txBody>
          <a:bodyPr/>
          <a:lstStyle/>
          <a:p>
            <a:r>
              <a:rPr lang="es-ES" dirty="0" smtClean="0"/>
              <a:t>Los operadores de desplazamiento, mueven los bits a la izquierda o a la derecha. El primer operando será la victima a sacudir. El segundo indicará cuantas posiciones. </a:t>
            </a:r>
          </a:p>
          <a:p>
            <a:pPr marL="0" indent="0">
              <a:buNone/>
            </a:pPr>
            <a:endParaRPr lang="es-ES" dirty="0" smtClean="0"/>
          </a:p>
          <a:p>
            <a:pPr marL="0" indent="0">
              <a:buNone/>
            </a:pPr>
            <a:r>
              <a:rPr lang="es-CL" b="1" dirty="0" smtClean="0">
                <a:solidFill>
                  <a:srgbClr val="0070C0"/>
                </a:solidFill>
              </a:rPr>
              <a:t>Desplazamiento a la Izquierda</a:t>
            </a:r>
            <a:endParaRPr lang="es-CL" dirty="0" smtClean="0"/>
          </a:p>
          <a:p>
            <a:pPr marL="0" indent="0">
              <a:buNone/>
            </a:pPr>
            <a:endParaRPr lang="es-ES" dirty="0"/>
          </a:p>
          <a:p>
            <a:pPr marL="0" indent="0">
              <a:buNone/>
            </a:pPr>
            <a:r>
              <a:rPr lang="es-ES" dirty="0" smtClean="0"/>
              <a:t>Deseamos correr el número 33 dos posiciones a la izquierda. Entonces realizamos : </a:t>
            </a:r>
          </a:p>
          <a:p>
            <a:pPr marL="0" indent="0">
              <a:buNone/>
            </a:pPr>
            <a:endParaRPr lang="es-CL" dirty="0"/>
          </a:p>
        </p:txBody>
      </p:sp>
    </p:spTree>
    <p:extLst>
      <p:ext uri="{BB962C8B-B14F-4D97-AF65-F5344CB8AC3E}">
        <p14:creationId xmlns:p14="http://schemas.microsoft.com/office/powerpoint/2010/main" val="3287178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2" name="Título 1"/>
          <p:cNvSpPr>
            <a:spLocks noGrp="1"/>
          </p:cNvSpPr>
          <p:nvPr>
            <p:ph type="title"/>
          </p:nvPr>
        </p:nvSpPr>
        <p:spPr>
          <a:xfrm>
            <a:off x="838200" y="69031"/>
            <a:ext cx="10515600" cy="1325563"/>
          </a:xfrm>
        </p:spPr>
        <p:txBody>
          <a:bodyPr/>
          <a:lstStyle/>
          <a:p>
            <a:r>
              <a:rPr lang="es-CL" dirty="0" smtClean="0"/>
              <a:t>Desplazamientos</a:t>
            </a:r>
            <a:endParaRPr lang="es-CL" dirty="0"/>
          </a:p>
        </p:txBody>
      </p:sp>
      <p:sp>
        <p:nvSpPr>
          <p:cNvPr id="13" name="Marcador de contenido 2"/>
          <p:cNvSpPr>
            <a:spLocks noGrp="1"/>
          </p:cNvSpPr>
          <p:nvPr>
            <p:ph idx="1"/>
          </p:nvPr>
        </p:nvSpPr>
        <p:spPr>
          <a:xfrm>
            <a:off x="838200" y="1529531"/>
            <a:ext cx="10515600" cy="4351338"/>
          </a:xfrm>
        </p:spPr>
        <p:txBody>
          <a:bodyPr/>
          <a:lstStyle/>
          <a:p>
            <a:r>
              <a:rPr lang="es-ES" dirty="0" err="1" smtClean="0"/>
              <a:t>int</a:t>
            </a:r>
            <a:r>
              <a:rPr lang="es-ES" dirty="0" smtClean="0"/>
              <a:t> j = 33;</a:t>
            </a:r>
          </a:p>
          <a:p>
            <a:r>
              <a:rPr lang="es-ES" dirty="0" err="1" smtClean="0"/>
              <a:t>int</a:t>
            </a:r>
            <a:r>
              <a:rPr lang="es-ES" dirty="0" smtClean="0"/>
              <a:t> k = j &lt;&lt; 2;</a:t>
            </a:r>
          </a:p>
          <a:p>
            <a:endParaRPr lang="es-ES" dirty="0" smtClean="0"/>
          </a:p>
          <a:p>
            <a:pPr marL="0" indent="0">
              <a:buNone/>
            </a:pPr>
            <a:r>
              <a:rPr lang="es-CL" b="1" dirty="0" smtClean="0">
                <a:solidFill>
                  <a:srgbClr val="0070C0"/>
                </a:solidFill>
              </a:rPr>
              <a:t>Este es el resultado: </a:t>
            </a:r>
          </a:p>
          <a:p>
            <a:pPr marL="0" indent="0">
              <a:buNone/>
            </a:pPr>
            <a:endParaRPr lang="es-ES" dirty="0"/>
          </a:p>
          <a:p>
            <a:pPr marL="0" indent="0">
              <a:buNone/>
            </a:pPr>
            <a:r>
              <a:rPr lang="pl-PL" dirty="0" smtClean="0"/>
              <a:t>00000000000000000000000000100001 : j = 33</a:t>
            </a:r>
          </a:p>
          <a:p>
            <a:pPr marL="0" indent="0">
              <a:buNone/>
            </a:pPr>
            <a:r>
              <a:rPr lang="pl-PL" dirty="0" smtClean="0"/>
              <a:t>00000000000000000000000010000100 : k = 33 &lt;&lt; 2 ; k = 132 </a:t>
            </a:r>
            <a:endParaRPr lang="es-CL" dirty="0"/>
          </a:p>
        </p:txBody>
      </p:sp>
    </p:spTree>
    <p:extLst>
      <p:ext uri="{BB962C8B-B14F-4D97-AF65-F5344CB8AC3E}">
        <p14:creationId xmlns:p14="http://schemas.microsoft.com/office/powerpoint/2010/main" val="3806996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2" name="Título 1"/>
          <p:cNvSpPr>
            <a:spLocks noGrp="1"/>
          </p:cNvSpPr>
          <p:nvPr>
            <p:ph type="title"/>
          </p:nvPr>
        </p:nvSpPr>
        <p:spPr>
          <a:xfrm>
            <a:off x="838200" y="69031"/>
            <a:ext cx="10515600" cy="1325563"/>
          </a:xfrm>
        </p:spPr>
        <p:txBody>
          <a:bodyPr/>
          <a:lstStyle/>
          <a:p>
            <a:r>
              <a:rPr lang="es-CL" dirty="0" smtClean="0"/>
              <a:t>Desplazamientos</a:t>
            </a:r>
            <a:endParaRPr lang="es-CL" dirty="0"/>
          </a:p>
        </p:txBody>
      </p:sp>
      <p:sp>
        <p:nvSpPr>
          <p:cNvPr id="13" name="Marcador de contenido 2"/>
          <p:cNvSpPr>
            <a:spLocks noGrp="1"/>
          </p:cNvSpPr>
          <p:nvPr>
            <p:ph idx="1"/>
          </p:nvPr>
        </p:nvSpPr>
        <p:spPr>
          <a:xfrm>
            <a:off x="838200" y="1529531"/>
            <a:ext cx="10515600" cy="4351338"/>
          </a:xfrm>
        </p:spPr>
        <p:txBody>
          <a:bodyPr/>
          <a:lstStyle/>
          <a:p>
            <a:pPr marL="0" indent="0">
              <a:buNone/>
            </a:pPr>
            <a:r>
              <a:rPr lang="es-ES" b="1" dirty="0" smtClean="0">
                <a:solidFill>
                  <a:srgbClr val="0070C0"/>
                </a:solidFill>
              </a:rPr>
              <a:t>Desplazamiento a la derecha con signo</a:t>
            </a:r>
          </a:p>
          <a:p>
            <a:pPr marL="0" indent="0">
              <a:buNone/>
            </a:pPr>
            <a:endParaRPr lang="es-ES" dirty="0"/>
          </a:p>
          <a:p>
            <a:r>
              <a:rPr lang="es-ES" dirty="0" smtClean="0"/>
              <a:t>Volvamos a colocar como estaban los bits del caso anterior. Queremos obtener nuevamente el número 33. Para esto desplazamos el número 132 dos posiciones a la derecha. </a:t>
            </a:r>
          </a:p>
          <a:p>
            <a:r>
              <a:rPr lang="es-ES" dirty="0" err="1" smtClean="0"/>
              <a:t>int</a:t>
            </a:r>
            <a:r>
              <a:rPr lang="es-ES" dirty="0" smtClean="0"/>
              <a:t> k = 132;</a:t>
            </a:r>
          </a:p>
          <a:p>
            <a:r>
              <a:rPr lang="es-ES" dirty="0" err="1" smtClean="0"/>
              <a:t>int</a:t>
            </a:r>
            <a:r>
              <a:rPr lang="es-ES" dirty="0" smtClean="0"/>
              <a:t> m = k &gt;&gt; 2;</a:t>
            </a:r>
            <a:endParaRPr lang="es-ES" dirty="0"/>
          </a:p>
        </p:txBody>
      </p:sp>
    </p:spTree>
    <p:extLst>
      <p:ext uri="{BB962C8B-B14F-4D97-AF65-F5344CB8AC3E}">
        <p14:creationId xmlns:p14="http://schemas.microsoft.com/office/powerpoint/2010/main" val="43577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2" name="Título 1"/>
          <p:cNvSpPr>
            <a:spLocks noGrp="1"/>
          </p:cNvSpPr>
          <p:nvPr>
            <p:ph type="title"/>
          </p:nvPr>
        </p:nvSpPr>
        <p:spPr>
          <a:xfrm>
            <a:off x="838200" y="69031"/>
            <a:ext cx="10515600" cy="1325563"/>
          </a:xfrm>
        </p:spPr>
        <p:txBody>
          <a:bodyPr/>
          <a:lstStyle/>
          <a:p>
            <a:r>
              <a:rPr lang="es-CL" dirty="0" smtClean="0"/>
              <a:t>Desplazamientos</a:t>
            </a:r>
            <a:endParaRPr lang="es-CL" dirty="0"/>
          </a:p>
        </p:txBody>
      </p:sp>
      <p:sp>
        <p:nvSpPr>
          <p:cNvPr id="13" name="Marcador de contenido 2"/>
          <p:cNvSpPr>
            <a:spLocks noGrp="1"/>
          </p:cNvSpPr>
          <p:nvPr>
            <p:ph idx="1"/>
          </p:nvPr>
        </p:nvSpPr>
        <p:spPr>
          <a:xfrm>
            <a:off x="838200" y="1529531"/>
            <a:ext cx="10515600" cy="4351338"/>
          </a:xfrm>
        </p:spPr>
        <p:txBody>
          <a:bodyPr>
            <a:normAutofit lnSpcReduction="10000"/>
          </a:bodyPr>
          <a:lstStyle/>
          <a:p>
            <a:pPr marL="0" indent="0">
              <a:buNone/>
            </a:pPr>
            <a:r>
              <a:rPr lang="es-ES" b="1" dirty="0" smtClean="0">
                <a:solidFill>
                  <a:srgbClr val="0070C0"/>
                </a:solidFill>
              </a:rPr>
              <a:t>Desplazamiento a la derecha con signo</a:t>
            </a:r>
          </a:p>
          <a:p>
            <a:pPr marL="0" indent="0">
              <a:buNone/>
            </a:pPr>
            <a:endParaRPr lang="es-ES" dirty="0"/>
          </a:p>
          <a:p>
            <a:r>
              <a:rPr lang="es-ES" dirty="0" smtClean="0"/>
              <a:t>00000000000000000000000010000100 : k = 132    </a:t>
            </a:r>
          </a:p>
          <a:p>
            <a:r>
              <a:rPr lang="es-ES" dirty="0" smtClean="0"/>
              <a:t>00000000000000000000000000100001 : m = 132 &gt;&gt; 2 ; m = 33</a:t>
            </a:r>
          </a:p>
          <a:p>
            <a:pPr marL="0" indent="0">
              <a:buNone/>
            </a:pPr>
            <a:endParaRPr lang="es-ES" dirty="0"/>
          </a:p>
          <a:p>
            <a:r>
              <a:rPr lang="es-ES" dirty="0" smtClean="0"/>
              <a:t>Podemos ver que el corrimiento </a:t>
            </a:r>
            <a:r>
              <a:rPr lang="es-ES" b="1" dirty="0" smtClean="0"/>
              <a:t>a la derecha realiza una división de enteros</a:t>
            </a:r>
            <a:r>
              <a:rPr lang="es-ES" dirty="0" smtClean="0"/>
              <a:t>. Divide por 2, tantas veces como posiciones desplazadas. </a:t>
            </a:r>
          </a:p>
          <a:p>
            <a:r>
              <a:rPr lang="es-ES" dirty="0" smtClean="0"/>
              <a:t>Veamos que ocurre si pretendemos realizar un </a:t>
            </a:r>
            <a:r>
              <a:rPr lang="es-ES" b="1" dirty="0" smtClean="0">
                <a:solidFill>
                  <a:srgbClr val="0070C0"/>
                </a:solidFill>
              </a:rPr>
              <a:t>desplazamiento a la derecha con un número negativo</a:t>
            </a:r>
            <a:r>
              <a:rPr lang="es-ES" dirty="0" smtClean="0"/>
              <a:t>. Tengan en cuenta que la representación de números es de complemento a 2.</a:t>
            </a:r>
          </a:p>
          <a:p>
            <a:pPr marL="0" indent="0">
              <a:buNone/>
            </a:pPr>
            <a:endParaRPr lang="es-ES" dirty="0"/>
          </a:p>
        </p:txBody>
      </p:sp>
    </p:spTree>
    <p:extLst>
      <p:ext uri="{BB962C8B-B14F-4D97-AF65-F5344CB8AC3E}">
        <p14:creationId xmlns:p14="http://schemas.microsoft.com/office/powerpoint/2010/main" val="411523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0" y="6135189"/>
            <a:ext cx="12192000" cy="722811"/>
            <a:chOff x="0" y="0"/>
            <a:chExt cx="12192000" cy="1645920"/>
          </a:xfrm>
        </p:grpSpPr>
        <p:sp>
          <p:nvSpPr>
            <p:cNvPr id="7" name="Rectángulo 6"/>
            <p:cNvSpPr/>
            <p:nvPr/>
          </p:nvSpPr>
          <p:spPr>
            <a:xfrm>
              <a:off x="0" y="0"/>
              <a:ext cx="12192000" cy="164592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32" y="386683"/>
              <a:ext cx="3743528" cy="1127757"/>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8710" y="386683"/>
              <a:ext cx="2128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945" y="386683"/>
              <a:ext cx="21888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6446" y="395393"/>
              <a:ext cx="2432000" cy="9271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
        <p:nvSpPr>
          <p:cNvPr id="12" name="Título 1"/>
          <p:cNvSpPr>
            <a:spLocks noGrp="1"/>
          </p:cNvSpPr>
          <p:nvPr>
            <p:ph type="title"/>
          </p:nvPr>
        </p:nvSpPr>
        <p:spPr>
          <a:xfrm>
            <a:off x="838200" y="69031"/>
            <a:ext cx="10515600" cy="1325563"/>
          </a:xfrm>
        </p:spPr>
        <p:txBody>
          <a:bodyPr/>
          <a:lstStyle/>
          <a:p>
            <a:r>
              <a:rPr lang="es-CL" dirty="0" smtClean="0"/>
              <a:t>Desplazamientos</a:t>
            </a:r>
            <a:endParaRPr lang="es-CL" dirty="0"/>
          </a:p>
        </p:txBody>
      </p:sp>
      <p:sp>
        <p:nvSpPr>
          <p:cNvPr id="13" name="Marcador de contenido 2"/>
          <p:cNvSpPr>
            <a:spLocks noGrp="1"/>
          </p:cNvSpPr>
          <p:nvPr>
            <p:ph idx="1"/>
          </p:nvPr>
        </p:nvSpPr>
        <p:spPr>
          <a:xfrm>
            <a:off x="838200" y="1529531"/>
            <a:ext cx="10515600" cy="4351338"/>
          </a:xfrm>
        </p:spPr>
        <p:txBody>
          <a:bodyPr>
            <a:normAutofit/>
          </a:bodyPr>
          <a:lstStyle/>
          <a:p>
            <a:pPr marL="0" indent="0">
              <a:buNone/>
            </a:pPr>
            <a:r>
              <a:rPr lang="es-ES" b="1" dirty="0" smtClean="0">
                <a:solidFill>
                  <a:srgbClr val="0070C0"/>
                </a:solidFill>
              </a:rPr>
              <a:t>Si tengo una variable de tipo </a:t>
            </a:r>
            <a:r>
              <a:rPr lang="es-ES" b="1" dirty="0" err="1" smtClean="0">
                <a:solidFill>
                  <a:srgbClr val="0070C0"/>
                </a:solidFill>
              </a:rPr>
              <a:t>int</a:t>
            </a:r>
            <a:r>
              <a:rPr lang="es-ES" b="1" dirty="0" smtClean="0">
                <a:solidFill>
                  <a:srgbClr val="0070C0"/>
                </a:solidFill>
              </a:rPr>
              <a:t> con el valor –1 , internamente está almacenada de la siguiente forma : </a:t>
            </a:r>
          </a:p>
          <a:p>
            <a:pPr marL="0" indent="0">
              <a:buNone/>
            </a:pPr>
            <a:endParaRPr lang="es-ES" dirty="0"/>
          </a:p>
          <a:p>
            <a:pPr marL="0" indent="0">
              <a:buNone/>
            </a:pPr>
            <a:r>
              <a:rPr lang="es-ES" dirty="0" smtClean="0"/>
              <a:t>11111111111111111111111111111111 : -1 complemento a 2 </a:t>
            </a:r>
          </a:p>
          <a:p>
            <a:pPr marL="0" indent="0">
              <a:buNone/>
            </a:pPr>
            <a:r>
              <a:rPr lang="es-ES" dirty="0" smtClean="0"/>
              <a:t>Ahora realicemos un programa para ver que ocurre con el desplazamiento. </a:t>
            </a:r>
          </a:p>
          <a:p>
            <a:pPr marL="0" indent="0">
              <a:buNone/>
            </a:pPr>
            <a:endParaRPr lang="es-ES" dirty="0"/>
          </a:p>
        </p:txBody>
      </p:sp>
    </p:spTree>
    <p:extLst>
      <p:ext uri="{BB962C8B-B14F-4D97-AF65-F5344CB8AC3E}">
        <p14:creationId xmlns:p14="http://schemas.microsoft.com/office/powerpoint/2010/main" val="7799671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1029</Words>
  <Application>Microsoft Office PowerPoint</Application>
  <PresentationFormat>Panorámica</PresentationFormat>
  <Paragraphs>126</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Estructura de Datos Práctica 1</vt:lpstr>
      <vt:lpstr>Desplazamientos</vt:lpstr>
      <vt:lpstr>Operaciones de bits</vt:lpstr>
      <vt:lpstr>Operaciones de bits</vt:lpstr>
      <vt:lpstr>Desplazamientos</vt:lpstr>
      <vt:lpstr>Desplazamientos</vt:lpstr>
      <vt:lpstr>Desplazamientos</vt:lpstr>
      <vt:lpstr>Desplazamientos</vt:lpstr>
      <vt:lpstr>Desplazamientos</vt:lpstr>
      <vt:lpstr>Desplazamientos</vt:lpstr>
      <vt:lpstr>Desplazamientos</vt:lpstr>
      <vt:lpstr>Desplazamientos</vt:lpstr>
      <vt:lpstr>Operadores lógicos de bits</vt:lpstr>
      <vt:lpstr>Operadores lógicos de bits</vt:lpstr>
      <vt:lpstr>Operadores lógicos de bits</vt:lpstr>
      <vt:lpstr>Operadores lógicos de bits</vt:lpstr>
      <vt:lpstr>Operadores lógicos de bits</vt:lpstr>
      <vt:lpstr>Operadores lógicos de bits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 Práctica 1</dc:title>
  <dc:creator>Carola</dc:creator>
  <cp:lastModifiedBy>Carola</cp:lastModifiedBy>
  <cp:revision>14</cp:revision>
  <dcterms:created xsi:type="dcterms:W3CDTF">2021-03-24T16:02:08Z</dcterms:created>
  <dcterms:modified xsi:type="dcterms:W3CDTF">2021-03-25T12:28:40Z</dcterms:modified>
</cp:coreProperties>
</file>