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58" r:id="rId5"/>
    <p:sldId id="259" r:id="rId6"/>
    <p:sldId id="260" r:id="rId7"/>
    <p:sldId id="261" r:id="rId8"/>
    <p:sldId id="266" r:id="rId9"/>
    <p:sldId id="267" r:id="rId10"/>
    <p:sldId id="263" r:id="rId11"/>
    <p:sldId id="264" r:id="rId12"/>
    <p:sldId id="265" r:id="rId13"/>
    <p:sldId id="268" r:id="rId14"/>
    <p:sldId id="269" r:id="rId15"/>
    <p:sldId id="270" r:id="rId16"/>
    <p:sldId id="271" r:id="rId17"/>
    <p:sldId id="272" r:id="rId18"/>
    <p:sldId id="273" r:id="rId19"/>
    <p:sldId id="276" r:id="rId20"/>
    <p:sldId id="277" r:id="rId21"/>
    <p:sldId id="278" r:id="rId22"/>
    <p:sldId id="279" r:id="rId23"/>
    <p:sldId id="280" r:id="rId24"/>
    <p:sldId id="284" r:id="rId25"/>
    <p:sldId id="281" r:id="rId26"/>
    <p:sldId id="282" r:id="rId27"/>
    <p:sldId id="283"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Hoja_de_c_lculo_de_Microsoft_Excel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8.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339472778536801E-2"/>
          <c:y val="0.1708741437808079"/>
          <c:w val="0.95578713112024782"/>
          <c:h val="0.59672460149798345"/>
        </c:manualLayout>
      </c:layout>
      <c:barChart>
        <c:barDir val="col"/>
        <c:grouping val="clustered"/>
        <c:varyColors val="0"/>
        <c:ser>
          <c:idx val="0"/>
          <c:order val="0"/>
          <c:tx>
            <c:strRef>
              <c:f>Hoja1!$B$1</c:f>
              <c:strCache>
                <c:ptCount val="1"/>
                <c:pt idx="0">
                  <c:v>v[i]</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Pt>
            <c:idx val="6"/>
            <c:invertIfNegative val="0"/>
            <c:bubble3D val="0"/>
            <c:spPr>
              <a:solidFill>
                <a:srgbClr val="FFFF00"/>
              </a:soli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dPt>
          <c:cat>
            <c:numRef>
              <c:f>Hoja1!$A$2:$A$21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Hoja1!$B$2:$B$21</c:f>
              <c:numCache>
                <c:formatCode>General</c:formatCode>
                <c:ptCount val="20"/>
                <c:pt idx="0">
                  <c:v>1</c:v>
                </c:pt>
                <c:pt idx="1">
                  <c:v>2</c:v>
                </c:pt>
                <c:pt idx="2">
                  <c:v>3</c:v>
                </c:pt>
                <c:pt idx="3">
                  <c:v>4</c:v>
                </c:pt>
                <c:pt idx="4">
                  <c:v>7</c:v>
                </c:pt>
                <c:pt idx="5">
                  <c:v>9</c:v>
                </c:pt>
                <c:pt idx="6">
                  <c:v>18</c:v>
                </c:pt>
                <c:pt idx="7">
                  <c:v>17</c:v>
                </c:pt>
                <c:pt idx="8">
                  <c:v>16</c:v>
                </c:pt>
                <c:pt idx="9">
                  <c:v>15</c:v>
                </c:pt>
                <c:pt idx="10">
                  <c:v>14</c:v>
                </c:pt>
                <c:pt idx="11">
                  <c:v>12</c:v>
                </c:pt>
                <c:pt idx="12">
                  <c:v>11</c:v>
                </c:pt>
                <c:pt idx="13">
                  <c:v>10</c:v>
                </c:pt>
                <c:pt idx="14">
                  <c:v>9</c:v>
                </c:pt>
                <c:pt idx="15">
                  <c:v>8</c:v>
                </c:pt>
                <c:pt idx="16">
                  <c:v>7</c:v>
                </c:pt>
                <c:pt idx="17">
                  <c:v>6</c:v>
                </c:pt>
                <c:pt idx="18">
                  <c:v>5</c:v>
                </c:pt>
                <c:pt idx="19">
                  <c:v>4</c:v>
                </c:pt>
              </c:numCache>
            </c:numRef>
          </c:val>
        </c:ser>
        <c:dLbls>
          <c:showLegendKey val="0"/>
          <c:showVal val="0"/>
          <c:showCatName val="0"/>
          <c:showSerName val="0"/>
          <c:showPercent val="0"/>
          <c:showBubbleSize val="0"/>
        </c:dLbls>
        <c:gapWidth val="100"/>
        <c:overlap val="-24"/>
        <c:axId val="280506952"/>
        <c:axId val="280503032"/>
      </c:barChart>
      <c:catAx>
        <c:axId val="2805069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280503032"/>
        <c:crosses val="autoZero"/>
        <c:auto val="1"/>
        <c:lblAlgn val="ctr"/>
        <c:lblOffset val="100"/>
        <c:noMultiLvlLbl val="0"/>
      </c:catAx>
      <c:valAx>
        <c:axId val="2805030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805069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071844764077458E-2"/>
          <c:y val="9.7703412073490814E-2"/>
          <c:w val="0.95578713112024782"/>
          <c:h val="0.59672460149798345"/>
        </c:manualLayout>
      </c:layout>
      <c:barChart>
        <c:barDir val="col"/>
        <c:grouping val="clustered"/>
        <c:varyColors val="0"/>
        <c:ser>
          <c:idx val="0"/>
          <c:order val="0"/>
          <c:tx>
            <c:strRef>
              <c:f>Hoja1!$B$1</c:f>
              <c:strCache>
                <c:ptCount val="1"/>
                <c:pt idx="0">
                  <c:v>v[i]</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Pt>
            <c:idx val="6"/>
            <c:invertIfNegative val="0"/>
            <c:bubble3D val="0"/>
            <c:spPr>
              <a:solidFill>
                <a:srgbClr val="FFFF00"/>
              </a:soli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dPt>
          <c:cat>
            <c:numRef>
              <c:f>Hoja1!$A$2:$A$21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Hoja1!$B$2:$B$21</c:f>
              <c:numCache>
                <c:formatCode>General</c:formatCode>
                <c:ptCount val="20"/>
                <c:pt idx="0">
                  <c:v>1</c:v>
                </c:pt>
                <c:pt idx="1">
                  <c:v>2</c:v>
                </c:pt>
                <c:pt idx="2">
                  <c:v>3</c:v>
                </c:pt>
                <c:pt idx="3">
                  <c:v>4</c:v>
                </c:pt>
                <c:pt idx="4">
                  <c:v>7</c:v>
                </c:pt>
                <c:pt idx="5">
                  <c:v>9</c:v>
                </c:pt>
                <c:pt idx="6">
                  <c:v>18</c:v>
                </c:pt>
                <c:pt idx="7">
                  <c:v>17</c:v>
                </c:pt>
                <c:pt idx="8">
                  <c:v>16</c:v>
                </c:pt>
                <c:pt idx="9">
                  <c:v>15</c:v>
                </c:pt>
                <c:pt idx="10">
                  <c:v>14</c:v>
                </c:pt>
                <c:pt idx="11">
                  <c:v>12</c:v>
                </c:pt>
                <c:pt idx="12">
                  <c:v>11</c:v>
                </c:pt>
                <c:pt idx="13">
                  <c:v>10</c:v>
                </c:pt>
                <c:pt idx="14">
                  <c:v>9</c:v>
                </c:pt>
                <c:pt idx="15">
                  <c:v>8</c:v>
                </c:pt>
                <c:pt idx="16">
                  <c:v>7</c:v>
                </c:pt>
                <c:pt idx="17">
                  <c:v>6</c:v>
                </c:pt>
                <c:pt idx="18">
                  <c:v>5</c:v>
                </c:pt>
                <c:pt idx="19">
                  <c:v>4</c:v>
                </c:pt>
              </c:numCache>
            </c:numRef>
          </c:val>
        </c:ser>
        <c:dLbls>
          <c:showLegendKey val="0"/>
          <c:showVal val="0"/>
          <c:showCatName val="0"/>
          <c:showSerName val="0"/>
          <c:showPercent val="0"/>
          <c:showBubbleSize val="0"/>
        </c:dLbls>
        <c:gapWidth val="100"/>
        <c:overlap val="-24"/>
        <c:axId val="280504992"/>
        <c:axId val="280507344"/>
      </c:barChart>
      <c:catAx>
        <c:axId val="2805049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280507344"/>
        <c:crosses val="autoZero"/>
        <c:auto val="1"/>
        <c:lblAlgn val="ctr"/>
        <c:lblOffset val="100"/>
        <c:noMultiLvlLbl val="0"/>
      </c:catAx>
      <c:valAx>
        <c:axId val="2805073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80504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071844764077458E-2"/>
          <c:y val="9.7703412073490814E-2"/>
          <c:w val="0.95578713112024782"/>
          <c:h val="0.59672460149798345"/>
        </c:manualLayout>
      </c:layout>
      <c:barChart>
        <c:barDir val="col"/>
        <c:grouping val="clustered"/>
        <c:varyColors val="0"/>
        <c:dLbls>
          <c:showLegendKey val="0"/>
          <c:showVal val="0"/>
          <c:showCatName val="0"/>
          <c:showSerName val="0"/>
          <c:showPercent val="0"/>
          <c:showBubbleSize val="0"/>
        </c:dLbls>
        <c:gapWidth val="100"/>
        <c:overlap val="-24"/>
        <c:axId val="280503816"/>
        <c:axId val="282501688"/>
      </c:barChart>
      <c:catAx>
        <c:axId val="2805038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282501688"/>
        <c:crosses val="autoZero"/>
        <c:auto val="1"/>
        <c:lblAlgn val="ctr"/>
        <c:lblOffset val="100"/>
        <c:noMultiLvlLbl val="0"/>
      </c:catAx>
      <c:valAx>
        <c:axId val="2825016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80503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071844764077458E-2"/>
          <c:y val="9.7703412073490814E-2"/>
          <c:w val="0.95578713112024782"/>
          <c:h val="0.59672460149798345"/>
        </c:manualLayout>
      </c:layout>
      <c:barChart>
        <c:barDir val="col"/>
        <c:grouping val="clustered"/>
        <c:varyColors val="0"/>
        <c:ser>
          <c:idx val="0"/>
          <c:order val="0"/>
          <c:tx>
            <c:strRef>
              <c:f>Hoja1!$B$1</c:f>
              <c:strCache>
                <c:ptCount val="1"/>
                <c:pt idx="0">
                  <c:v>v[i]</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Pt>
            <c:idx val="6"/>
            <c:invertIfNegative val="0"/>
            <c:bubble3D val="0"/>
            <c:spPr>
              <a:solidFill>
                <a:srgbClr val="FFFF00"/>
              </a:soli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dPt>
          <c:cat>
            <c:numRef>
              <c:f>Hoja1!$A$2:$A$21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Hoja1!$B$2:$B$21</c:f>
              <c:numCache>
                <c:formatCode>General</c:formatCode>
                <c:ptCount val="20"/>
                <c:pt idx="0">
                  <c:v>1</c:v>
                </c:pt>
                <c:pt idx="1">
                  <c:v>2</c:v>
                </c:pt>
                <c:pt idx="2">
                  <c:v>3</c:v>
                </c:pt>
                <c:pt idx="3">
                  <c:v>4</c:v>
                </c:pt>
                <c:pt idx="4">
                  <c:v>5</c:v>
                </c:pt>
                <c:pt idx="5">
                  <c:v>6</c:v>
                </c:pt>
                <c:pt idx="6">
                  <c:v>20</c:v>
                </c:pt>
                <c:pt idx="7">
                  <c:v>19</c:v>
                </c:pt>
                <c:pt idx="8">
                  <c:v>18</c:v>
                </c:pt>
                <c:pt idx="9">
                  <c:v>17</c:v>
                </c:pt>
                <c:pt idx="10">
                  <c:v>16</c:v>
                </c:pt>
                <c:pt idx="11">
                  <c:v>15</c:v>
                </c:pt>
                <c:pt idx="12">
                  <c:v>14</c:v>
                </c:pt>
                <c:pt idx="13">
                  <c:v>13</c:v>
                </c:pt>
                <c:pt idx="14">
                  <c:v>12</c:v>
                </c:pt>
                <c:pt idx="15">
                  <c:v>11</c:v>
                </c:pt>
                <c:pt idx="16">
                  <c:v>10</c:v>
                </c:pt>
                <c:pt idx="17">
                  <c:v>9</c:v>
                </c:pt>
                <c:pt idx="18">
                  <c:v>8</c:v>
                </c:pt>
                <c:pt idx="19">
                  <c:v>7</c:v>
                </c:pt>
              </c:numCache>
            </c:numRef>
          </c:val>
        </c:ser>
        <c:dLbls>
          <c:showLegendKey val="0"/>
          <c:showVal val="0"/>
          <c:showCatName val="0"/>
          <c:showSerName val="0"/>
          <c:showPercent val="0"/>
          <c:showBubbleSize val="0"/>
        </c:dLbls>
        <c:gapWidth val="100"/>
        <c:overlap val="-24"/>
        <c:axId val="282504040"/>
        <c:axId val="282499336"/>
      </c:barChart>
      <c:catAx>
        <c:axId val="2825040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282499336"/>
        <c:crosses val="autoZero"/>
        <c:auto val="1"/>
        <c:lblAlgn val="ctr"/>
        <c:lblOffset val="100"/>
        <c:noMultiLvlLbl val="0"/>
      </c:catAx>
      <c:valAx>
        <c:axId val="2824993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82504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071844764077458E-2"/>
          <c:y val="9.7703412073490814E-2"/>
          <c:w val="0.95578713112024782"/>
          <c:h val="0.59672460149798345"/>
        </c:manualLayout>
      </c:layout>
      <c:barChart>
        <c:barDir val="col"/>
        <c:grouping val="clustered"/>
        <c:varyColors val="0"/>
        <c:dLbls>
          <c:showLegendKey val="0"/>
          <c:showVal val="0"/>
          <c:showCatName val="0"/>
          <c:showSerName val="0"/>
          <c:showPercent val="0"/>
          <c:showBubbleSize val="0"/>
        </c:dLbls>
        <c:gapWidth val="100"/>
        <c:overlap val="-24"/>
        <c:axId val="282506000"/>
        <c:axId val="282506392"/>
      </c:barChart>
      <c:catAx>
        <c:axId val="28250600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282506392"/>
        <c:crosses val="autoZero"/>
        <c:auto val="1"/>
        <c:lblAlgn val="ctr"/>
        <c:lblOffset val="100"/>
        <c:noMultiLvlLbl val="0"/>
      </c:catAx>
      <c:valAx>
        <c:axId val="2825063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82506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071844764077458E-2"/>
          <c:y val="9.7703412073490814E-2"/>
          <c:w val="0.95578713112024782"/>
          <c:h val="0.59672460149798345"/>
        </c:manualLayout>
      </c:layout>
      <c:barChart>
        <c:barDir val="col"/>
        <c:grouping val="clustered"/>
        <c:varyColors val="0"/>
        <c:ser>
          <c:idx val="0"/>
          <c:order val="0"/>
          <c:tx>
            <c:strRef>
              <c:f>Hoja1!$B$1</c:f>
              <c:strCache>
                <c:ptCount val="1"/>
                <c:pt idx="0">
                  <c:v>v[i]</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Pt>
            <c:idx val="6"/>
            <c:invertIfNegative val="0"/>
            <c:bubble3D val="0"/>
            <c:spPr>
              <a:solidFill>
                <a:srgbClr val="FFFF00"/>
              </a:soli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dPt>
          <c:cat>
            <c:numRef>
              <c:f>Hoja1!$A$2:$A$21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Hoja1!$B$2:$B$21</c:f>
              <c:numCache>
                <c:formatCode>General</c:formatCode>
                <c:ptCount val="20"/>
                <c:pt idx="0">
                  <c:v>1</c:v>
                </c:pt>
                <c:pt idx="1">
                  <c:v>2</c:v>
                </c:pt>
                <c:pt idx="2">
                  <c:v>3</c:v>
                </c:pt>
                <c:pt idx="3">
                  <c:v>4</c:v>
                </c:pt>
                <c:pt idx="4">
                  <c:v>5</c:v>
                </c:pt>
                <c:pt idx="5">
                  <c:v>6</c:v>
                </c:pt>
                <c:pt idx="6">
                  <c:v>20</c:v>
                </c:pt>
                <c:pt idx="7">
                  <c:v>19</c:v>
                </c:pt>
                <c:pt idx="8">
                  <c:v>18</c:v>
                </c:pt>
                <c:pt idx="9">
                  <c:v>17</c:v>
                </c:pt>
                <c:pt idx="10">
                  <c:v>16</c:v>
                </c:pt>
                <c:pt idx="11">
                  <c:v>15</c:v>
                </c:pt>
                <c:pt idx="12">
                  <c:v>14</c:v>
                </c:pt>
                <c:pt idx="13">
                  <c:v>13</c:v>
                </c:pt>
                <c:pt idx="14">
                  <c:v>12</c:v>
                </c:pt>
                <c:pt idx="15">
                  <c:v>11</c:v>
                </c:pt>
                <c:pt idx="16">
                  <c:v>10</c:v>
                </c:pt>
                <c:pt idx="17">
                  <c:v>9</c:v>
                </c:pt>
                <c:pt idx="18">
                  <c:v>8</c:v>
                </c:pt>
                <c:pt idx="19">
                  <c:v>7</c:v>
                </c:pt>
              </c:numCache>
            </c:numRef>
          </c:val>
        </c:ser>
        <c:dLbls>
          <c:showLegendKey val="0"/>
          <c:showVal val="0"/>
          <c:showCatName val="0"/>
          <c:showSerName val="0"/>
          <c:showPercent val="0"/>
          <c:showBubbleSize val="0"/>
        </c:dLbls>
        <c:gapWidth val="100"/>
        <c:overlap val="-24"/>
        <c:axId val="282502080"/>
        <c:axId val="282504432"/>
      </c:barChart>
      <c:catAx>
        <c:axId val="2825020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282504432"/>
        <c:crosses val="autoZero"/>
        <c:auto val="1"/>
        <c:lblAlgn val="ctr"/>
        <c:lblOffset val="100"/>
        <c:noMultiLvlLbl val="0"/>
      </c:catAx>
      <c:valAx>
        <c:axId val="2825044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825020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071844764077458E-2"/>
          <c:y val="9.7703412073490814E-2"/>
          <c:w val="0.95578713112024782"/>
          <c:h val="0.59672460149798345"/>
        </c:manualLayout>
      </c:layout>
      <c:barChart>
        <c:barDir val="col"/>
        <c:grouping val="clustered"/>
        <c:varyColors val="0"/>
        <c:dLbls>
          <c:showLegendKey val="0"/>
          <c:showVal val="0"/>
          <c:showCatName val="0"/>
          <c:showSerName val="0"/>
          <c:showPercent val="0"/>
          <c:showBubbleSize val="0"/>
        </c:dLbls>
        <c:gapWidth val="100"/>
        <c:overlap val="-24"/>
        <c:axId val="282501296"/>
        <c:axId val="282505216"/>
      </c:barChart>
      <c:catAx>
        <c:axId val="2825012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282505216"/>
        <c:crosses val="autoZero"/>
        <c:auto val="1"/>
        <c:lblAlgn val="ctr"/>
        <c:lblOffset val="100"/>
        <c:noMultiLvlLbl val="0"/>
      </c:catAx>
      <c:valAx>
        <c:axId val="2825052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825012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071844764077458E-2"/>
          <c:y val="9.7703412073490814E-2"/>
          <c:w val="0.95578713112024782"/>
          <c:h val="0.59672460149798345"/>
        </c:manualLayout>
      </c:layout>
      <c:barChart>
        <c:barDir val="col"/>
        <c:grouping val="clustered"/>
        <c:varyColors val="0"/>
        <c:dLbls>
          <c:showLegendKey val="0"/>
          <c:showVal val="0"/>
          <c:showCatName val="0"/>
          <c:showSerName val="0"/>
          <c:showPercent val="0"/>
          <c:showBubbleSize val="0"/>
        </c:dLbls>
        <c:gapWidth val="100"/>
        <c:overlap val="-24"/>
        <c:axId val="278079128"/>
        <c:axId val="336771680"/>
      </c:barChart>
      <c:catAx>
        <c:axId val="27807912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336771680"/>
        <c:crosses val="autoZero"/>
        <c:auto val="1"/>
        <c:lblAlgn val="ctr"/>
        <c:lblOffset val="100"/>
        <c:noMultiLvlLbl val="0"/>
      </c:catAx>
      <c:valAx>
        <c:axId val="3367716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8079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4/13/2016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4/13/2016</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111281" y="442808"/>
            <a:ext cx="8574622" cy="2616199"/>
          </a:xfrm>
        </p:spPr>
        <p:txBody>
          <a:bodyPr>
            <a:normAutofit fontScale="90000"/>
          </a:bodyPr>
          <a:lstStyle/>
          <a:p>
            <a:r>
              <a:rPr lang="es-ES" dirty="0" smtClean="0"/>
              <a:t>Práctica 2:</a:t>
            </a:r>
            <a:br>
              <a:rPr lang="es-ES" dirty="0" smtClean="0"/>
            </a:br>
            <a:r>
              <a:rPr lang="es-ES" dirty="0" smtClean="0"/>
              <a:t>Algoritmos Divide y Vencerás</a:t>
            </a:r>
            <a:endParaRPr lang="es-ES" dirty="0"/>
          </a:p>
        </p:txBody>
      </p:sp>
      <p:sp>
        <p:nvSpPr>
          <p:cNvPr id="3" name="Subtítulo 2"/>
          <p:cNvSpPr>
            <a:spLocks noGrp="1"/>
          </p:cNvSpPr>
          <p:nvPr>
            <p:ph type="subTitle" idx="1"/>
          </p:nvPr>
        </p:nvSpPr>
        <p:spPr>
          <a:xfrm>
            <a:off x="4515377" y="3996266"/>
            <a:ext cx="7006063" cy="2175933"/>
          </a:xfrm>
        </p:spPr>
        <p:txBody>
          <a:bodyPr>
            <a:noAutofit/>
          </a:bodyPr>
          <a:lstStyle/>
          <a:p>
            <a:r>
              <a:rPr lang="es-ES" sz="2400" dirty="0" smtClean="0"/>
              <a:t>Ignacio Aguilera Martos</a:t>
            </a:r>
          </a:p>
          <a:p>
            <a:r>
              <a:rPr lang="es-ES" sz="2400" dirty="0" smtClean="0"/>
              <a:t>Luis Balderas Ruiz</a:t>
            </a:r>
          </a:p>
          <a:p>
            <a:r>
              <a:rPr lang="es-ES" sz="2400" dirty="0" smtClean="0"/>
              <a:t>Diego </a:t>
            </a:r>
            <a:r>
              <a:rPr lang="es-ES" sz="2400" dirty="0" err="1" smtClean="0"/>
              <a:t>Asterio</a:t>
            </a:r>
            <a:r>
              <a:rPr lang="es-ES" sz="2400" dirty="0" smtClean="0"/>
              <a:t> de </a:t>
            </a:r>
            <a:r>
              <a:rPr lang="es-ES" sz="2400" dirty="0" err="1" smtClean="0"/>
              <a:t>Zaballa</a:t>
            </a:r>
            <a:r>
              <a:rPr lang="es-ES" sz="2400" dirty="0" smtClean="0"/>
              <a:t> Rodríguez</a:t>
            </a:r>
          </a:p>
          <a:p>
            <a:r>
              <a:rPr lang="es-ES" sz="2400" dirty="0" smtClean="0"/>
              <a:t>Miguel Ángel Torres López</a:t>
            </a:r>
            <a:endParaRPr lang="es-ES" sz="2400" dirty="0"/>
          </a:p>
        </p:txBody>
      </p:sp>
    </p:spTree>
    <p:extLst>
      <p:ext uri="{BB962C8B-B14F-4D97-AF65-F5344CB8AC3E}">
        <p14:creationId xmlns:p14="http://schemas.microsoft.com/office/powerpoint/2010/main" val="581725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083212" y="754379"/>
            <a:ext cx="6260123" cy="3354765"/>
          </a:xfrm>
          <a:prstGeom prst="rect">
            <a:avLst/>
          </a:prstGeom>
          <a:solidFill>
            <a:schemeClr val="bg1"/>
          </a:solidFill>
          <a:ln w="28575">
            <a:solidFill>
              <a:schemeClr val="tx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a:xfrm>
            <a:off x="1448972" y="-22860"/>
            <a:ext cx="10269416" cy="777239"/>
          </a:xfrm>
        </p:spPr>
        <p:txBody>
          <a:bodyPr>
            <a:normAutofit/>
          </a:bodyPr>
          <a:lstStyle/>
          <a:p>
            <a:r>
              <a:rPr lang="es-ES" dirty="0" smtClean="0">
                <a:latin typeface="Arial Rounded MT Bold" panose="020F0704030504030204" pitchFamily="34" charset="0"/>
              </a:rPr>
              <a:t>Primer algoritmo </a:t>
            </a:r>
            <a:r>
              <a:rPr lang="es-ES" dirty="0" err="1" smtClean="0">
                <a:latin typeface="Arial Rounded MT Bold" panose="020F0704030504030204" pitchFamily="34" charset="0"/>
              </a:rPr>
              <a:t>DyV</a:t>
            </a:r>
            <a:r>
              <a:rPr lang="es-ES" dirty="0" smtClean="0">
                <a:latin typeface="Arial Rounded MT Bold" panose="020F0704030504030204" pitchFamily="34" charset="0"/>
              </a:rPr>
              <a:t>. Implementación</a:t>
            </a:r>
            <a:endParaRPr lang="es-ES" dirty="0">
              <a:latin typeface="Arial Rounded MT Bold" panose="020F0704030504030204" pitchFamily="34" charset="0"/>
            </a:endParaRPr>
          </a:p>
        </p:txBody>
      </p:sp>
      <p:graphicFrame>
        <p:nvGraphicFramePr>
          <p:cNvPr id="19" name="Marcador de contenido 18"/>
          <p:cNvGraphicFramePr>
            <a:graphicFrameLocks noGrp="1"/>
          </p:cNvGraphicFramePr>
          <p:nvPr>
            <p:ph idx="1"/>
            <p:extLst>
              <p:ext uri="{D42A27DB-BD31-4B8C-83A1-F6EECF244321}">
                <p14:modId xmlns:p14="http://schemas.microsoft.com/office/powerpoint/2010/main" val="2668634575"/>
              </p:ext>
            </p:extLst>
          </p:nvPr>
        </p:nvGraphicFramePr>
        <p:xfrm>
          <a:off x="1839434" y="3861779"/>
          <a:ext cx="10018712" cy="3124200"/>
        </p:xfrm>
        <a:graphic>
          <a:graphicData uri="http://schemas.openxmlformats.org/drawingml/2006/chart">
            <c:chart xmlns:c="http://schemas.openxmlformats.org/drawingml/2006/chart" xmlns:r="http://schemas.openxmlformats.org/officeDocument/2006/relationships" r:id="rId2"/>
          </a:graphicData>
        </a:graphic>
      </p:graphicFrame>
      <p:sp>
        <p:nvSpPr>
          <p:cNvPr id="20" name="CuadroTexto 19"/>
          <p:cNvSpPr txBox="1"/>
          <p:nvPr/>
        </p:nvSpPr>
        <p:spPr>
          <a:xfrm>
            <a:off x="2757268" y="1228607"/>
            <a:ext cx="8390628" cy="523220"/>
          </a:xfrm>
          <a:prstGeom prst="rect">
            <a:avLst/>
          </a:prstGeom>
          <a:noFill/>
        </p:spPr>
        <p:txBody>
          <a:bodyPr wrap="square" rtlCol="0">
            <a:spAutoFit/>
          </a:bodyPr>
          <a:lstStyle/>
          <a:p>
            <a:r>
              <a:rPr lang="es-ES" sz="2800" dirty="0" smtClean="0">
                <a:latin typeface="Comic Sans MS" panose="030F0702030302020204" pitchFamily="66" charset="0"/>
              </a:rPr>
              <a:t>	</a:t>
            </a:r>
            <a:endParaRPr lang="es-ES" sz="2800" dirty="0">
              <a:latin typeface="Comic Sans MS" panose="030F0702030302020204" pitchFamily="66" charset="0"/>
            </a:endParaRPr>
          </a:p>
        </p:txBody>
      </p:sp>
      <p:sp>
        <p:nvSpPr>
          <p:cNvPr id="4" name="Rectángulo 3"/>
          <p:cNvSpPr/>
          <p:nvPr/>
        </p:nvSpPr>
        <p:spPr>
          <a:xfrm>
            <a:off x="1083212" y="754379"/>
            <a:ext cx="3005798" cy="3354765"/>
          </a:xfrm>
          <a:prstGeom prst="rect">
            <a:avLst/>
          </a:prstGeom>
        </p:spPr>
        <p:txBody>
          <a:bodyPr wrap="square">
            <a:spAutoFit/>
          </a:bodyPr>
          <a:lstStyle/>
          <a:p>
            <a:r>
              <a:rPr lang="es-ES" sz="1600" dirty="0" err="1"/>
              <a:t>int</a:t>
            </a:r>
            <a:r>
              <a:rPr lang="es-ES" sz="1600" dirty="0"/>
              <a:t>&amp; </a:t>
            </a:r>
            <a:r>
              <a:rPr lang="es-ES" sz="1600" dirty="0" err="1"/>
              <a:t>buscaPuntoDeCambio</a:t>
            </a:r>
            <a:r>
              <a:rPr lang="es-ES" sz="1600" dirty="0"/>
              <a:t>(</a:t>
            </a:r>
            <a:r>
              <a:rPr lang="es-ES" sz="1600" dirty="0" err="1"/>
              <a:t>int</a:t>
            </a:r>
            <a:r>
              <a:rPr lang="es-ES" sz="1600" dirty="0"/>
              <a:t>* v, </a:t>
            </a:r>
            <a:r>
              <a:rPr lang="es-ES" sz="1600" dirty="0" err="1"/>
              <a:t>int</a:t>
            </a:r>
            <a:r>
              <a:rPr lang="es-ES" sz="1600" dirty="0"/>
              <a:t> indice1, </a:t>
            </a:r>
            <a:r>
              <a:rPr lang="es-ES" sz="1600" dirty="0" err="1"/>
              <a:t>int</a:t>
            </a:r>
            <a:r>
              <a:rPr lang="es-ES" sz="1600" dirty="0"/>
              <a:t> indice2, </a:t>
            </a:r>
            <a:r>
              <a:rPr lang="es-ES" sz="1600" dirty="0" err="1"/>
              <a:t>int</a:t>
            </a:r>
            <a:r>
              <a:rPr lang="es-ES" sz="1600" dirty="0"/>
              <a:t>&amp; res)</a:t>
            </a:r>
          </a:p>
          <a:p>
            <a:r>
              <a:rPr lang="es-ES" sz="1600" dirty="0"/>
              <a:t>{</a:t>
            </a:r>
          </a:p>
          <a:p>
            <a:r>
              <a:rPr lang="es-ES" sz="1600" dirty="0"/>
              <a:t>  </a:t>
            </a:r>
            <a:r>
              <a:rPr lang="es-ES" sz="1600" dirty="0" err="1"/>
              <a:t>int</a:t>
            </a:r>
            <a:r>
              <a:rPr lang="es-ES" sz="1600" dirty="0"/>
              <a:t> </a:t>
            </a:r>
            <a:r>
              <a:rPr lang="es-ES" sz="1600" dirty="0" err="1"/>
              <a:t>indi</a:t>
            </a:r>
            <a:r>
              <a:rPr lang="es-ES" sz="1600" dirty="0"/>
              <a:t>=(indice1+indice2)/2;</a:t>
            </a:r>
          </a:p>
          <a:p>
            <a:r>
              <a:rPr lang="es-ES" sz="1600" dirty="0"/>
              <a:t>  </a:t>
            </a:r>
            <a:r>
              <a:rPr lang="es-ES" sz="1600" dirty="0" err="1"/>
              <a:t>if</a:t>
            </a:r>
            <a:r>
              <a:rPr lang="es-ES" sz="1600" dirty="0"/>
              <a:t>(v[indice1]&gt;v[indice1+1])</a:t>
            </a:r>
          </a:p>
          <a:p>
            <a:r>
              <a:rPr lang="es-ES" sz="1600" dirty="0"/>
              <a:t>  {</a:t>
            </a:r>
          </a:p>
          <a:p>
            <a:r>
              <a:rPr lang="es-ES" sz="1600" dirty="0"/>
              <a:t>    res=indice1;</a:t>
            </a:r>
          </a:p>
          <a:p>
            <a:r>
              <a:rPr lang="es-ES" sz="1600" dirty="0"/>
              <a:t>    </a:t>
            </a:r>
            <a:r>
              <a:rPr lang="es-ES" sz="1600" dirty="0" err="1"/>
              <a:t>return</a:t>
            </a:r>
            <a:r>
              <a:rPr lang="es-ES" sz="1600" dirty="0"/>
              <a:t> res;</a:t>
            </a:r>
          </a:p>
          <a:p>
            <a:r>
              <a:rPr lang="es-ES" sz="1600" dirty="0"/>
              <a:t>  }</a:t>
            </a:r>
          </a:p>
          <a:p>
            <a:r>
              <a:rPr lang="es-ES" sz="1600" dirty="0"/>
              <a:t>  </a:t>
            </a:r>
            <a:r>
              <a:rPr lang="es-ES" sz="1600" dirty="0" err="1"/>
              <a:t>else</a:t>
            </a:r>
            <a:r>
              <a:rPr lang="es-ES" sz="1600" dirty="0"/>
              <a:t> </a:t>
            </a:r>
            <a:r>
              <a:rPr lang="es-ES" sz="1600" dirty="0" err="1"/>
              <a:t>if</a:t>
            </a:r>
            <a:r>
              <a:rPr lang="es-ES" sz="1600" dirty="0"/>
              <a:t>(v[indice2]&gt;v[indice2-1])</a:t>
            </a:r>
          </a:p>
          <a:p>
            <a:r>
              <a:rPr lang="es-ES" sz="1600" dirty="0"/>
              <a:t>  {</a:t>
            </a:r>
          </a:p>
          <a:p>
            <a:pPr lvl="0"/>
            <a:r>
              <a:rPr lang="es-ES" dirty="0">
                <a:solidFill>
                  <a:prstClr val="black"/>
                </a:solidFill>
              </a:rPr>
              <a:t>res=indice2;</a:t>
            </a:r>
          </a:p>
          <a:p>
            <a:pPr lvl="0"/>
            <a:r>
              <a:rPr lang="es-ES" dirty="0">
                <a:solidFill>
                  <a:prstClr val="black"/>
                </a:solidFill>
              </a:rPr>
              <a:t>    </a:t>
            </a:r>
            <a:r>
              <a:rPr lang="es-ES" dirty="0" err="1">
                <a:solidFill>
                  <a:prstClr val="black"/>
                </a:solidFill>
              </a:rPr>
              <a:t>return</a:t>
            </a:r>
            <a:r>
              <a:rPr lang="es-ES" dirty="0">
                <a:solidFill>
                  <a:prstClr val="black"/>
                </a:solidFill>
              </a:rPr>
              <a:t> </a:t>
            </a:r>
            <a:r>
              <a:rPr lang="es-ES" dirty="0" smtClean="0">
                <a:solidFill>
                  <a:prstClr val="black"/>
                </a:solidFill>
              </a:rPr>
              <a:t>res;</a:t>
            </a:r>
            <a:endParaRPr lang="es-ES" dirty="0"/>
          </a:p>
        </p:txBody>
      </p:sp>
      <p:sp>
        <p:nvSpPr>
          <p:cNvPr id="6" name="CuadroTexto 5"/>
          <p:cNvSpPr txBox="1"/>
          <p:nvPr/>
        </p:nvSpPr>
        <p:spPr>
          <a:xfrm>
            <a:off x="7684394" y="1059794"/>
            <a:ext cx="4385686" cy="3785652"/>
          </a:xfrm>
          <a:prstGeom prst="rect">
            <a:avLst/>
          </a:prstGeom>
          <a:noFill/>
        </p:spPr>
        <p:txBody>
          <a:bodyPr wrap="square" rtlCol="0">
            <a:spAutoFit/>
          </a:bodyPr>
          <a:lstStyle/>
          <a:p>
            <a:pPr marL="457200" indent="-457200">
              <a:buFont typeface="+mj-lt"/>
              <a:buAutoNum type="arabicPeriod"/>
            </a:pPr>
            <a:r>
              <a:rPr lang="es-ES" sz="2200" dirty="0" smtClean="0"/>
              <a:t>Dividir el vector por la mitad.</a:t>
            </a:r>
          </a:p>
          <a:p>
            <a:pPr marL="457200" indent="-457200">
              <a:buFont typeface="+mj-lt"/>
              <a:buAutoNum type="arabicPeriod"/>
            </a:pPr>
            <a:r>
              <a:rPr lang="es-ES" sz="2200" dirty="0" smtClean="0"/>
              <a:t>Comprobar si alguno de los extremos es el número buscado (creciente o decreciente).</a:t>
            </a:r>
          </a:p>
          <a:p>
            <a:pPr marL="457200" indent="-457200">
              <a:buFont typeface="+mj-lt"/>
              <a:buAutoNum type="arabicPeriod"/>
            </a:pPr>
            <a:r>
              <a:rPr lang="es-ES" sz="2200" dirty="0" smtClean="0"/>
              <a:t>Comprobamos si alguno de los dos puntos es medios es el número buscado.</a:t>
            </a:r>
          </a:p>
          <a:p>
            <a:pPr marL="457200" indent="-457200">
              <a:buFont typeface="+mj-lt"/>
              <a:buAutoNum type="arabicPeriod"/>
            </a:pPr>
            <a:r>
              <a:rPr lang="es-ES" sz="2200" dirty="0" smtClean="0"/>
              <a:t>Llamada recursiva a la mitad de vector que tenga monotonía correcta.</a:t>
            </a:r>
          </a:p>
          <a:p>
            <a:pPr marL="285750" indent="-285750">
              <a:buFont typeface="Arial" panose="020B0604020202020204" pitchFamily="34" charset="0"/>
              <a:buChar char="•"/>
            </a:pPr>
            <a:endParaRPr lang="es-ES" sz="2000" dirty="0"/>
          </a:p>
        </p:txBody>
      </p:sp>
      <p:sp>
        <p:nvSpPr>
          <p:cNvPr id="7" name="Rectángulo 6"/>
          <p:cNvSpPr/>
          <p:nvPr/>
        </p:nvSpPr>
        <p:spPr>
          <a:xfrm>
            <a:off x="4089010" y="663627"/>
            <a:ext cx="3380935" cy="3539430"/>
          </a:xfrm>
          <a:prstGeom prst="rect">
            <a:avLst/>
          </a:prstGeom>
        </p:spPr>
        <p:txBody>
          <a:bodyPr wrap="square">
            <a:spAutoFit/>
          </a:bodyPr>
          <a:lstStyle/>
          <a:p>
            <a:pPr lvl="0"/>
            <a:r>
              <a:rPr lang="es-ES" sz="1600" dirty="0" smtClean="0">
                <a:solidFill>
                  <a:prstClr val="black"/>
                </a:solidFill>
              </a:rPr>
              <a:t>  </a:t>
            </a:r>
            <a:r>
              <a:rPr lang="es-ES" sz="1600" dirty="0">
                <a:solidFill>
                  <a:prstClr val="black"/>
                </a:solidFill>
              </a:rPr>
              <a:t>}</a:t>
            </a:r>
          </a:p>
          <a:p>
            <a:pPr lvl="0"/>
            <a:r>
              <a:rPr lang="es-ES" sz="1600" dirty="0">
                <a:solidFill>
                  <a:prstClr val="black"/>
                </a:solidFill>
              </a:rPr>
              <a:t>  </a:t>
            </a:r>
            <a:r>
              <a:rPr lang="es-ES" sz="1600" dirty="0" err="1">
                <a:solidFill>
                  <a:prstClr val="black"/>
                </a:solidFill>
              </a:rPr>
              <a:t>else</a:t>
            </a:r>
            <a:r>
              <a:rPr lang="es-ES" sz="1600" dirty="0">
                <a:solidFill>
                  <a:prstClr val="black"/>
                </a:solidFill>
              </a:rPr>
              <a:t> </a:t>
            </a:r>
            <a:r>
              <a:rPr lang="es-ES" sz="1600" dirty="0" err="1">
                <a:solidFill>
                  <a:prstClr val="black"/>
                </a:solidFill>
              </a:rPr>
              <a:t>if</a:t>
            </a:r>
            <a:r>
              <a:rPr lang="es-ES" sz="1600" dirty="0">
                <a:solidFill>
                  <a:prstClr val="black"/>
                </a:solidFill>
              </a:rPr>
              <a:t>(v[</a:t>
            </a:r>
            <a:r>
              <a:rPr lang="es-ES" sz="1600" dirty="0" err="1">
                <a:solidFill>
                  <a:prstClr val="black"/>
                </a:solidFill>
              </a:rPr>
              <a:t>indi</a:t>
            </a:r>
            <a:r>
              <a:rPr lang="es-ES" sz="1600" dirty="0">
                <a:solidFill>
                  <a:prstClr val="black"/>
                </a:solidFill>
              </a:rPr>
              <a:t>]-v[indi-1]&gt;0 &amp;&amp;  v[</a:t>
            </a:r>
            <a:r>
              <a:rPr lang="es-ES" sz="1600" dirty="0" err="1">
                <a:solidFill>
                  <a:prstClr val="black"/>
                </a:solidFill>
              </a:rPr>
              <a:t>indi</a:t>
            </a:r>
            <a:r>
              <a:rPr lang="es-ES" sz="1600" dirty="0">
                <a:solidFill>
                  <a:prstClr val="black"/>
                </a:solidFill>
              </a:rPr>
              <a:t>]-v[indi+1]&gt;0)</a:t>
            </a:r>
          </a:p>
          <a:p>
            <a:pPr lvl="0"/>
            <a:r>
              <a:rPr lang="es-ES" sz="1600" dirty="0">
                <a:solidFill>
                  <a:prstClr val="black"/>
                </a:solidFill>
              </a:rPr>
              <a:t>  {</a:t>
            </a:r>
          </a:p>
          <a:p>
            <a:pPr lvl="0"/>
            <a:r>
              <a:rPr lang="es-ES" sz="1600" dirty="0">
                <a:solidFill>
                  <a:prstClr val="black"/>
                </a:solidFill>
              </a:rPr>
              <a:t>    res=</a:t>
            </a:r>
            <a:r>
              <a:rPr lang="es-ES" sz="1600" dirty="0" err="1">
                <a:solidFill>
                  <a:prstClr val="black"/>
                </a:solidFill>
              </a:rPr>
              <a:t>indi</a:t>
            </a:r>
            <a:r>
              <a:rPr lang="es-ES" sz="1600" dirty="0">
                <a:solidFill>
                  <a:prstClr val="black"/>
                </a:solidFill>
              </a:rPr>
              <a:t>;</a:t>
            </a:r>
          </a:p>
          <a:p>
            <a:pPr lvl="0"/>
            <a:r>
              <a:rPr lang="es-ES" sz="1600" dirty="0">
                <a:solidFill>
                  <a:prstClr val="black"/>
                </a:solidFill>
              </a:rPr>
              <a:t>    </a:t>
            </a:r>
            <a:r>
              <a:rPr lang="es-ES" sz="1600" dirty="0" err="1">
                <a:solidFill>
                  <a:prstClr val="black"/>
                </a:solidFill>
              </a:rPr>
              <a:t>return</a:t>
            </a:r>
            <a:r>
              <a:rPr lang="es-ES" sz="1600" dirty="0">
                <a:solidFill>
                  <a:prstClr val="black"/>
                </a:solidFill>
              </a:rPr>
              <a:t> res;</a:t>
            </a:r>
          </a:p>
          <a:p>
            <a:pPr lvl="0"/>
            <a:r>
              <a:rPr lang="es-ES" sz="1600" dirty="0">
                <a:solidFill>
                  <a:prstClr val="black"/>
                </a:solidFill>
              </a:rPr>
              <a:t>  </a:t>
            </a:r>
            <a:r>
              <a:rPr lang="es-ES" sz="1600" dirty="0" smtClean="0">
                <a:solidFill>
                  <a:prstClr val="black"/>
                </a:solidFill>
              </a:rPr>
              <a:t>}</a:t>
            </a:r>
            <a:r>
              <a:rPr lang="es-ES" sz="1600" dirty="0" err="1" smtClean="0">
                <a:solidFill>
                  <a:prstClr val="black"/>
                </a:solidFill>
              </a:rPr>
              <a:t>else</a:t>
            </a:r>
            <a:endParaRPr lang="es-ES" sz="1600" dirty="0">
              <a:solidFill>
                <a:prstClr val="black"/>
              </a:solidFill>
            </a:endParaRPr>
          </a:p>
          <a:p>
            <a:pPr lvl="0"/>
            <a:r>
              <a:rPr lang="es-ES" sz="1600" dirty="0">
                <a:solidFill>
                  <a:prstClr val="black"/>
                </a:solidFill>
              </a:rPr>
              <a:t>  {</a:t>
            </a:r>
          </a:p>
          <a:p>
            <a:pPr lvl="0"/>
            <a:r>
              <a:rPr lang="es-ES" sz="1600" dirty="0">
                <a:solidFill>
                  <a:prstClr val="black"/>
                </a:solidFill>
              </a:rPr>
              <a:t>    </a:t>
            </a:r>
            <a:r>
              <a:rPr lang="es-ES" sz="1600" dirty="0" err="1">
                <a:solidFill>
                  <a:prstClr val="black"/>
                </a:solidFill>
              </a:rPr>
              <a:t>buscaPuntoDeCambio</a:t>
            </a:r>
            <a:r>
              <a:rPr lang="es-ES" sz="1600" dirty="0">
                <a:solidFill>
                  <a:prstClr val="black"/>
                </a:solidFill>
              </a:rPr>
              <a:t>(v, indice1, </a:t>
            </a:r>
            <a:r>
              <a:rPr lang="es-ES" sz="1600" dirty="0" err="1">
                <a:solidFill>
                  <a:prstClr val="black"/>
                </a:solidFill>
              </a:rPr>
              <a:t>indi</a:t>
            </a:r>
            <a:r>
              <a:rPr lang="es-ES" sz="1600" dirty="0">
                <a:solidFill>
                  <a:prstClr val="black"/>
                </a:solidFill>
              </a:rPr>
              <a:t>, res);</a:t>
            </a:r>
          </a:p>
          <a:p>
            <a:pPr lvl="0"/>
            <a:r>
              <a:rPr lang="es-ES" sz="1600" dirty="0">
                <a:solidFill>
                  <a:prstClr val="black"/>
                </a:solidFill>
              </a:rPr>
              <a:t>    </a:t>
            </a:r>
            <a:r>
              <a:rPr lang="es-ES" sz="1600" dirty="0" err="1">
                <a:solidFill>
                  <a:prstClr val="black"/>
                </a:solidFill>
              </a:rPr>
              <a:t>buscaPuntoDeCambio</a:t>
            </a:r>
            <a:r>
              <a:rPr lang="es-ES" sz="1600" dirty="0">
                <a:solidFill>
                  <a:prstClr val="black"/>
                </a:solidFill>
              </a:rPr>
              <a:t>(v, </a:t>
            </a:r>
            <a:r>
              <a:rPr lang="es-ES" sz="1600" dirty="0" err="1">
                <a:solidFill>
                  <a:prstClr val="black"/>
                </a:solidFill>
              </a:rPr>
              <a:t>indi</a:t>
            </a:r>
            <a:r>
              <a:rPr lang="es-ES" sz="1600" dirty="0">
                <a:solidFill>
                  <a:prstClr val="black"/>
                </a:solidFill>
              </a:rPr>
              <a:t>, indice2, res);</a:t>
            </a:r>
          </a:p>
          <a:p>
            <a:pPr lvl="0"/>
            <a:r>
              <a:rPr lang="es-ES" sz="1600" dirty="0">
                <a:solidFill>
                  <a:prstClr val="black"/>
                </a:solidFill>
              </a:rPr>
              <a:t>  }</a:t>
            </a:r>
          </a:p>
          <a:p>
            <a:pPr lvl="0"/>
            <a:r>
              <a:rPr lang="es-ES" sz="1600" dirty="0">
                <a:solidFill>
                  <a:prstClr val="black"/>
                </a:solidFill>
              </a:rPr>
              <a:t>}</a:t>
            </a:r>
            <a:endParaRPr lang="es-ES" dirty="0"/>
          </a:p>
        </p:txBody>
      </p:sp>
    </p:spTree>
    <p:extLst>
      <p:ext uri="{BB962C8B-B14F-4D97-AF65-F5344CB8AC3E}">
        <p14:creationId xmlns:p14="http://schemas.microsoft.com/office/powerpoint/2010/main" val="34659262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Marcador de contenido 18"/>
          <p:cNvGraphicFramePr>
            <a:graphicFrameLocks noGrp="1"/>
          </p:cNvGraphicFramePr>
          <p:nvPr>
            <p:ph idx="1"/>
            <p:extLst>
              <p:ext uri="{D42A27DB-BD31-4B8C-83A1-F6EECF244321}">
                <p14:modId xmlns:p14="http://schemas.microsoft.com/office/powerpoint/2010/main" val="808806111"/>
              </p:ext>
            </p:extLst>
          </p:nvPr>
        </p:nvGraphicFramePr>
        <p:xfrm>
          <a:off x="1839434" y="3733800"/>
          <a:ext cx="10018712"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243827037"/>
              </p:ext>
            </p:extLst>
          </p:nvPr>
        </p:nvGraphicFramePr>
        <p:xfrm>
          <a:off x="1419701" y="2419642"/>
          <a:ext cx="6124576" cy="1316355"/>
        </p:xfrm>
        <a:graphic>
          <a:graphicData uri="http://schemas.openxmlformats.org/drawingml/2006/table">
            <a:tbl>
              <a:tblPr>
                <a:tableStyleId>{5C22544A-7EE6-4342-B048-85BDC9FD1C3A}</a:tableStyleId>
              </a:tblPr>
              <a:tblGrid>
                <a:gridCol w="3062288"/>
                <a:gridCol w="3062288"/>
              </a:tblGrid>
              <a:tr h="438785">
                <a:tc>
                  <a:txBody>
                    <a:bodyPr/>
                    <a:lstStyle/>
                    <a:p>
                      <a:pPr algn="ctr">
                        <a:spcAft>
                          <a:spcPts val="0"/>
                        </a:spcAft>
                      </a:pPr>
                      <a:r>
                        <a:rPr lang="es-ES" sz="2000" kern="150" dirty="0" smtClean="0">
                          <a:effectLst/>
                        </a:rPr>
                        <a:t>10000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7.36e-07</a:t>
                      </a:r>
                      <a:endParaRPr lang="es-ES" sz="2000" kern="150" dirty="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dirty="0" smtClean="0">
                          <a:effectLst/>
                          <a:latin typeface="+mn-lt"/>
                          <a:ea typeface="+mn-ea"/>
                          <a:cs typeface="+mn-cs"/>
                        </a:rPr>
                        <a:t>20000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6.27e-07</a:t>
                      </a:r>
                      <a:endParaRPr lang="es-ES" sz="2000" kern="150" dirty="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dirty="0" smtClean="0">
                          <a:effectLst/>
                        </a:rPr>
                        <a:t>30000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6.12e-07</a:t>
                      </a:r>
                      <a:endParaRPr lang="es-ES" sz="2000" kern="150" dirty="0">
                        <a:effectLst/>
                        <a:latin typeface="Liberation Serif"/>
                        <a:ea typeface="Droid Sans Fallback"/>
                        <a:cs typeface="FreeSans"/>
                      </a:endParaRPr>
                    </a:p>
                  </a:txBody>
                  <a:tcPr marL="34925" marR="34925" marT="34925" marB="34925"/>
                </a:tc>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2652903308"/>
              </p:ext>
            </p:extLst>
          </p:nvPr>
        </p:nvGraphicFramePr>
        <p:xfrm>
          <a:off x="1419702" y="3751773"/>
          <a:ext cx="6120580" cy="1407160"/>
        </p:xfrm>
        <a:graphic>
          <a:graphicData uri="http://schemas.openxmlformats.org/drawingml/2006/table">
            <a:tbl>
              <a:tblPr>
                <a:tableStyleId>{5C22544A-7EE6-4342-B048-85BDC9FD1C3A}</a:tableStyleId>
              </a:tblPr>
              <a:tblGrid>
                <a:gridCol w="3060290"/>
                <a:gridCol w="3060290"/>
              </a:tblGrid>
              <a:tr h="314081">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1800" kern="1200" dirty="0" smtClean="0">
                          <a:solidFill>
                            <a:schemeClr val="dk1"/>
                          </a:solidFill>
                          <a:effectLst/>
                          <a:latin typeface="+mn-lt"/>
                          <a:ea typeface="+mn-ea"/>
                          <a:cs typeface="+mn-cs"/>
                        </a:rPr>
                        <a:t>2970000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1.60e-03</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1800" kern="1200" dirty="0" smtClean="0">
                          <a:solidFill>
                            <a:schemeClr val="dk1"/>
                          </a:solidFill>
                          <a:effectLst/>
                          <a:latin typeface="+mn-lt"/>
                          <a:ea typeface="+mn-ea"/>
                          <a:cs typeface="+mn-cs"/>
                        </a:rPr>
                        <a:t>2980000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1,72e-03</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1800" kern="1200" dirty="0" smtClean="0">
                          <a:solidFill>
                            <a:schemeClr val="dk1"/>
                          </a:solidFill>
                          <a:effectLst/>
                          <a:latin typeface="+mn-lt"/>
                          <a:ea typeface="+mn-ea"/>
                          <a:cs typeface="+mn-cs"/>
                        </a:rPr>
                        <a:t>2990000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1,70e-03</a:t>
                      </a:r>
                      <a:endParaRPr lang="es-ES" sz="2000" kern="150" dirty="0">
                        <a:effectLst/>
                        <a:latin typeface="Liberation Serif"/>
                        <a:ea typeface="Droid Sans Fallback"/>
                        <a:cs typeface="FreeSans"/>
                      </a:endParaRPr>
                    </a:p>
                  </a:txBody>
                  <a:tcPr marL="34925" marR="34925" marT="34925" marB="34925"/>
                </a:tc>
              </a:tr>
            </a:tbl>
          </a:graphicData>
        </a:graphic>
      </p:graphicFrame>
      <p:sp>
        <p:nvSpPr>
          <p:cNvPr id="10" name="CuadroTexto 9"/>
          <p:cNvSpPr txBox="1"/>
          <p:nvPr/>
        </p:nvSpPr>
        <p:spPr>
          <a:xfrm>
            <a:off x="3305908" y="1758462"/>
            <a:ext cx="3066756" cy="523220"/>
          </a:xfrm>
          <a:prstGeom prst="rect">
            <a:avLst/>
          </a:prstGeom>
          <a:noFill/>
        </p:spPr>
        <p:txBody>
          <a:bodyPr wrap="square" rtlCol="0">
            <a:spAutoFit/>
          </a:bodyPr>
          <a:lstStyle/>
          <a:p>
            <a:r>
              <a:rPr lang="es-ES" sz="2800" b="1" dirty="0" smtClean="0"/>
              <a:t>Datos Empíricos</a:t>
            </a:r>
          </a:p>
        </p:txBody>
      </p:sp>
      <p:sp>
        <p:nvSpPr>
          <p:cNvPr id="11" name="CuadroTexto 10"/>
          <p:cNvSpPr txBox="1"/>
          <p:nvPr/>
        </p:nvSpPr>
        <p:spPr>
          <a:xfrm>
            <a:off x="8060788" y="2281682"/>
            <a:ext cx="3868615" cy="1200329"/>
          </a:xfrm>
          <a:prstGeom prst="rect">
            <a:avLst/>
          </a:prstGeom>
          <a:noFill/>
        </p:spPr>
        <p:txBody>
          <a:bodyPr wrap="square" rtlCol="0">
            <a:spAutoFit/>
          </a:bodyPr>
          <a:lstStyle/>
          <a:p>
            <a:r>
              <a:rPr lang="es-ES" dirty="0" smtClean="0"/>
              <a:t>Tras un ajuste de mínimos cuadrados con distintas gráficas sobre los datos tomados se obtienen la suma de los residuos al cuadrado:</a:t>
            </a:r>
          </a:p>
        </p:txBody>
      </p:sp>
      <p:sp>
        <p:nvSpPr>
          <p:cNvPr id="13" name="Título 1"/>
          <p:cNvSpPr txBox="1">
            <a:spLocks/>
          </p:cNvSpPr>
          <p:nvPr/>
        </p:nvSpPr>
        <p:spPr>
          <a:xfrm>
            <a:off x="1536234" y="207499"/>
            <a:ext cx="10269416" cy="77723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latin typeface="Arial Rounded MT Bold" panose="020F0704030504030204" pitchFamily="34" charset="0"/>
              </a:rPr>
              <a:t>Primer algoritmo </a:t>
            </a:r>
            <a:r>
              <a:rPr lang="es-ES" dirty="0" err="1" smtClean="0">
                <a:latin typeface="Arial Rounded MT Bold" panose="020F0704030504030204" pitchFamily="34" charset="0"/>
              </a:rPr>
              <a:t>DyV</a:t>
            </a:r>
            <a:r>
              <a:rPr lang="es-ES" dirty="0" smtClean="0">
                <a:latin typeface="Arial Rounded MT Bold" panose="020F0704030504030204" pitchFamily="34" charset="0"/>
              </a:rPr>
              <a:t>. Eficiencia</a:t>
            </a:r>
            <a:endParaRPr lang="es-ES" dirty="0">
              <a:latin typeface="Arial Rounded MT Bold" panose="020F0704030504030204" pitchFamily="34" charset="0"/>
            </a:endParaRPr>
          </a:p>
        </p:txBody>
      </p:sp>
      <p:sp>
        <p:nvSpPr>
          <p:cNvPr id="5" name="Rectángulo 4"/>
          <p:cNvSpPr/>
          <p:nvPr/>
        </p:nvSpPr>
        <p:spPr>
          <a:xfrm>
            <a:off x="8060788" y="3855625"/>
            <a:ext cx="6096000" cy="923330"/>
          </a:xfrm>
          <a:prstGeom prst="rect">
            <a:avLst/>
          </a:prstGeom>
        </p:spPr>
        <p:txBody>
          <a:bodyPr>
            <a:spAutoFit/>
          </a:bodyPr>
          <a:lstStyle/>
          <a:p>
            <a:pPr algn="just">
              <a:spcAft>
                <a:spcPts val="0"/>
              </a:spcAft>
            </a:pPr>
            <a:r>
              <a:rPr lang="es-ES" kern="150" dirty="0">
                <a:latin typeface="Liberation Serif"/>
                <a:ea typeface="Droid Sans Fallback"/>
                <a:cs typeface="FreeSans"/>
              </a:rPr>
              <a:t>Lineal = 2.85144e-10</a:t>
            </a:r>
          </a:p>
          <a:p>
            <a:pPr algn="just">
              <a:spcAft>
                <a:spcPts val="0"/>
              </a:spcAft>
            </a:pPr>
            <a:r>
              <a:rPr lang="es-ES" kern="150" dirty="0" err="1">
                <a:latin typeface="Liberation Serif"/>
                <a:ea typeface="Droid Sans Fallback"/>
                <a:cs typeface="FreeSans"/>
              </a:rPr>
              <a:t>nlogarítmica</a:t>
            </a:r>
            <a:r>
              <a:rPr lang="es-ES" kern="150" dirty="0">
                <a:latin typeface="Liberation Serif"/>
                <a:ea typeface="Droid Sans Fallback"/>
                <a:cs typeface="FreeSans"/>
              </a:rPr>
              <a:t> = 3.7745e-10</a:t>
            </a:r>
          </a:p>
          <a:p>
            <a:pPr algn="just">
              <a:spcAft>
                <a:spcPts val="0"/>
              </a:spcAft>
            </a:pPr>
            <a:r>
              <a:rPr lang="es-ES" kern="150" dirty="0">
                <a:latin typeface="Liberation Serif"/>
                <a:ea typeface="Droid Sans Fallback"/>
                <a:cs typeface="FreeSans"/>
              </a:rPr>
              <a:t>logarítmica = 2.42327e-10</a:t>
            </a:r>
            <a:endParaRPr lang="es-ES" kern="150" dirty="0">
              <a:effectLst/>
              <a:latin typeface="Liberation Serif"/>
              <a:ea typeface="Droid Sans Fallback"/>
              <a:cs typeface="FreeSans"/>
            </a:endParaRPr>
          </a:p>
        </p:txBody>
      </p:sp>
    </p:spTree>
    <p:extLst>
      <p:ext uri="{BB962C8B-B14F-4D97-AF65-F5344CB8AC3E}">
        <p14:creationId xmlns:p14="http://schemas.microsoft.com/office/powerpoint/2010/main" val="3425412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403" y="810324"/>
            <a:ext cx="3811168" cy="2858377"/>
          </a:xfrm>
          <a:prstGeom prst="rect">
            <a:avLst/>
          </a:prstGeom>
        </p:spPr>
      </p:pic>
      <p:sp>
        <p:nvSpPr>
          <p:cNvPr id="13" name="CuadroTexto 12"/>
          <p:cNvSpPr txBox="1"/>
          <p:nvPr/>
        </p:nvSpPr>
        <p:spPr>
          <a:xfrm>
            <a:off x="2353458" y="565362"/>
            <a:ext cx="1688123" cy="369332"/>
          </a:xfrm>
          <a:prstGeom prst="rect">
            <a:avLst/>
          </a:prstGeom>
          <a:noFill/>
        </p:spPr>
        <p:txBody>
          <a:bodyPr wrap="square" rtlCol="0">
            <a:spAutoFit/>
          </a:bodyPr>
          <a:lstStyle/>
          <a:p>
            <a:r>
              <a:rPr lang="es-ES" b="1" dirty="0" smtClean="0"/>
              <a:t>Toshiba(Linux)</a:t>
            </a:r>
            <a:endParaRPr lang="es-ES" b="1" dirty="0"/>
          </a:p>
        </p:txBody>
      </p:sp>
      <p:sp>
        <p:nvSpPr>
          <p:cNvPr id="17" name="CuadroTexto 16"/>
          <p:cNvSpPr txBox="1"/>
          <p:nvPr/>
        </p:nvSpPr>
        <p:spPr>
          <a:xfrm>
            <a:off x="7124534" y="565362"/>
            <a:ext cx="1688123" cy="369332"/>
          </a:xfrm>
          <a:prstGeom prst="rect">
            <a:avLst/>
          </a:prstGeom>
          <a:noFill/>
        </p:spPr>
        <p:txBody>
          <a:bodyPr wrap="square" rtlCol="0">
            <a:spAutoFit/>
          </a:bodyPr>
          <a:lstStyle/>
          <a:p>
            <a:r>
              <a:rPr lang="es-ES" b="1" dirty="0" smtClean="0"/>
              <a:t>Fujitsu(Linux)</a:t>
            </a:r>
            <a:endParaRPr lang="es-ES" b="1" dirty="0"/>
          </a:p>
        </p:txBody>
      </p:sp>
      <p:sp>
        <p:nvSpPr>
          <p:cNvPr id="18" name="CuadroTexto 17"/>
          <p:cNvSpPr txBox="1"/>
          <p:nvPr/>
        </p:nvSpPr>
        <p:spPr>
          <a:xfrm>
            <a:off x="2353457" y="3639003"/>
            <a:ext cx="2021595" cy="369332"/>
          </a:xfrm>
          <a:prstGeom prst="rect">
            <a:avLst/>
          </a:prstGeom>
          <a:noFill/>
        </p:spPr>
        <p:txBody>
          <a:bodyPr wrap="square" rtlCol="0">
            <a:spAutoFit/>
          </a:bodyPr>
          <a:lstStyle/>
          <a:p>
            <a:r>
              <a:rPr lang="es-ES" b="1" dirty="0" smtClean="0"/>
              <a:t>Toshiba(Windows)</a:t>
            </a:r>
            <a:endParaRPr lang="es-ES" b="1" dirty="0"/>
          </a:p>
        </p:txBody>
      </p:sp>
      <p:sp>
        <p:nvSpPr>
          <p:cNvPr id="20" name="CuadroTexto 19"/>
          <p:cNvSpPr txBox="1"/>
          <p:nvPr/>
        </p:nvSpPr>
        <p:spPr>
          <a:xfrm>
            <a:off x="7400379" y="3615470"/>
            <a:ext cx="3671921" cy="369332"/>
          </a:xfrm>
          <a:prstGeom prst="rect">
            <a:avLst/>
          </a:prstGeom>
          <a:noFill/>
        </p:spPr>
        <p:txBody>
          <a:bodyPr wrap="square" rtlCol="0">
            <a:spAutoFit/>
          </a:bodyPr>
          <a:lstStyle/>
          <a:p>
            <a:r>
              <a:rPr lang="es-ES" b="1" u="sng" dirty="0" err="1"/>
              <a:t>MacBook</a:t>
            </a:r>
            <a:r>
              <a:rPr lang="es-ES" b="1" u="sng" dirty="0"/>
              <a:t> </a:t>
            </a:r>
            <a:r>
              <a:rPr lang="es-ES" b="1" u="sng" dirty="0" smtClean="0"/>
              <a:t>Pro</a:t>
            </a:r>
            <a:r>
              <a:rPr lang="es-ES" b="1" dirty="0"/>
              <a:t> </a:t>
            </a:r>
            <a:r>
              <a:rPr lang="es-ES" b="1" dirty="0" smtClean="0"/>
              <a:t>(</a:t>
            </a:r>
            <a:r>
              <a:rPr lang="es-ES" b="1" u="sng" dirty="0" err="1" smtClean="0"/>
              <a:t>MacOS</a:t>
            </a:r>
            <a:r>
              <a:rPr lang="es-ES" b="1" u="sng" dirty="0" smtClean="0"/>
              <a:t> </a:t>
            </a:r>
            <a:r>
              <a:rPr lang="es-ES" b="1" u="sng" dirty="0"/>
              <a:t>El </a:t>
            </a:r>
            <a:r>
              <a:rPr lang="es-ES" b="1" u="sng" dirty="0" smtClean="0"/>
              <a:t>Capitán)</a:t>
            </a:r>
            <a:endParaRPr lang="es-ES" b="1" dirty="0"/>
          </a:p>
        </p:txBody>
      </p:sp>
      <p:sp>
        <p:nvSpPr>
          <p:cNvPr id="12" name="Título 1"/>
          <p:cNvSpPr txBox="1">
            <a:spLocks/>
          </p:cNvSpPr>
          <p:nvPr/>
        </p:nvSpPr>
        <p:spPr>
          <a:xfrm>
            <a:off x="1097783" y="-27211"/>
            <a:ext cx="10269416" cy="77723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latin typeface="Arial Rounded MT Bold" panose="020F0704030504030204" pitchFamily="34" charset="0"/>
              </a:rPr>
              <a:t>Primer algoritmo </a:t>
            </a:r>
            <a:r>
              <a:rPr lang="es-ES" dirty="0" err="1" smtClean="0">
                <a:latin typeface="Arial Rounded MT Bold" panose="020F0704030504030204" pitchFamily="34" charset="0"/>
              </a:rPr>
              <a:t>DyV</a:t>
            </a:r>
            <a:r>
              <a:rPr lang="es-ES" dirty="0" smtClean="0">
                <a:latin typeface="Arial Rounded MT Bold" panose="020F0704030504030204" pitchFamily="34" charset="0"/>
              </a:rPr>
              <a:t>. Eficiencia</a:t>
            </a:r>
            <a:endParaRPr lang="es-ES" dirty="0">
              <a:latin typeface="Arial Rounded MT Bold" panose="020F070403050403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486" y="849872"/>
            <a:ext cx="3765809" cy="2824357"/>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486" y="4008335"/>
            <a:ext cx="3799552" cy="2849665"/>
          </a:xfrm>
          <a:prstGeom prst="rect">
            <a:avLst/>
          </a:prstGeom>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4534" y="4008334"/>
            <a:ext cx="3789212" cy="2841909"/>
          </a:xfrm>
          <a:prstGeom prst="rect">
            <a:avLst/>
          </a:prstGeom>
        </p:spPr>
      </p:pic>
    </p:spTree>
    <p:extLst>
      <p:ext uri="{BB962C8B-B14F-4D97-AF65-F5344CB8AC3E}">
        <p14:creationId xmlns:p14="http://schemas.microsoft.com/office/powerpoint/2010/main" val="1093941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640115"/>
            <a:ext cx="10385424" cy="1752599"/>
          </a:xfrm>
        </p:spPr>
        <p:txBody>
          <a:bodyPr>
            <a:noAutofit/>
          </a:bodyPr>
          <a:lstStyle/>
          <a:p>
            <a:r>
              <a:rPr lang="es-ES" sz="6000" b="1" dirty="0" smtClean="0"/>
              <a:t>Segundo algoritmo Divide y Vencerás</a:t>
            </a:r>
            <a:endParaRPr lang="es-ES" sz="6000" b="1"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13393211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083212" y="754379"/>
            <a:ext cx="6260123" cy="3354765"/>
          </a:xfrm>
          <a:prstGeom prst="rect">
            <a:avLst/>
          </a:prstGeom>
          <a:solidFill>
            <a:schemeClr val="bg1"/>
          </a:solidFill>
          <a:ln w="28575">
            <a:solidFill>
              <a:schemeClr val="tx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a:xfrm>
            <a:off x="1448972" y="-22860"/>
            <a:ext cx="10269416" cy="777239"/>
          </a:xfrm>
        </p:spPr>
        <p:txBody>
          <a:bodyPr>
            <a:normAutofit/>
          </a:bodyPr>
          <a:lstStyle/>
          <a:p>
            <a:r>
              <a:rPr lang="es-ES" dirty="0" smtClean="0">
                <a:latin typeface="Arial Rounded MT Bold" panose="020F0704030504030204" pitchFamily="34" charset="0"/>
              </a:rPr>
              <a:t>Segundo algoritmo </a:t>
            </a:r>
            <a:r>
              <a:rPr lang="es-ES" dirty="0" err="1" smtClean="0">
                <a:latin typeface="Arial Rounded MT Bold" panose="020F0704030504030204" pitchFamily="34" charset="0"/>
              </a:rPr>
              <a:t>DyV</a:t>
            </a:r>
            <a:r>
              <a:rPr lang="es-ES" dirty="0" smtClean="0">
                <a:latin typeface="Arial Rounded MT Bold" panose="020F0704030504030204" pitchFamily="34" charset="0"/>
              </a:rPr>
              <a:t>. Implementación</a:t>
            </a:r>
            <a:endParaRPr lang="es-ES" dirty="0">
              <a:latin typeface="Arial Rounded MT Bold" panose="020F0704030504030204" pitchFamily="34" charset="0"/>
            </a:endParaRPr>
          </a:p>
        </p:txBody>
      </p:sp>
      <p:graphicFrame>
        <p:nvGraphicFramePr>
          <p:cNvPr id="19" name="Marcador de contenido 18"/>
          <p:cNvGraphicFramePr>
            <a:graphicFrameLocks noGrp="1"/>
          </p:cNvGraphicFramePr>
          <p:nvPr>
            <p:ph idx="1"/>
            <p:extLst>
              <p:ext uri="{D42A27DB-BD31-4B8C-83A1-F6EECF244321}">
                <p14:modId xmlns:p14="http://schemas.microsoft.com/office/powerpoint/2010/main" val="2668634575"/>
              </p:ext>
            </p:extLst>
          </p:nvPr>
        </p:nvGraphicFramePr>
        <p:xfrm>
          <a:off x="1839434" y="3861779"/>
          <a:ext cx="10018712" cy="3124200"/>
        </p:xfrm>
        <a:graphic>
          <a:graphicData uri="http://schemas.openxmlformats.org/drawingml/2006/chart">
            <c:chart xmlns:c="http://schemas.openxmlformats.org/drawingml/2006/chart" xmlns:r="http://schemas.openxmlformats.org/officeDocument/2006/relationships" r:id="rId2"/>
          </a:graphicData>
        </a:graphic>
      </p:graphicFrame>
      <p:sp>
        <p:nvSpPr>
          <p:cNvPr id="20" name="CuadroTexto 19"/>
          <p:cNvSpPr txBox="1"/>
          <p:nvPr/>
        </p:nvSpPr>
        <p:spPr>
          <a:xfrm>
            <a:off x="1083212" y="754379"/>
            <a:ext cx="3183988" cy="3293209"/>
          </a:xfrm>
          <a:prstGeom prst="rect">
            <a:avLst/>
          </a:prstGeom>
          <a:noFill/>
        </p:spPr>
        <p:txBody>
          <a:bodyPr wrap="square" rtlCol="0">
            <a:spAutoFit/>
          </a:bodyPr>
          <a:lstStyle/>
          <a:p>
            <a:pPr algn="just">
              <a:spcAft>
                <a:spcPts val="0"/>
              </a:spcAft>
            </a:pPr>
            <a:r>
              <a:rPr lang="es-ES" sz="1600" kern="150" dirty="0" err="1">
                <a:latin typeface="Liberation Serif"/>
                <a:ea typeface="Droid Sans Fallback"/>
                <a:cs typeface="FreeSans"/>
              </a:rPr>
              <a:t>int</a:t>
            </a:r>
            <a:r>
              <a:rPr lang="es-ES" sz="1600" kern="150" dirty="0">
                <a:latin typeface="Liberation Serif"/>
                <a:ea typeface="Droid Sans Fallback"/>
                <a:cs typeface="FreeSans"/>
              </a:rPr>
              <a:t> &amp;  </a:t>
            </a:r>
            <a:r>
              <a:rPr lang="es-ES" sz="1600" kern="150" dirty="0" err="1">
                <a:latin typeface="Liberation Serif"/>
                <a:ea typeface="Droid Sans Fallback"/>
                <a:cs typeface="FreeSans"/>
              </a:rPr>
              <a:t>rift_lims</a:t>
            </a:r>
            <a:r>
              <a:rPr lang="es-ES" sz="1600" kern="150" dirty="0">
                <a:latin typeface="Liberation Serif"/>
                <a:ea typeface="Droid Sans Fallback"/>
                <a:cs typeface="FreeSans"/>
              </a:rPr>
              <a:t>(</a:t>
            </a:r>
            <a:r>
              <a:rPr lang="es-ES" sz="1600" kern="150" dirty="0" err="1">
                <a:latin typeface="Liberation Serif"/>
                <a:ea typeface="Droid Sans Fallback"/>
                <a:cs typeface="FreeSans"/>
              </a:rPr>
              <a:t>int</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arr</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int</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beg</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int</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end</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int</a:t>
            </a:r>
            <a:r>
              <a:rPr lang="es-ES" sz="1600" kern="150" dirty="0">
                <a:latin typeface="Liberation Serif"/>
                <a:ea typeface="Droid Sans Fallback"/>
                <a:cs typeface="FreeSans"/>
              </a:rPr>
              <a:t> &amp; res){</a:t>
            </a:r>
          </a:p>
          <a:p>
            <a:pPr algn="just">
              <a:spcAft>
                <a:spcPts val="0"/>
              </a:spcAft>
            </a:pPr>
            <a:r>
              <a:rPr lang="es-ES" sz="1600" kern="150" dirty="0">
                <a:latin typeface="Liberation Serif"/>
                <a:ea typeface="Droid Sans Fallback"/>
                <a:cs typeface="FreeSans"/>
              </a:rPr>
              <a:t> </a:t>
            </a:r>
          </a:p>
          <a:p>
            <a:pPr algn="just">
              <a:spcAft>
                <a:spcPts val="0"/>
              </a:spcAft>
            </a:pPr>
            <a:r>
              <a:rPr lang="es-ES" sz="1600" kern="150" dirty="0">
                <a:latin typeface="Liberation Serif"/>
                <a:ea typeface="Droid Sans Fallback"/>
                <a:cs typeface="FreeSans"/>
              </a:rPr>
              <a:t>  </a:t>
            </a:r>
            <a:r>
              <a:rPr lang="es-ES" sz="1600" kern="150" dirty="0" err="1">
                <a:latin typeface="Liberation Serif"/>
                <a:ea typeface="Droid Sans Fallback"/>
                <a:cs typeface="FreeSans"/>
              </a:rPr>
              <a:t>int</a:t>
            </a:r>
            <a:r>
              <a:rPr lang="es-ES" sz="1600" kern="150" dirty="0">
                <a:latin typeface="Liberation Serif"/>
                <a:ea typeface="Droid Sans Fallback"/>
                <a:cs typeface="FreeSans"/>
              </a:rPr>
              <a:t> N = </a:t>
            </a:r>
            <a:r>
              <a:rPr lang="es-ES" sz="1600" kern="150" dirty="0" err="1">
                <a:latin typeface="Liberation Serif"/>
                <a:ea typeface="Droid Sans Fallback"/>
                <a:cs typeface="FreeSans"/>
              </a:rPr>
              <a:t>end</a:t>
            </a:r>
            <a:r>
              <a:rPr lang="es-ES" sz="1600" kern="150" dirty="0">
                <a:latin typeface="Liberation Serif"/>
                <a:ea typeface="Droid Sans Fallback"/>
                <a:cs typeface="FreeSans"/>
              </a:rPr>
              <a:t> - </a:t>
            </a:r>
            <a:r>
              <a:rPr lang="es-ES" sz="1600" kern="150" dirty="0" err="1">
                <a:latin typeface="Liberation Serif"/>
                <a:ea typeface="Droid Sans Fallback"/>
                <a:cs typeface="FreeSans"/>
              </a:rPr>
              <a:t>beg</a:t>
            </a:r>
            <a:r>
              <a:rPr lang="es-ES" sz="1600" kern="150" dirty="0">
                <a:latin typeface="Liberation Serif"/>
                <a:ea typeface="Droid Sans Fallback"/>
                <a:cs typeface="FreeSans"/>
              </a:rPr>
              <a:t>;</a:t>
            </a:r>
          </a:p>
          <a:p>
            <a:pPr algn="just">
              <a:spcAft>
                <a:spcPts val="0"/>
              </a:spcAft>
            </a:pPr>
            <a:r>
              <a:rPr lang="es-ES" sz="1600" kern="150" dirty="0">
                <a:latin typeface="Liberation Serif"/>
                <a:ea typeface="Droid Sans Fallback"/>
                <a:cs typeface="FreeSans"/>
              </a:rPr>
              <a:t> </a:t>
            </a:r>
          </a:p>
          <a:p>
            <a:pPr algn="just">
              <a:spcAft>
                <a:spcPts val="0"/>
              </a:spcAft>
            </a:pPr>
            <a:r>
              <a:rPr lang="es-ES" sz="1600" kern="150" dirty="0">
                <a:latin typeface="Liberation Serif"/>
                <a:ea typeface="Droid Sans Fallback"/>
                <a:cs typeface="FreeSans"/>
              </a:rPr>
              <a:t>  </a:t>
            </a:r>
            <a:r>
              <a:rPr lang="es-ES" sz="1600" kern="150" dirty="0" err="1">
                <a:latin typeface="Liberation Serif"/>
                <a:ea typeface="Droid Sans Fallback"/>
                <a:cs typeface="FreeSans"/>
              </a:rPr>
              <a:t>if</a:t>
            </a:r>
            <a:r>
              <a:rPr lang="es-ES" sz="1600" kern="150" dirty="0">
                <a:latin typeface="Liberation Serif"/>
                <a:ea typeface="Droid Sans Fallback"/>
                <a:cs typeface="FreeSans"/>
              </a:rPr>
              <a:t> (N  == 1) {</a:t>
            </a:r>
          </a:p>
          <a:p>
            <a:pPr algn="just">
              <a:spcAft>
                <a:spcPts val="0"/>
              </a:spcAft>
            </a:pPr>
            <a:r>
              <a:rPr lang="es-ES" sz="1600" kern="150" dirty="0">
                <a:latin typeface="Liberation Serif"/>
                <a:ea typeface="Droid Sans Fallback"/>
                <a:cs typeface="FreeSans"/>
              </a:rPr>
              <a:t>    res = </a:t>
            </a:r>
            <a:r>
              <a:rPr lang="es-ES" sz="1600" kern="150" dirty="0" err="1">
                <a:latin typeface="Liberation Serif"/>
                <a:ea typeface="Droid Sans Fallback"/>
                <a:cs typeface="FreeSans"/>
              </a:rPr>
              <a:t>beg</a:t>
            </a:r>
            <a:r>
              <a:rPr lang="es-ES" sz="1600" kern="150" dirty="0">
                <a:latin typeface="Liberation Serif"/>
                <a:ea typeface="Droid Sans Fallback"/>
                <a:cs typeface="FreeSans"/>
              </a:rPr>
              <a:t>;</a:t>
            </a:r>
          </a:p>
          <a:p>
            <a:pPr algn="just">
              <a:spcAft>
                <a:spcPts val="0"/>
              </a:spcAft>
            </a:pPr>
            <a:r>
              <a:rPr lang="es-ES" sz="1600" kern="150" dirty="0">
                <a:latin typeface="Liberation Serif"/>
                <a:ea typeface="Droid Sans Fallback"/>
                <a:cs typeface="FreeSans"/>
              </a:rPr>
              <a:t>    </a:t>
            </a:r>
            <a:r>
              <a:rPr lang="es-ES" sz="1600" kern="150" dirty="0" err="1">
                <a:latin typeface="Liberation Serif"/>
                <a:ea typeface="Droid Sans Fallback"/>
                <a:cs typeface="FreeSans"/>
              </a:rPr>
              <a:t>return</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arr</a:t>
            </a:r>
            <a:r>
              <a:rPr lang="es-ES" sz="1600" kern="150" dirty="0">
                <a:latin typeface="Liberation Serif"/>
                <a:ea typeface="Droid Sans Fallback"/>
                <a:cs typeface="FreeSans"/>
              </a:rPr>
              <a:t>[</a:t>
            </a:r>
            <a:r>
              <a:rPr lang="es-ES" sz="1600" kern="150" dirty="0" err="1">
                <a:latin typeface="Liberation Serif"/>
                <a:ea typeface="Droid Sans Fallback"/>
                <a:cs typeface="FreeSans"/>
              </a:rPr>
              <a:t>beg</a:t>
            </a:r>
            <a:r>
              <a:rPr lang="es-ES" sz="1600" kern="150" dirty="0">
                <a:latin typeface="Liberation Serif"/>
                <a:ea typeface="Droid Sans Fallback"/>
                <a:cs typeface="FreeSans"/>
              </a:rPr>
              <a:t>];</a:t>
            </a:r>
          </a:p>
          <a:p>
            <a:pPr algn="just">
              <a:spcAft>
                <a:spcPts val="0"/>
              </a:spcAft>
            </a:pPr>
            <a:r>
              <a:rPr lang="es-ES" sz="1600" kern="150" dirty="0">
                <a:latin typeface="Liberation Serif"/>
                <a:ea typeface="Droid Sans Fallback"/>
                <a:cs typeface="FreeSans"/>
              </a:rPr>
              <a:t>  }</a:t>
            </a:r>
          </a:p>
          <a:p>
            <a:pPr algn="just">
              <a:spcAft>
                <a:spcPts val="0"/>
              </a:spcAft>
            </a:pPr>
            <a:r>
              <a:rPr lang="es-ES" sz="1600" kern="150" dirty="0">
                <a:latin typeface="Liberation Serif"/>
                <a:ea typeface="Droid Sans Fallback"/>
                <a:cs typeface="FreeSans"/>
              </a:rPr>
              <a:t>  </a:t>
            </a:r>
            <a:r>
              <a:rPr lang="es-ES" sz="1600" kern="150" dirty="0" err="1">
                <a:latin typeface="Liberation Serif"/>
                <a:ea typeface="Droid Sans Fallback"/>
                <a:cs typeface="FreeSans"/>
              </a:rPr>
              <a:t>else</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if</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arr</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beg</a:t>
            </a:r>
            <a:r>
              <a:rPr lang="es-ES" sz="1600" kern="150" dirty="0">
                <a:latin typeface="Liberation Serif"/>
                <a:ea typeface="Droid Sans Fallback"/>
                <a:cs typeface="FreeSans"/>
              </a:rPr>
              <a:t> + N/2 - 1] &lt; </a:t>
            </a:r>
            <a:r>
              <a:rPr lang="es-ES" sz="1600" kern="150" dirty="0" err="1">
                <a:latin typeface="Liberation Serif"/>
                <a:ea typeface="Droid Sans Fallback"/>
                <a:cs typeface="FreeSans"/>
              </a:rPr>
              <a:t>arr</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end</a:t>
            </a:r>
            <a:r>
              <a:rPr lang="es-ES" sz="1600" kern="150" dirty="0">
                <a:latin typeface="Liberation Serif"/>
                <a:ea typeface="Droid Sans Fallback"/>
                <a:cs typeface="FreeSans"/>
              </a:rPr>
              <a:t> - 1])</a:t>
            </a:r>
          </a:p>
          <a:p>
            <a:pPr algn="just">
              <a:spcAft>
                <a:spcPts val="0"/>
              </a:spcAft>
            </a:pPr>
            <a:r>
              <a:rPr lang="es-ES" sz="1600" kern="150" dirty="0">
                <a:latin typeface="Liberation Serif"/>
                <a:ea typeface="Droid Sans Fallback"/>
                <a:cs typeface="FreeSans"/>
              </a:rPr>
              <a:t>    </a:t>
            </a:r>
            <a:r>
              <a:rPr lang="es-ES" sz="1600" kern="150" dirty="0" err="1">
                <a:latin typeface="Liberation Serif"/>
                <a:ea typeface="Droid Sans Fallback"/>
                <a:cs typeface="FreeSans"/>
              </a:rPr>
              <a:t>return</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rift_lims</a:t>
            </a:r>
            <a:r>
              <a:rPr lang="es-ES" sz="1600" kern="150" dirty="0">
                <a:latin typeface="Liberation Serif"/>
                <a:ea typeface="Droid Sans Fallback"/>
                <a:cs typeface="FreeSans"/>
              </a:rPr>
              <a:t>(</a:t>
            </a:r>
            <a:r>
              <a:rPr lang="es-ES" sz="1600" kern="150" dirty="0" err="1">
                <a:latin typeface="Liberation Serif"/>
                <a:ea typeface="Droid Sans Fallback"/>
                <a:cs typeface="FreeSans"/>
              </a:rPr>
              <a:t>arr</a:t>
            </a:r>
            <a:r>
              <a:rPr lang="es-ES" sz="1600" kern="150" dirty="0">
                <a:latin typeface="Liberation Serif"/>
                <a:ea typeface="Droid Sans Fallback"/>
                <a:cs typeface="FreeSans"/>
              </a:rPr>
              <a:t>, </a:t>
            </a:r>
            <a:r>
              <a:rPr lang="es-ES" sz="1600" kern="150" dirty="0" err="1">
                <a:latin typeface="Liberation Serif"/>
                <a:ea typeface="Droid Sans Fallback"/>
                <a:cs typeface="FreeSans"/>
              </a:rPr>
              <a:t>beg</a:t>
            </a:r>
            <a:r>
              <a:rPr lang="es-ES" sz="1600" kern="150" dirty="0">
                <a:latin typeface="Liberation Serif"/>
                <a:ea typeface="Droid Sans Fallback"/>
                <a:cs typeface="FreeSans"/>
              </a:rPr>
              <a:t> + N/2 , </a:t>
            </a:r>
            <a:r>
              <a:rPr lang="es-ES" sz="1600" kern="150" dirty="0" err="1">
                <a:latin typeface="Liberation Serif"/>
                <a:ea typeface="Droid Sans Fallback"/>
                <a:cs typeface="FreeSans"/>
              </a:rPr>
              <a:t>end</a:t>
            </a:r>
            <a:r>
              <a:rPr lang="es-ES" sz="1600" kern="150" dirty="0">
                <a:latin typeface="Liberation Serif"/>
                <a:ea typeface="Droid Sans Fallback"/>
                <a:cs typeface="FreeSans"/>
              </a:rPr>
              <a:t>, res</a:t>
            </a:r>
            <a:r>
              <a:rPr lang="es-ES" sz="1600" kern="150" dirty="0" smtClean="0">
                <a:latin typeface="Liberation Serif"/>
                <a:ea typeface="Droid Sans Fallback"/>
                <a:cs typeface="FreeSans"/>
              </a:rPr>
              <a:t>);</a:t>
            </a:r>
            <a:endParaRPr lang="es-ES" sz="1600" kern="150" dirty="0">
              <a:latin typeface="Liberation Serif"/>
              <a:ea typeface="Droid Sans Fallback"/>
              <a:cs typeface="FreeSans"/>
            </a:endParaRPr>
          </a:p>
        </p:txBody>
      </p:sp>
      <p:sp>
        <p:nvSpPr>
          <p:cNvPr id="3" name="Rectángulo 2"/>
          <p:cNvSpPr/>
          <p:nvPr/>
        </p:nvSpPr>
        <p:spPr>
          <a:xfrm>
            <a:off x="4267200" y="754379"/>
            <a:ext cx="2960914" cy="3293209"/>
          </a:xfrm>
          <a:prstGeom prst="rect">
            <a:avLst/>
          </a:prstGeom>
        </p:spPr>
        <p:txBody>
          <a:bodyPr wrap="square">
            <a:spAutoFit/>
          </a:bodyPr>
          <a:lstStyle/>
          <a:p>
            <a:pPr lvl="0" algn="just"/>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else</a:t>
            </a:r>
            <a:endParaRPr lang="es-ES" sz="1600" kern="150" dirty="0">
              <a:solidFill>
                <a:prstClr val="black"/>
              </a:solidFill>
              <a:latin typeface="Liberation Serif"/>
              <a:ea typeface="Droid Sans Fallback"/>
              <a:cs typeface="FreeSans"/>
            </a:endParaRPr>
          </a:p>
          <a:p>
            <a:pPr lvl="0" algn="just"/>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return</a:t>
            </a:r>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rift_lims</a:t>
            </a:r>
            <a:r>
              <a:rPr lang="es-ES" sz="1600" kern="150" dirty="0">
                <a:solidFill>
                  <a:prstClr val="black"/>
                </a:solidFill>
                <a:latin typeface="Liberation Serif"/>
                <a:ea typeface="Droid Sans Fallback"/>
                <a:cs typeface="FreeSans"/>
              </a:rPr>
              <a:t>(</a:t>
            </a:r>
            <a:r>
              <a:rPr lang="es-ES" sz="1600" kern="150" dirty="0" err="1">
                <a:solidFill>
                  <a:prstClr val="black"/>
                </a:solidFill>
                <a:latin typeface="Liberation Serif"/>
                <a:ea typeface="Droid Sans Fallback"/>
                <a:cs typeface="FreeSans"/>
              </a:rPr>
              <a:t>arr,beg</a:t>
            </a:r>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beg</a:t>
            </a:r>
            <a:r>
              <a:rPr lang="es-ES" sz="1600" kern="150" dirty="0">
                <a:solidFill>
                  <a:prstClr val="black"/>
                </a:solidFill>
                <a:latin typeface="Liberation Serif"/>
                <a:ea typeface="Droid Sans Fallback"/>
                <a:cs typeface="FreeSans"/>
              </a:rPr>
              <a:t> + N/2, res);</a:t>
            </a:r>
          </a:p>
          <a:p>
            <a:pPr lvl="0" algn="just"/>
            <a:r>
              <a:rPr lang="es-ES" sz="1600" kern="150" dirty="0">
                <a:solidFill>
                  <a:prstClr val="black"/>
                </a:solidFill>
                <a:latin typeface="Liberation Serif"/>
                <a:ea typeface="Droid Sans Fallback"/>
                <a:cs typeface="FreeSans"/>
              </a:rPr>
              <a:t>}</a:t>
            </a:r>
          </a:p>
          <a:p>
            <a:pPr lvl="0" algn="just"/>
            <a:r>
              <a:rPr lang="es-ES" sz="1600" kern="150" dirty="0">
                <a:solidFill>
                  <a:prstClr val="black"/>
                </a:solidFill>
                <a:latin typeface="Liberation Serif"/>
                <a:ea typeface="Droid Sans Fallback"/>
                <a:cs typeface="FreeSans"/>
              </a:rPr>
              <a:t> </a:t>
            </a:r>
            <a:endParaRPr lang="es-ES" sz="1600" kern="150" dirty="0" smtClean="0">
              <a:solidFill>
                <a:prstClr val="black"/>
              </a:solidFill>
              <a:latin typeface="Liberation Serif"/>
              <a:ea typeface="Droid Sans Fallback"/>
              <a:cs typeface="FreeSans"/>
            </a:endParaRPr>
          </a:p>
          <a:p>
            <a:pPr lvl="0" algn="just"/>
            <a:endParaRPr lang="es-ES" sz="1600" kern="150" dirty="0">
              <a:solidFill>
                <a:prstClr val="black"/>
              </a:solidFill>
              <a:latin typeface="Liberation Serif"/>
              <a:ea typeface="Droid Sans Fallback"/>
              <a:cs typeface="FreeSans"/>
            </a:endParaRPr>
          </a:p>
          <a:p>
            <a:pPr lvl="0" algn="just"/>
            <a:r>
              <a:rPr lang="es-ES" sz="1600" kern="150" dirty="0" err="1">
                <a:solidFill>
                  <a:prstClr val="black"/>
                </a:solidFill>
                <a:latin typeface="Liberation Serif"/>
                <a:ea typeface="Droid Sans Fallback"/>
                <a:cs typeface="FreeSans"/>
              </a:rPr>
              <a:t>int</a:t>
            </a:r>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rift</a:t>
            </a:r>
            <a:r>
              <a:rPr lang="es-ES" sz="1600" kern="150" dirty="0">
                <a:solidFill>
                  <a:prstClr val="black"/>
                </a:solidFill>
                <a:latin typeface="Liberation Serif"/>
                <a:ea typeface="Droid Sans Fallback"/>
                <a:cs typeface="FreeSans"/>
              </a:rPr>
              <a:t>(</a:t>
            </a:r>
            <a:r>
              <a:rPr lang="es-ES" sz="1600" kern="150" dirty="0" err="1">
                <a:solidFill>
                  <a:prstClr val="black"/>
                </a:solidFill>
                <a:latin typeface="Liberation Serif"/>
                <a:ea typeface="Droid Sans Fallback"/>
                <a:cs typeface="FreeSans"/>
              </a:rPr>
              <a:t>int</a:t>
            </a:r>
            <a:r>
              <a:rPr lang="es-ES" sz="1600" kern="150" dirty="0">
                <a:solidFill>
                  <a:prstClr val="black"/>
                </a:solidFill>
                <a:latin typeface="Liberation Serif"/>
                <a:ea typeface="Droid Sans Fallback"/>
                <a:cs typeface="FreeSans"/>
              </a:rPr>
              <a:t> * </a:t>
            </a:r>
            <a:r>
              <a:rPr lang="es-ES" sz="1600" kern="150" dirty="0" err="1">
                <a:solidFill>
                  <a:prstClr val="black"/>
                </a:solidFill>
                <a:latin typeface="Liberation Serif"/>
                <a:ea typeface="Droid Sans Fallback"/>
                <a:cs typeface="FreeSans"/>
              </a:rPr>
              <a:t>arr</a:t>
            </a:r>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int</a:t>
            </a:r>
            <a:r>
              <a:rPr lang="es-ES" sz="1600" kern="150" dirty="0">
                <a:solidFill>
                  <a:prstClr val="black"/>
                </a:solidFill>
                <a:latin typeface="Liberation Serif"/>
                <a:ea typeface="Droid Sans Fallback"/>
                <a:cs typeface="FreeSans"/>
              </a:rPr>
              <a:t> n, </a:t>
            </a:r>
            <a:r>
              <a:rPr lang="es-ES" sz="1600" kern="150" dirty="0" err="1">
                <a:solidFill>
                  <a:prstClr val="black"/>
                </a:solidFill>
                <a:latin typeface="Liberation Serif"/>
                <a:ea typeface="Droid Sans Fallback"/>
                <a:cs typeface="FreeSans"/>
              </a:rPr>
              <a:t>int</a:t>
            </a:r>
            <a:r>
              <a:rPr lang="es-ES" sz="1600" kern="150" dirty="0">
                <a:solidFill>
                  <a:prstClr val="black"/>
                </a:solidFill>
                <a:latin typeface="Liberation Serif"/>
                <a:ea typeface="Droid Sans Fallback"/>
                <a:cs typeface="FreeSans"/>
              </a:rPr>
              <a:t> &amp; res){</a:t>
            </a:r>
          </a:p>
          <a:p>
            <a:pPr lvl="0" algn="just"/>
            <a:r>
              <a:rPr lang="es-ES" sz="1600" kern="150" dirty="0">
                <a:solidFill>
                  <a:prstClr val="black"/>
                </a:solidFill>
                <a:latin typeface="Liberation Serif"/>
                <a:ea typeface="Droid Sans Fallback"/>
                <a:cs typeface="FreeSans"/>
              </a:rPr>
              <a:t> </a:t>
            </a:r>
          </a:p>
          <a:p>
            <a:pPr lvl="0" algn="just"/>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int</a:t>
            </a:r>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beg</a:t>
            </a:r>
            <a:r>
              <a:rPr lang="es-ES" sz="1600" kern="150" dirty="0">
                <a:solidFill>
                  <a:prstClr val="black"/>
                </a:solidFill>
                <a:latin typeface="Liberation Serif"/>
                <a:ea typeface="Droid Sans Fallback"/>
                <a:cs typeface="FreeSans"/>
              </a:rPr>
              <a:t> = 0, </a:t>
            </a:r>
            <a:r>
              <a:rPr lang="es-ES" sz="1600" kern="150" dirty="0" err="1">
                <a:solidFill>
                  <a:prstClr val="black"/>
                </a:solidFill>
                <a:latin typeface="Liberation Serif"/>
                <a:ea typeface="Droid Sans Fallback"/>
                <a:cs typeface="FreeSans"/>
              </a:rPr>
              <a:t>end</a:t>
            </a:r>
            <a:r>
              <a:rPr lang="es-ES" sz="1600" kern="150" dirty="0">
                <a:solidFill>
                  <a:prstClr val="black"/>
                </a:solidFill>
                <a:latin typeface="Liberation Serif"/>
                <a:ea typeface="Droid Sans Fallback"/>
                <a:cs typeface="FreeSans"/>
              </a:rPr>
              <a:t> = n;</a:t>
            </a:r>
          </a:p>
          <a:p>
            <a:pPr lvl="0" algn="just"/>
            <a:r>
              <a:rPr lang="es-ES" sz="1600" kern="150" dirty="0">
                <a:solidFill>
                  <a:prstClr val="black"/>
                </a:solidFill>
                <a:latin typeface="Liberation Serif"/>
                <a:ea typeface="Droid Sans Fallback"/>
                <a:cs typeface="FreeSans"/>
              </a:rPr>
              <a:t> </a:t>
            </a:r>
          </a:p>
          <a:p>
            <a:pPr lvl="0" algn="just"/>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return</a:t>
            </a:r>
            <a:r>
              <a:rPr lang="es-ES" sz="1600" kern="150" dirty="0">
                <a:solidFill>
                  <a:prstClr val="black"/>
                </a:solidFill>
                <a:latin typeface="Liberation Serif"/>
                <a:ea typeface="Droid Sans Fallback"/>
                <a:cs typeface="FreeSans"/>
              </a:rPr>
              <a:t> </a:t>
            </a:r>
            <a:r>
              <a:rPr lang="es-ES" sz="1600" kern="150" dirty="0" err="1">
                <a:solidFill>
                  <a:prstClr val="black"/>
                </a:solidFill>
                <a:latin typeface="Liberation Serif"/>
                <a:ea typeface="Droid Sans Fallback"/>
                <a:cs typeface="FreeSans"/>
              </a:rPr>
              <a:t>rift_lims</a:t>
            </a:r>
            <a:r>
              <a:rPr lang="es-ES" sz="1600" kern="150" dirty="0">
                <a:solidFill>
                  <a:prstClr val="black"/>
                </a:solidFill>
                <a:latin typeface="Liberation Serif"/>
                <a:ea typeface="Droid Sans Fallback"/>
                <a:cs typeface="FreeSans"/>
              </a:rPr>
              <a:t>(</a:t>
            </a:r>
            <a:r>
              <a:rPr lang="es-ES" sz="1600" kern="150" dirty="0" err="1">
                <a:solidFill>
                  <a:prstClr val="black"/>
                </a:solidFill>
                <a:latin typeface="Liberation Serif"/>
                <a:ea typeface="Droid Sans Fallback"/>
                <a:cs typeface="FreeSans"/>
              </a:rPr>
              <a:t>arr,beg,end,res</a:t>
            </a:r>
            <a:r>
              <a:rPr lang="es-ES" sz="1600" kern="150" dirty="0">
                <a:solidFill>
                  <a:prstClr val="black"/>
                </a:solidFill>
                <a:latin typeface="Liberation Serif"/>
                <a:ea typeface="Droid Sans Fallback"/>
                <a:cs typeface="FreeSans"/>
              </a:rPr>
              <a:t>);</a:t>
            </a:r>
          </a:p>
          <a:p>
            <a:pPr lvl="0" algn="just"/>
            <a:r>
              <a:rPr lang="es-ES" sz="1600" kern="150" dirty="0">
                <a:solidFill>
                  <a:prstClr val="black"/>
                </a:solidFill>
                <a:latin typeface="Liberation Serif"/>
                <a:ea typeface="Droid Sans Fallback"/>
                <a:cs typeface="FreeSans"/>
              </a:rPr>
              <a:t>}</a:t>
            </a:r>
            <a:endParaRPr lang="es-ES" dirty="0"/>
          </a:p>
        </p:txBody>
      </p:sp>
      <p:sp>
        <p:nvSpPr>
          <p:cNvPr id="8" name="CuadroTexto 7"/>
          <p:cNvSpPr txBox="1"/>
          <p:nvPr/>
        </p:nvSpPr>
        <p:spPr>
          <a:xfrm>
            <a:off x="7590971" y="754379"/>
            <a:ext cx="4127417" cy="2031325"/>
          </a:xfrm>
          <a:prstGeom prst="rect">
            <a:avLst/>
          </a:prstGeom>
          <a:noFill/>
        </p:spPr>
        <p:txBody>
          <a:bodyPr wrap="square" rtlCol="0">
            <a:spAutoFit/>
          </a:bodyPr>
          <a:lstStyle/>
          <a:p>
            <a:pPr marL="342900" indent="-342900">
              <a:buFont typeface="+mj-lt"/>
              <a:buAutoNum type="arabicPeriod"/>
            </a:pPr>
            <a:r>
              <a:rPr lang="es-ES" dirty="0" smtClean="0"/>
              <a:t>Tomamos el punto medio y el extremo derecho del vector y los comparamos.</a:t>
            </a:r>
          </a:p>
          <a:p>
            <a:pPr marL="800100" lvl="1" indent="-342900">
              <a:buFont typeface="+mj-lt"/>
              <a:buAutoNum type="arabicPeriod"/>
            </a:pPr>
            <a:r>
              <a:rPr lang="es-ES" dirty="0" smtClean="0"/>
              <a:t>El punto medio es mayor. Tomamos el vector a la izquierda.</a:t>
            </a:r>
          </a:p>
          <a:p>
            <a:pPr marL="800100" lvl="1" indent="-342900">
              <a:buFont typeface="+mj-lt"/>
              <a:buAutoNum type="arabicPeriod"/>
            </a:pPr>
            <a:r>
              <a:rPr lang="es-ES" dirty="0" smtClean="0"/>
              <a:t>El punto extremo es mayor. Tomamos el vector a la derecha.</a:t>
            </a:r>
            <a:endParaRPr lang="es-ES" dirty="0"/>
          </a:p>
        </p:txBody>
      </p:sp>
      <p:sp>
        <p:nvSpPr>
          <p:cNvPr id="11" name="CuadroTexto 10"/>
          <p:cNvSpPr txBox="1"/>
          <p:nvPr/>
        </p:nvSpPr>
        <p:spPr>
          <a:xfrm>
            <a:off x="7707086" y="2931886"/>
            <a:ext cx="4011302" cy="923330"/>
          </a:xfrm>
          <a:prstGeom prst="rect">
            <a:avLst/>
          </a:prstGeom>
          <a:noFill/>
        </p:spPr>
        <p:txBody>
          <a:bodyPr wrap="square" rtlCol="0">
            <a:spAutoFit/>
          </a:bodyPr>
          <a:lstStyle/>
          <a:p>
            <a:r>
              <a:rPr lang="es-ES" dirty="0" smtClean="0"/>
              <a:t>Repetimos el proceso con el vector elegido hasta que el vector tenga tamaño trivial.</a:t>
            </a:r>
            <a:endParaRPr lang="es-ES" dirty="0"/>
          </a:p>
        </p:txBody>
      </p:sp>
    </p:spTree>
    <p:extLst>
      <p:ext uri="{BB962C8B-B14F-4D97-AF65-F5344CB8AC3E}">
        <p14:creationId xmlns:p14="http://schemas.microsoft.com/office/powerpoint/2010/main" val="895995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Marcador de contenido 18"/>
          <p:cNvGraphicFramePr>
            <a:graphicFrameLocks noGrp="1"/>
          </p:cNvGraphicFramePr>
          <p:nvPr>
            <p:ph idx="1"/>
            <p:extLst>
              <p:ext uri="{D42A27DB-BD31-4B8C-83A1-F6EECF244321}">
                <p14:modId xmlns:p14="http://schemas.microsoft.com/office/powerpoint/2010/main" val="808806111"/>
              </p:ext>
            </p:extLst>
          </p:nvPr>
        </p:nvGraphicFramePr>
        <p:xfrm>
          <a:off x="1839434" y="3733800"/>
          <a:ext cx="10018712"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a 7"/>
          <p:cNvGraphicFramePr>
            <a:graphicFrameLocks noGrp="1"/>
          </p:cNvGraphicFramePr>
          <p:nvPr>
            <p:extLst>
              <p:ext uri="{D42A27DB-BD31-4B8C-83A1-F6EECF244321}">
                <p14:modId xmlns:p14="http://schemas.microsoft.com/office/powerpoint/2010/main" val="3527221836"/>
              </p:ext>
            </p:extLst>
          </p:nvPr>
        </p:nvGraphicFramePr>
        <p:xfrm>
          <a:off x="1419701" y="2419642"/>
          <a:ext cx="6124576" cy="1316355"/>
        </p:xfrm>
        <a:graphic>
          <a:graphicData uri="http://schemas.openxmlformats.org/drawingml/2006/table">
            <a:tbl>
              <a:tblPr>
                <a:tableStyleId>{5C22544A-7EE6-4342-B048-85BDC9FD1C3A}</a:tableStyleId>
              </a:tblPr>
              <a:tblGrid>
                <a:gridCol w="3062288"/>
                <a:gridCol w="3062288"/>
              </a:tblGrid>
              <a:tr h="438785">
                <a:tc>
                  <a:txBody>
                    <a:bodyPr/>
                    <a:lstStyle/>
                    <a:p>
                      <a:pPr algn="ctr">
                        <a:spcAft>
                          <a:spcPts val="0"/>
                        </a:spcAft>
                      </a:pPr>
                      <a:r>
                        <a:rPr lang="es-ES" sz="2000" kern="150" dirty="0" smtClean="0">
                          <a:effectLst/>
                        </a:rPr>
                        <a:t>5000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3.71e-07</a:t>
                      </a:r>
                      <a:endParaRPr lang="es-ES" sz="2000" kern="150" dirty="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dirty="0" smtClean="0">
                          <a:effectLst/>
                          <a:latin typeface="+mn-lt"/>
                          <a:ea typeface="+mn-ea"/>
                          <a:cs typeface="+mn-cs"/>
                        </a:rPr>
                        <a:t>10000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4.65e-07</a:t>
                      </a:r>
                      <a:endParaRPr lang="es-ES" sz="2000" kern="150" dirty="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dirty="0" smtClean="0">
                          <a:effectLst/>
                        </a:rPr>
                        <a:t>15000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7.23e-07</a:t>
                      </a:r>
                      <a:endParaRPr lang="es-ES" sz="2000" kern="150" dirty="0">
                        <a:effectLst/>
                        <a:latin typeface="Liberation Serif"/>
                        <a:ea typeface="Droid Sans Fallback"/>
                        <a:cs typeface="FreeSans"/>
                      </a:endParaRPr>
                    </a:p>
                  </a:txBody>
                  <a:tcPr marL="34925" marR="34925" marT="34925" marB="34925"/>
                </a:tc>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847991504"/>
              </p:ext>
            </p:extLst>
          </p:nvPr>
        </p:nvGraphicFramePr>
        <p:xfrm>
          <a:off x="1419702" y="3751773"/>
          <a:ext cx="6120580" cy="1407160"/>
        </p:xfrm>
        <a:graphic>
          <a:graphicData uri="http://schemas.openxmlformats.org/drawingml/2006/table">
            <a:tbl>
              <a:tblPr>
                <a:tableStyleId>{5C22544A-7EE6-4342-B048-85BDC9FD1C3A}</a:tableStyleId>
              </a:tblPr>
              <a:tblGrid>
                <a:gridCol w="3060290"/>
                <a:gridCol w="3060290"/>
              </a:tblGrid>
              <a:tr h="314081">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1800" kern="1200" dirty="0" smtClean="0">
                          <a:solidFill>
                            <a:schemeClr val="dk1"/>
                          </a:solidFill>
                          <a:effectLst/>
                          <a:latin typeface="+mn-lt"/>
                          <a:ea typeface="+mn-ea"/>
                          <a:cs typeface="+mn-cs"/>
                        </a:rPr>
                        <a:t>990000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5.72e-07</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1800" kern="1200" dirty="0" smtClean="0">
                          <a:solidFill>
                            <a:schemeClr val="dk1"/>
                          </a:solidFill>
                          <a:effectLst/>
                          <a:latin typeface="+mn-lt"/>
                          <a:ea typeface="+mn-ea"/>
                          <a:cs typeface="+mn-cs"/>
                        </a:rPr>
                        <a:t>995000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8.5e-07</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1800" kern="1200" dirty="0" smtClean="0">
                          <a:solidFill>
                            <a:schemeClr val="dk1"/>
                          </a:solidFill>
                          <a:effectLst/>
                          <a:latin typeface="+mn-lt"/>
                          <a:ea typeface="+mn-ea"/>
                          <a:cs typeface="+mn-cs"/>
                        </a:rPr>
                        <a:t>1000000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1800" kern="1200" dirty="0" smtClean="0">
                          <a:solidFill>
                            <a:schemeClr val="dk1"/>
                          </a:solidFill>
                          <a:effectLst/>
                          <a:latin typeface="+mn-lt"/>
                          <a:ea typeface="+mn-ea"/>
                          <a:cs typeface="+mn-cs"/>
                        </a:rPr>
                        <a:t>5.71e-07</a:t>
                      </a:r>
                      <a:endParaRPr lang="es-ES" sz="2000" kern="150" dirty="0">
                        <a:effectLst/>
                        <a:latin typeface="Liberation Serif"/>
                        <a:ea typeface="Droid Sans Fallback"/>
                        <a:cs typeface="FreeSans"/>
                      </a:endParaRPr>
                    </a:p>
                  </a:txBody>
                  <a:tcPr marL="34925" marR="34925" marT="34925" marB="34925"/>
                </a:tc>
              </a:tr>
            </a:tbl>
          </a:graphicData>
        </a:graphic>
      </p:graphicFrame>
      <p:sp>
        <p:nvSpPr>
          <p:cNvPr id="10" name="CuadroTexto 9"/>
          <p:cNvSpPr txBox="1"/>
          <p:nvPr/>
        </p:nvSpPr>
        <p:spPr>
          <a:xfrm>
            <a:off x="3305908" y="1758462"/>
            <a:ext cx="3066756" cy="523220"/>
          </a:xfrm>
          <a:prstGeom prst="rect">
            <a:avLst/>
          </a:prstGeom>
          <a:noFill/>
        </p:spPr>
        <p:txBody>
          <a:bodyPr wrap="square" rtlCol="0">
            <a:spAutoFit/>
          </a:bodyPr>
          <a:lstStyle/>
          <a:p>
            <a:r>
              <a:rPr lang="es-ES" sz="2800" b="1" dirty="0" smtClean="0"/>
              <a:t>Datos Empíricos</a:t>
            </a:r>
          </a:p>
        </p:txBody>
      </p:sp>
      <p:sp>
        <p:nvSpPr>
          <p:cNvPr id="11" name="CuadroTexto 10"/>
          <p:cNvSpPr txBox="1"/>
          <p:nvPr/>
        </p:nvSpPr>
        <p:spPr>
          <a:xfrm>
            <a:off x="8060788" y="2281682"/>
            <a:ext cx="3868615" cy="1200329"/>
          </a:xfrm>
          <a:prstGeom prst="rect">
            <a:avLst/>
          </a:prstGeom>
          <a:noFill/>
        </p:spPr>
        <p:txBody>
          <a:bodyPr wrap="square" rtlCol="0">
            <a:spAutoFit/>
          </a:bodyPr>
          <a:lstStyle/>
          <a:p>
            <a:r>
              <a:rPr lang="es-ES" dirty="0" smtClean="0"/>
              <a:t>Tras un ajuste de mínimos cuadrados con distintas gráficas sobre los datos tomados se obtienen la suma de los residuos al cuadrado:</a:t>
            </a:r>
          </a:p>
        </p:txBody>
      </p:sp>
      <p:sp>
        <p:nvSpPr>
          <p:cNvPr id="13" name="Título 1"/>
          <p:cNvSpPr txBox="1">
            <a:spLocks/>
          </p:cNvSpPr>
          <p:nvPr/>
        </p:nvSpPr>
        <p:spPr>
          <a:xfrm>
            <a:off x="1536234" y="207499"/>
            <a:ext cx="10269416" cy="77723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latin typeface="Arial Rounded MT Bold" panose="020F0704030504030204" pitchFamily="34" charset="0"/>
              </a:rPr>
              <a:t>Primer algoritmo </a:t>
            </a:r>
            <a:r>
              <a:rPr lang="es-ES" dirty="0" err="1" smtClean="0">
                <a:latin typeface="Arial Rounded MT Bold" panose="020F0704030504030204" pitchFamily="34" charset="0"/>
              </a:rPr>
              <a:t>DyV</a:t>
            </a:r>
            <a:r>
              <a:rPr lang="es-ES" dirty="0" smtClean="0">
                <a:latin typeface="Arial Rounded MT Bold" panose="020F0704030504030204" pitchFamily="34" charset="0"/>
              </a:rPr>
              <a:t>. Eficiencia</a:t>
            </a:r>
            <a:endParaRPr lang="es-ES" dirty="0">
              <a:latin typeface="Arial Rounded MT Bold" panose="020F0704030504030204" pitchFamily="34" charset="0"/>
            </a:endParaRPr>
          </a:p>
        </p:txBody>
      </p:sp>
      <p:sp>
        <p:nvSpPr>
          <p:cNvPr id="5" name="Rectángulo 4"/>
          <p:cNvSpPr/>
          <p:nvPr/>
        </p:nvSpPr>
        <p:spPr>
          <a:xfrm>
            <a:off x="8060788" y="3768539"/>
            <a:ext cx="6096000" cy="830997"/>
          </a:xfrm>
          <a:prstGeom prst="rect">
            <a:avLst/>
          </a:prstGeom>
        </p:spPr>
        <p:txBody>
          <a:bodyPr>
            <a:spAutoFit/>
          </a:bodyPr>
          <a:lstStyle/>
          <a:p>
            <a:r>
              <a:rPr lang="es-ES" sz="2400" dirty="0" err="1"/>
              <a:t>nlogarítmica</a:t>
            </a:r>
            <a:r>
              <a:rPr lang="es-ES" sz="2400" dirty="0"/>
              <a:t> = 1.0888e-10</a:t>
            </a:r>
          </a:p>
          <a:p>
            <a:r>
              <a:rPr lang="es-ES" sz="2400" dirty="0"/>
              <a:t>logarítmica = 6.58058e-11</a:t>
            </a:r>
          </a:p>
        </p:txBody>
      </p:sp>
    </p:spTree>
    <p:extLst>
      <p:ext uri="{BB962C8B-B14F-4D97-AF65-F5344CB8AC3E}">
        <p14:creationId xmlns:p14="http://schemas.microsoft.com/office/powerpoint/2010/main" val="1214450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153" y="750028"/>
            <a:ext cx="3820589" cy="2865442"/>
          </a:xfrm>
          <a:prstGeom prst="rect">
            <a:avLst/>
          </a:prstGeom>
        </p:spPr>
      </p:pic>
      <p:sp>
        <p:nvSpPr>
          <p:cNvPr id="13" name="CuadroTexto 12"/>
          <p:cNvSpPr txBox="1"/>
          <p:nvPr/>
        </p:nvSpPr>
        <p:spPr>
          <a:xfrm>
            <a:off x="2353458" y="565362"/>
            <a:ext cx="1688123" cy="369332"/>
          </a:xfrm>
          <a:prstGeom prst="rect">
            <a:avLst/>
          </a:prstGeom>
          <a:noFill/>
        </p:spPr>
        <p:txBody>
          <a:bodyPr wrap="square" rtlCol="0">
            <a:spAutoFit/>
          </a:bodyPr>
          <a:lstStyle/>
          <a:p>
            <a:r>
              <a:rPr lang="es-ES" b="1" dirty="0" smtClean="0"/>
              <a:t>Toshiba(Linux)</a:t>
            </a:r>
            <a:endParaRPr lang="es-ES" b="1" dirty="0"/>
          </a:p>
        </p:txBody>
      </p:sp>
      <p:sp>
        <p:nvSpPr>
          <p:cNvPr id="17" name="CuadroTexto 16"/>
          <p:cNvSpPr txBox="1"/>
          <p:nvPr/>
        </p:nvSpPr>
        <p:spPr>
          <a:xfrm>
            <a:off x="7124534" y="565362"/>
            <a:ext cx="1688123" cy="369332"/>
          </a:xfrm>
          <a:prstGeom prst="rect">
            <a:avLst/>
          </a:prstGeom>
          <a:noFill/>
        </p:spPr>
        <p:txBody>
          <a:bodyPr wrap="square" rtlCol="0">
            <a:spAutoFit/>
          </a:bodyPr>
          <a:lstStyle/>
          <a:p>
            <a:r>
              <a:rPr lang="es-ES" b="1" dirty="0" smtClean="0"/>
              <a:t>Fujitsu(Linux)</a:t>
            </a:r>
            <a:endParaRPr lang="es-ES" b="1" dirty="0"/>
          </a:p>
        </p:txBody>
      </p:sp>
      <p:sp>
        <p:nvSpPr>
          <p:cNvPr id="18" name="CuadroTexto 17"/>
          <p:cNvSpPr txBox="1"/>
          <p:nvPr/>
        </p:nvSpPr>
        <p:spPr>
          <a:xfrm>
            <a:off x="2353457" y="3639003"/>
            <a:ext cx="2021595" cy="369332"/>
          </a:xfrm>
          <a:prstGeom prst="rect">
            <a:avLst/>
          </a:prstGeom>
          <a:noFill/>
        </p:spPr>
        <p:txBody>
          <a:bodyPr wrap="square" rtlCol="0">
            <a:spAutoFit/>
          </a:bodyPr>
          <a:lstStyle/>
          <a:p>
            <a:r>
              <a:rPr lang="es-ES" b="1" dirty="0" smtClean="0"/>
              <a:t>Toshiba(Windows)</a:t>
            </a:r>
            <a:endParaRPr lang="es-ES" b="1" dirty="0"/>
          </a:p>
        </p:txBody>
      </p:sp>
      <p:sp>
        <p:nvSpPr>
          <p:cNvPr id="20" name="CuadroTexto 19"/>
          <p:cNvSpPr txBox="1"/>
          <p:nvPr/>
        </p:nvSpPr>
        <p:spPr>
          <a:xfrm>
            <a:off x="7400379" y="3615470"/>
            <a:ext cx="3671921" cy="369332"/>
          </a:xfrm>
          <a:prstGeom prst="rect">
            <a:avLst/>
          </a:prstGeom>
          <a:noFill/>
        </p:spPr>
        <p:txBody>
          <a:bodyPr wrap="square" rtlCol="0">
            <a:spAutoFit/>
          </a:bodyPr>
          <a:lstStyle/>
          <a:p>
            <a:r>
              <a:rPr lang="es-ES" b="1" u="sng" dirty="0" err="1"/>
              <a:t>MacBook</a:t>
            </a:r>
            <a:r>
              <a:rPr lang="es-ES" b="1" u="sng" dirty="0"/>
              <a:t> </a:t>
            </a:r>
            <a:r>
              <a:rPr lang="es-ES" b="1" u="sng" dirty="0" smtClean="0"/>
              <a:t>Pro</a:t>
            </a:r>
            <a:r>
              <a:rPr lang="es-ES" b="1" dirty="0"/>
              <a:t> </a:t>
            </a:r>
            <a:r>
              <a:rPr lang="es-ES" b="1" dirty="0" smtClean="0"/>
              <a:t>(</a:t>
            </a:r>
            <a:r>
              <a:rPr lang="es-ES" b="1" u="sng" dirty="0" err="1" smtClean="0"/>
              <a:t>MacOS</a:t>
            </a:r>
            <a:r>
              <a:rPr lang="es-ES" b="1" u="sng" dirty="0" smtClean="0"/>
              <a:t> </a:t>
            </a:r>
            <a:r>
              <a:rPr lang="es-ES" b="1" u="sng" dirty="0"/>
              <a:t>El </a:t>
            </a:r>
            <a:r>
              <a:rPr lang="es-ES" b="1" u="sng" dirty="0" smtClean="0"/>
              <a:t>Capitán)</a:t>
            </a:r>
            <a:endParaRPr lang="es-ES" b="1" dirty="0"/>
          </a:p>
        </p:txBody>
      </p:sp>
      <p:sp>
        <p:nvSpPr>
          <p:cNvPr id="12" name="Título 1"/>
          <p:cNvSpPr txBox="1">
            <a:spLocks/>
          </p:cNvSpPr>
          <p:nvPr/>
        </p:nvSpPr>
        <p:spPr>
          <a:xfrm>
            <a:off x="1097783" y="-27211"/>
            <a:ext cx="10269416" cy="77723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latin typeface="Arial Rounded MT Bold" panose="020F0704030504030204" pitchFamily="34" charset="0"/>
              </a:rPr>
              <a:t>Segundo algoritmo </a:t>
            </a:r>
            <a:r>
              <a:rPr lang="es-ES" dirty="0" err="1" smtClean="0">
                <a:latin typeface="Arial Rounded MT Bold" panose="020F0704030504030204" pitchFamily="34" charset="0"/>
              </a:rPr>
              <a:t>DyV</a:t>
            </a:r>
            <a:r>
              <a:rPr lang="es-ES" dirty="0" smtClean="0">
                <a:latin typeface="Arial Rounded MT Bold" panose="020F0704030504030204" pitchFamily="34" charset="0"/>
              </a:rPr>
              <a:t>. Eficiencia</a:t>
            </a:r>
            <a:endParaRPr lang="es-ES" dirty="0">
              <a:latin typeface="Arial Rounded MT Bold" panose="020F0704030504030204" pitchFamily="34"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534" y="3984802"/>
            <a:ext cx="3747171" cy="2810378"/>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0572" y="4008336"/>
            <a:ext cx="3747170" cy="2810378"/>
          </a:xfrm>
          <a:prstGeom prst="rect">
            <a:avLst/>
          </a:prstGeom>
        </p:spPr>
      </p:pic>
      <p:pic>
        <p:nvPicPr>
          <p:cNvPr id="4" name="Imagen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1225" y="869893"/>
            <a:ext cx="3747170" cy="2810378"/>
          </a:xfrm>
          <a:prstGeom prst="rect">
            <a:avLst/>
          </a:prstGeom>
        </p:spPr>
      </p:pic>
    </p:spTree>
    <p:extLst>
      <p:ext uri="{BB962C8B-B14F-4D97-AF65-F5344CB8AC3E}">
        <p14:creationId xmlns:p14="http://schemas.microsoft.com/office/powerpoint/2010/main" val="107875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11310" y="1685471"/>
            <a:ext cx="10018713" cy="1752599"/>
          </a:xfrm>
        </p:spPr>
        <p:txBody>
          <a:bodyPr>
            <a:normAutofit/>
          </a:bodyPr>
          <a:lstStyle/>
          <a:p>
            <a:r>
              <a:rPr lang="es-ES" sz="5400" b="1" dirty="0" smtClean="0"/>
              <a:t>Comparación entre los </a:t>
            </a:r>
            <a:r>
              <a:rPr lang="es-ES" sz="5400" b="1" dirty="0" smtClean="0"/>
              <a:t>algoritmos</a:t>
            </a:r>
            <a:endParaRPr lang="es-ES" sz="5400" b="1"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3710759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783" y="1081826"/>
            <a:ext cx="5377056" cy="3251439"/>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2974" y="1081827"/>
            <a:ext cx="5377056" cy="3251439"/>
          </a:xfrm>
          <a:prstGeom prst="rect">
            <a:avLst/>
          </a:prstGeom>
        </p:spPr>
      </p:pic>
      <p:sp>
        <p:nvSpPr>
          <p:cNvPr id="6" name="Título 1"/>
          <p:cNvSpPr txBox="1">
            <a:spLocks/>
          </p:cNvSpPr>
          <p:nvPr/>
        </p:nvSpPr>
        <p:spPr>
          <a:xfrm>
            <a:off x="1097783" y="-27211"/>
            <a:ext cx="10269416" cy="77723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latin typeface="Arial Rounded MT Bold" panose="020F0704030504030204" pitchFamily="34" charset="0"/>
              </a:rPr>
              <a:t>Comparación de algoritmos</a:t>
            </a:r>
            <a:endParaRPr lang="es-ES" dirty="0">
              <a:latin typeface="Arial Rounded MT Bold" panose="020F0704030504030204" pitchFamily="34" charset="0"/>
            </a:endParaRPr>
          </a:p>
        </p:txBody>
      </p:sp>
      <p:sp>
        <p:nvSpPr>
          <p:cNvPr id="7" name="CuadroTexto 6"/>
          <p:cNvSpPr txBox="1"/>
          <p:nvPr/>
        </p:nvSpPr>
        <p:spPr>
          <a:xfrm>
            <a:off x="1211346" y="4333265"/>
            <a:ext cx="5149929" cy="646331"/>
          </a:xfrm>
          <a:prstGeom prst="rect">
            <a:avLst/>
          </a:prstGeom>
          <a:noFill/>
        </p:spPr>
        <p:txBody>
          <a:bodyPr wrap="square" rtlCol="0">
            <a:spAutoFit/>
          </a:bodyPr>
          <a:lstStyle/>
          <a:p>
            <a:r>
              <a:rPr lang="es-ES" b="1" dirty="0" smtClean="0"/>
              <a:t>Comparación del algoritmo obvio frente a los Divide y Vencerás</a:t>
            </a:r>
            <a:endParaRPr lang="es-ES" b="1" dirty="0"/>
          </a:p>
        </p:txBody>
      </p:sp>
      <p:sp>
        <p:nvSpPr>
          <p:cNvPr id="8" name="CuadroTexto 7"/>
          <p:cNvSpPr txBox="1"/>
          <p:nvPr/>
        </p:nvSpPr>
        <p:spPr>
          <a:xfrm>
            <a:off x="6576537" y="4341899"/>
            <a:ext cx="5149929" cy="646331"/>
          </a:xfrm>
          <a:prstGeom prst="rect">
            <a:avLst/>
          </a:prstGeom>
          <a:noFill/>
        </p:spPr>
        <p:txBody>
          <a:bodyPr wrap="square" rtlCol="0">
            <a:spAutoFit/>
          </a:bodyPr>
          <a:lstStyle/>
          <a:p>
            <a:r>
              <a:rPr lang="es-ES" b="1" dirty="0" smtClean="0"/>
              <a:t>Comparación entre las dos versiones de Divide y Vencerás</a:t>
            </a:r>
            <a:endParaRPr lang="es-ES" b="1" dirty="0"/>
          </a:p>
        </p:txBody>
      </p:sp>
      <p:sp>
        <p:nvSpPr>
          <p:cNvPr id="9" name="CuadroTexto 8"/>
          <p:cNvSpPr txBox="1"/>
          <p:nvPr/>
        </p:nvSpPr>
        <p:spPr>
          <a:xfrm>
            <a:off x="1823344" y="5087154"/>
            <a:ext cx="9543855" cy="1200329"/>
          </a:xfrm>
          <a:prstGeom prst="rect">
            <a:avLst/>
          </a:prstGeom>
          <a:noFill/>
        </p:spPr>
        <p:txBody>
          <a:bodyPr wrap="square" rtlCol="0">
            <a:spAutoFit/>
          </a:bodyPr>
          <a:lstStyle/>
          <a:p>
            <a:r>
              <a:rPr lang="es-ES" dirty="0" smtClean="0"/>
              <a:t>Podemos observar que los algoritmos </a:t>
            </a:r>
            <a:r>
              <a:rPr lang="es-ES" dirty="0" err="1" smtClean="0"/>
              <a:t>DyV</a:t>
            </a:r>
            <a:r>
              <a:rPr lang="es-ES" dirty="0" smtClean="0"/>
              <a:t> consiguen una mayor eficiencia que el algoritmo obvio, que es casi lineal.</a:t>
            </a:r>
          </a:p>
          <a:p>
            <a:r>
              <a:rPr lang="es-ES" dirty="0" smtClean="0"/>
              <a:t>Además, podemos ver que a las eficiencias de los dos algoritmos propuestos para </a:t>
            </a:r>
            <a:r>
              <a:rPr lang="es-ES" dirty="0" err="1" smtClean="0"/>
              <a:t>DyV</a:t>
            </a:r>
            <a:r>
              <a:rPr lang="es-ES" dirty="0" smtClean="0"/>
              <a:t> solo los separa una constante oculta.</a:t>
            </a:r>
            <a:endParaRPr lang="es-ES" dirty="0"/>
          </a:p>
        </p:txBody>
      </p:sp>
    </p:spTree>
    <p:extLst>
      <p:ext uri="{BB962C8B-B14F-4D97-AF65-F5344CB8AC3E}">
        <p14:creationId xmlns:p14="http://schemas.microsoft.com/office/powerpoint/2010/main" val="2082924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7735" y="1430894"/>
            <a:ext cx="11161690" cy="3282773"/>
          </a:xfrm>
        </p:spPr>
        <p:txBody>
          <a:bodyPr>
            <a:noAutofit/>
          </a:bodyPr>
          <a:lstStyle/>
          <a:p>
            <a:r>
              <a:rPr lang="es-ES" sz="6600" b="1" dirty="0" smtClean="0"/>
              <a:t>Problema de la Comparación de Preferencias</a:t>
            </a:r>
            <a:endParaRPr lang="es-ES" sz="6600" b="1"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898714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433" y="91439"/>
            <a:ext cx="9308462" cy="777239"/>
          </a:xfrm>
        </p:spPr>
        <p:txBody>
          <a:bodyPr/>
          <a:lstStyle/>
          <a:p>
            <a:r>
              <a:rPr lang="es-ES" dirty="0" err="1" smtClean="0">
                <a:latin typeface="Arial Rounded MT Bold" panose="020F0704030504030204" pitchFamily="34" charset="0"/>
              </a:rPr>
              <a:t>Indice</a:t>
            </a:r>
            <a:endParaRPr lang="es-ES" dirty="0">
              <a:latin typeface="Arial Rounded MT Bold" panose="020F0704030504030204" pitchFamily="34" charset="0"/>
            </a:endParaRPr>
          </a:p>
        </p:txBody>
      </p:sp>
      <p:sp>
        <p:nvSpPr>
          <p:cNvPr id="3" name="Marcador de contenido 2"/>
          <p:cNvSpPr>
            <a:spLocks noGrp="1"/>
          </p:cNvSpPr>
          <p:nvPr>
            <p:ph idx="1"/>
          </p:nvPr>
        </p:nvSpPr>
        <p:spPr>
          <a:xfrm>
            <a:off x="1530822" y="1348739"/>
            <a:ext cx="9925683" cy="4922521"/>
          </a:xfrm>
        </p:spPr>
        <p:txBody>
          <a:bodyPr>
            <a:normAutofit fontScale="25000" lnSpcReduction="20000"/>
          </a:bodyPr>
          <a:lstStyle/>
          <a:p>
            <a:pPr>
              <a:lnSpc>
                <a:spcPts val="1800"/>
              </a:lnSpc>
            </a:pPr>
            <a:r>
              <a:rPr lang="es-ES" sz="9600" dirty="0" smtClean="0"/>
              <a:t>SERIE UNIMODAL DE NÚMEROS</a:t>
            </a:r>
          </a:p>
          <a:p>
            <a:pPr lvl="1">
              <a:lnSpc>
                <a:spcPts val="1800"/>
              </a:lnSpc>
            </a:pPr>
            <a:r>
              <a:rPr lang="es-ES" sz="9600" dirty="0" smtClean="0"/>
              <a:t>Algoritmo “obvio”:</a:t>
            </a:r>
          </a:p>
          <a:p>
            <a:pPr lvl="2">
              <a:lnSpc>
                <a:spcPts val="1800"/>
              </a:lnSpc>
            </a:pPr>
            <a:r>
              <a:rPr lang="es-ES" sz="9600" dirty="0" smtClean="0"/>
              <a:t>Implementación del algoritmo</a:t>
            </a:r>
          </a:p>
          <a:p>
            <a:pPr lvl="2">
              <a:lnSpc>
                <a:spcPts val="1800"/>
              </a:lnSpc>
            </a:pPr>
            <a:r>
              <a:rPr lang="es-ES" sz="9600" dirty="0" smtClean="0"/>
              <a:t>Eficiencia</a:t>
            </a:r>
            <a:endParaRPr lang="es-ES" sz="9600" dirty="0"/>
          </a:p>
          <a:p>
            <a:pPr lvl="1">
              <a:lnSpc>
                <a:spcPts val="1800"/>
              </a:lnSpc>
              <a:spcBef>
                <a:spcPts val="0"/>
              </a:spcBef>
              <a:spcAft>
                <a:spcPts val="0"/>
              </a:spcAft>
              <a:buClr>
                <a:srgbClr val="30ACEC">
                  <a:lumMod val="75000"/>
                </a:srgbClr>
              </a:buClr>
            </a:pPr>
            <a:r>
              <a:rPr lang="es-ES" sz="9600" dirty="0" smtClean="0">
                <a:solidFill>
                  <a:prstClr val="black"/>
                </a:solidFill>
              </a:rPr>
              <a:t>Algoritmos “divide y vencerás”:</a:t>
            </a:r>
            <a:endParaRPr lang="es-ES" sz="9600" dirty="0">
              <a:solidFill>
                <a:prstClr val="black"/>
              </a:solidFill>
            </a:endParaRPr>
          </a:p>
          <a:p>
            <a:pPr lvl="2">
              <a:lnSpc>
                <a:spcPts val="1800"/>
              </a:lnSpc>
              <a:buClr>
                <a:srgbClr val="30ACEC">
                  <a:lumMod val="75000"/>
                </a:srgbClr>
              </a:buClr>
            </a:pPr>
            <a:r>
              <a:rPr lang="es-ES" sz="9600" dirty="0">
                <a:solidFill>
                  <a:prstClr val="black"/>
                </a:solidFill>
              </a:rPr>
              <a:t>Implementación del </a:t>
            </a:r>
            <a:r>
              <a:rPr lang="es-ES" sz="9600" dirty="0" smtClean="0">
                <a:solidFill>
                  <a:prstClr val="black"/>
                </a:solidFill>
              </a:rPr>
              <a:t> primer algoritmo</a:t>
            </a:r>
            <a:endParaRPr lang="es-ES" sz="9600" dirty="0">
              <a:solidFill>
                <a:prstClr val="black"/>
              </a:solidFill>
            </a:endParaRPr>
          </a:p>
          <a:p>
            <a:pPr lvl="2">
              <a:lnSpc>
                <a:spcPts val="1800"/>
              </a:lnSpc>
              <a:buClr>
                <a:srgbClr val="30ACEC">
                  <a:lumMod val="75000"/>
                </a:srgbClr>
              </a:buClr>
            </a:pPr>
            <a:r>
              <a:rPr lang="es-ES" sz="9600" dirty="0" smtClean="0">
                <a:solidFill>
                  <a:prstClr val="black"/>
                </a:solidFill>
              </a:rPr>
              <a:t>Eficiencia del primer algoritmo</a:t>
            </a:r>
          </a:p>
          <a:p>
            <a:pPr lvl="2">
              <a:lnSpc>
                <a:spcPts val="1800"/>
              </a:lnSpc>
              <a:buClr>
                <a:srgbClr val="30ACEC">
                  <a:lumMod val="75000"/>
                </a:srgbClr>
              </a:buClr>
            </a:pPr>
            <a:r>
              <a:rPr lang="es-ES" sz="9600" dirty="0" smtClean="0">
                <a:solidFill>
                  <a:prstClr val="black"/>
                </a:solidFill>
              </a:rPr>
              <a:t>Implementación del segundo algoritmo</a:t>
            </a:r>
          </a:p>
          <a:p>
            <a:pPr lvl="2">
              <a:lnSpc>
                <a:spcPts val="1800"/>
              </a:lnSpc>
              <a:spcBef>
                <a:spcPts val="0"/>
              </a:spcBef>
              <a:spcAft>
                <a:spcPts val="0"/>
              </a:spcAft>
              <a:buClr>
                <a:srgbClr val="30ACEC">
                  <a:lumMod val="75000"/>
                </a:srgbClr>
              </a:buClr>
            </a:pPr>
            <a:r>
              <a:rPr lang="es-ES" sz="9600" dirty="0" smtClean="0">
                <a:solidFill>
                  <a:prstClr val="black"/>
                </a:solidFill>
              </a:rPr>
              <a:t>Eficiencia del primer algoritmo</a:t>
            </a:r>
          </a:p>
          <a:p>
            <a:pPr lvl="2">
              <a:lnSpc>
                <a:spcPts val="1800"/>
              </a:lnSpc>
              <a:buClr>
                <a:srgbClr val="30ACEC">
                  <a:lumMod val="75000"/>
                </a:srgbClr>
              </a:buClr>
            </a:pPr>
            <a:r>
              <a:rPr lang="es-ES" sz="9600" dirty="0" err="1" smtClean="0">
                <a:solidFill>
                  <a:prstClr val="black"/>
                </a:solidFill>
              </a:rPr>
              <a:t>Comparacion</a:t>
            </a:r>
            <a:endParaRPr lang="es-ES" sz="9600" dirty="0" smtClean="0">
              <a:solidFill>
                <a:prstClr val="black"/>
              </a:solidFill>
            </a:endParaRPr>
          </a:p>
          <a:p>
            <a:pPr lvl="1">
              <a:lnSpc>
                <a:spcPts val="1800"/>
              </a:lnSpc>
              <a:buClr>
                <a:srgbClr val="30ACEC">
                  <a:lumMod val="75000"/>
                </a:srgbClr>
              </a:buClr>
            </a:pPr>
            <a:r>
              <a:rPr lang="es-ES" sz="9600" dirty="0" smtClean="0">
                <a:solidFill>
                  <a:prstClr val="black"/>
                </a:solidFill>
              </a:rPr>
              <a:t>Comparación entre el algoritmo obvio y los divide y vencerás</a:t>
            </a:r>
            <a:endParaRPr lang="es-ES" sz="9600" dirty="0">
              <a:solidFill>
                <a:prstClr val="black"/>
              </a:solidFill>
            </a:endParaRPr>
          </a:p>
          <a:p>
            <a:pPr lvl="0">
              <a:lnSpc>
                <a:spcPts val="1800"/>
              </a:lnSpc>
              <a:buClr>
                <a:srgbClr val="30ACEC">
                  <a:lumMod val="75000"/>
                </a:srgbClr>
              </a:buClr>
            </a:pPr>
            <a:r>
              <a:rPr lang="es-ES" sz="9600" dirty="0" smtClean="0">
                <a:solidFill>
                  <a:prstClr val="black"/>
                </a:solidFill>
              </a:rPr>
              <a:t>COMPARACIÓN DE PREFERENCIAS</a:t>
            </a:r>
          </a:p>
          <a:p>
            <a:pPr lvl="1">
              <a:lnSpc>
                <a:spcPts val="1800"/>
              </a:lnSpc>
              <a:buClr>
                <a:srgbClr val="30ACEC">
                  <a:lumMod val="75000"/>
                </a:srgbClr>
              </a:buClr>
            </a:pPr>
            <a:r>
              <a:rPr lang="es-ES" sz="9600" dirty="0" smtClean="0">
                <a:solidFill>
                  <a:prstClr val="black"/>
                </a:solidFill>
              </a:rPr>
              <a:t>Algoritmo “obvio”:</a:t>
            </a:r>
          </a:p>
          <a:p>
            <a:pPr lvl="2">
              <a:lnSpc>
                <a:spcPts val="1800"/>
              </a:lnSpc>
              <a:buClr>
                <a:srgbClr val="30ACEC">
                  <a:lumMod val="75000"/>
                </a:srgbClr>
              </a:buClr>
            </a:pPr>
            <a:r>
              <a:rPr lang="es-ES" sz="9600" dirty="0" smtClean="0">
                <a:solidFill>
                  <a:prstClr val="black"/>
                </a:solidFill>
              </a:rPr>
              <a:t>Implementación</a:t>
            </a:r>
          </a:p>
          <a:p>
            <a:pPr lvl="2">
              <a:lnSpc>
                <a:spcPts val="1800"/>
              </a:lnSpc>
              <a:buClr>
                <a:srgbClr val="30ACEC">
                  <a:lumMod val="75000"/>
                </a:srgbClr>
              </a:buClr>
            </a:pPr>
            <a:r>
              <a:rPr lang="es-ES" sz="9600" dirty="0" smtClean="0">
                <a:solidFill>
                  <a:prstClr val="black"/>
                </a:solidFill>
              </a:rPr>
              <a:t>Eficiencia</a:t>
            </a:r>
            <a:endParaRPr lang="es-ES" sz="9600" dirty="0">
              <a:solidFill>
                <a:prstClr val="black"/>
              </a:solidFill>
            </a:endParaRPr>
          </a:p>
          <a:p>
            <a:pPr marL="914400" lvl="2" indent="0">
              <a:buClr>
                <a:srgbClr val="30ACEC">
                  <a:lumMod val="75000"/>
                </a:srgbClr>
              </a:buClr>
              <a:buNone/>
            </a:pPr>
            <a:endParaRPr lang="es-ES" dirty="0">
              <a:solidFill>
                <a:prstClr val="black"/>
              </a:solidFill>
            </a:endParaRPr>
          </a:p>
        </p:txBody>
      </p:sp>
    </p:spTree>
    <p:extLst>
      <p:ext uri="{BB962C8B-B14F-4D97-AF65-F5344CB8AC3E}">
        <p14:creationId xmlns:p14="http://schemas.microsoft.com/office/powerpoint/2010/main" val="2753245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434" y="-22860"/>
            <a:ext cx="9308462" cy="777239"/>
          </a:xfrm>
        </p:spPr>
        <p:txBody>
          <a:bodyPr/>
          <a:lstStyle/>
          <a:p>
            <a:r>
              <a:rPr lang="es-ES" dirty="0" smtClean="0">
                <a:latin typeface="Arial Rounded MT Bold" panose="020F0704030504030204" pitchFamily="34" charset="0"/>
              </a:rPr>
              <a:t>Comparación de Preferencias</a:t>
            </a:r>
            <a:endParaRPr lang="es-ES" dirty="0">
              <a:latin typeface="Arial Rounded MT Bold" panose="020F0704030504030204" pitchFamily="34" charset="0"/>
            </a:endParaRPr>
          </a:p>
        </p:txBody>
      </p:sp>
      <p:sp>
        <p:nvSpPr>
          <p:cNvPr id="20" name="CuadroTexto 19"/>
          <p:cNvSpPr txBox="1"/>
          <p:nvPr/>
        </p:nvSpPr>
        <p:spPr>
          <a:xfrm>
            <a:off x="2757268" y="1982354"/>
            <a:ext cx="8390628" cy="2677656"/>
          </a:xfrm>
          <a:prstGeom prst="rect">
            <a:avLst/>
          </a:prstGeom>
          <a:noFill/>
        </p:spPr>
        <p:txBody>
          <a:bodyPr wrap="square" rtlCol="0">
            <a:spAutoFit/>
          </a:bodyPr>
          <a:lstStyle/>
          <a:p>
            <a:r>
              <a:rPr lang="es-ES" sz="2800" dirty="0" smtClean="0">
                <a:latin typeface="Comic Sans MS" panose="030F0702030302020204" pitchFamily="66" charset="0"/>
              </a:rPr>
              <a:t>	</a:t>
            </a:r>
            <a:r>
              <a:rPr lang="es-ES" sz="2800" dirty="0" smtClean="0"/>
              <a:t>Dadas dos listas de elementos (para simplificar usaremos un vector de enteros) ordenadas según las preferencias de dos personas, encontrar la semejanza entre estas.</a:t>
            </a:r>
          </a:p>
          <a:p>
            <a:r>
              <a:rPr lang="es-ES" sz="2800" dirty="0"/>
              <a:t>	</a:t>
            </a:r>
            <a:r>
              <a:rPr lang="es-ES" sz="2800" dirty="0" smtClean="0"/>
              <a:t>Para esto, contaremos el número de intercambios de preferencias que hay entre una lista y otra.</a:t>
            </a:r>
            <a:endParaRPr lang="es-ES" sz="2800" dirty="0"/>
          </a:p>
        </p:txBody>
      </p:sp>
      <p:sp>
        <p:nvSpPr>
          <p:cNvPr id="5" name="CuadroTexto 4"/>
          <p:cNvSpPr txBox="1"/>
          <p:nvPr/>
        </p:nvSpPr>
        <p:spPr>
          <a:xfrm>
            <a:off x="2298351" y="1293354"/>
            <a:ext cx="8390628" cy="523220"/>
          </a:xfrm>
          <a:prstGeom prst="rect">
            <a:avLst/>
          </a:prstGeom>
          <a:noFill/>
        </p:spPr>
        <p:txBody>
          <a:bodyPr wrap="square" rtlCol="0">
            <a:spAutoFit/>
          </a:bodyPr>
          <a:lstStyle/>
          <a:p>
            <a:r>
              <a:rPr lang="es-ES" sz="2800" b="1" dirty="0" smtClean="0">
                <a:latin typeface="Comic Sans MS" panose="030F0702030302020204" pitchFamily="66" charset="0"/>
              </a:rPr>
              <a:t>	</a:t>
            </a:r>
            <a:r>
              <a:rPr lang="es-ES" sz="2800" b="1" dirty="0" smtClean="0"/>
              <a:t>Presentación del problema</a:t>
            </a:r>
            <a:endParaRPr lang="es-ES" sz="2800" b="1" dirty="0"/>
          </a:p>
        </p:txBody>
      </p:sp>
    </p:spTree>
    <p:extLst>
      <p:ext uri="{BB962C8B-B14F-4D97-AF65-F5344CB8AC3E}">
        <p14:creationId xmlns:p14="http://schemas.microsoft.com/office/powerpoint/2010/main" val="1959105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704371" y="1153747"/>
            <a:ext cx="4572000" cy="3139321"/>
          </a:xfrm>
          <a:prstGeom prst="rect">
            <a:avLst/>
          </a:prstGeom>
          <a:solidFill>
            <a:schemeClr val="bg1"/>
          </a:solidFill>
          <a:ln w="28575">
            <a:solidFill>
              <a:schemeClr val="tx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a:xfrm>
            <a:off x="1839434" y="-22860"/>
            <a:ext cx="9308462" cy="777239"/>
          </a:xfrm>
        </p:spPr>
        <p:txBody>
          <a:bodyPr/>
          <a:lstStyle/>
          <a:p>
            <a:r>
              <a:rPr lang="es-ES" dirty="0" smtClean="0">
                <a:latin typeface="Arial Rounded MT Bold" panose="020F0704030504030204" pitchFamily="34" charset="0"/>
              </a:rPr>
              <a:t>Algoritmo “obvio”. Implementación</a:t>
            </a:r>
            <a:endParaRPr lang="es-ES" dirty="0">
              <a:latin typeface="Arial Rounded MT Bold" panose="020F0704030504030204" pitchFamily="34" charset="0"/>
            </a:endParaRPr>
          </a:p>
        </p:txBody>
      </p:sp>
      <p:sp>
        <p:nvSpPr>
          <p:cNvPr id="20" name="CuadroTexto 19"/>
          <p:cNvSpPr txBox="1"/>
          <p:nvPr/>
        </p:nvSpPr>
        <p:spPr>
          <a:xfrm>
            <a:off x="2757268" y="921927"/>
            <a:ext cx="8390628" cy="523220"/>
          </a:xfrm>
          <a:prstGeom prst="rect">
            <a:avLst/>
          </a:prstGeom>
          <a:noFill/>
        </p:spPr>
        <p:txBody>
          <a:bodyPr wrap="square" rtlCol="0">
            <a:spAutoFit/>
          </a:bodyPr>
          <a:lstStyle/>
          <a:p>
            <a:r>
              <a:rPr lang="es-ES" sz="2800" dirty="0" smtClean="0">
                <a:latin typeface="Comic Sans MS" panose="030F0702030302020204" pitchFamily="66" charset="0"/>
              </a:rPr>
              <a:t>	</a:t>
            </a:r>
            <a:endParaRPr lang="es-ES" sz="2800" dirty="0">
              <a:latin typeface="Comic Sans MS" panose="030F0702030302020204" pitchFamily="66" charset="0"/>
            </a:endParaRPr>
          </a:p>
        </p:txBody>
      </p:sp>
      <p:sp>
        <p:nvSpPr>
          <p:cNvPr id="4" name="Rectángulo 3"/>
          <p:cNvSpPr/>
          <p:nvPr/>
        </p:nvSpPr>
        <p:spPr>
          <a:xfrm>
            <a:off x="1968223" y="1153747"/>
            <a:ext cx="4308148" cy="3139321"/>
          </a:xfrm>
          <a:prstGeom prst="rect">
            <a:avLst/>
          </a:prstGeom>
        </p:spPr>
        <p:txBody>
          <a:bodyPr wrap="square">
            <a:spAutoFit/>
          </a:bodyPr>
          <a:lstStyle/>
          <a:p>
            <a:r>
              <a:rPr lang="es-ES" dirty="0" err="1"/>
              <a:t>int</a:t>
            </a:r>
            <a:r>
              <a:rPr lang="es-ES" dirty="0"/>
              <a:t> </a:t>
            </a:r>
            <a:r>
              <a:rPr lang="es-ES" dirty="0" err="1"/>
              <a:t>CuentaIntercambios</a:t>
            </a:r>
            <a:r>
              <a:rPr lang="es-ES" dirty="0"/>
              <a:t>(</a:t>
            </a:r>
            <a:r>
              <a:rPr lang="es-ES" dirty="0" err="1"/>
              <a:t>int</a:t>
            </a:r>
            <a:r>
              <a:rPr lang="es-ES" dirty="0"/>
              <a:t>* v, </a:t>
            </a:r>
            <a:r>
              <a:rPr lang="es-ES" dirty="0" err="1"/>
              <a:t>int</a:t>
            </a:r>
            <a:r>
              <a:rPr lang="es-ES" dirty="0"/>
              <a:t> </a:t>
            </a:r>
            <a:r>
              <a:rPr lang="es-ES" dirty="0" err="1"/>
              <a:t>tam</a:t>
            </a:r>
            <a:r>
              <a:rPr lang="es-ES" dirty="0" smtClean="0"/>
              <a:t>){</a:t>
            </a:r>
            <a:endParaRPr lang="es-ES" dirty="0"/>
          </a:p>
          <a:p>
            <a:r>
              <a:rPr lang="es-ES" dirty="0"/>
              <a:t>  </a:t>
            </a:r>
            <a:r>
              <a:rPr lang="es-ES" dirty="0" err="1"/>
              <a:t>int</a:t>
            </a:r>
            <a:r>
              <a:rPr lang="es-ES" dirty="0"/>
              <a:t> inter=0;</a:t>
            </a:r>
          </a:p>
          <a:p>
            <a:r>
              <a:rPr lang="es-ES" dirty="0"/>
              <a:t>  </a:t>
            </a:r>
            <a:r>
              <a:rPr lang="es-ES" dirty="0" err="1"/>
              <a:t>for</a:t>
            </a:r>
            <a:r>
              <a:rPr lang="es-ES" dirty="0"/>
              <a:t>(</a:t>
            </a:r>
            <a:r>
              <a:rPr lang="es-ES" dirty="0" err="1"/>
              <a:t>int</a:t>
            </a:r>
            <a:r>
              <a:rPr lang="es-ES" dirty="0"/>
              <a:t> i=0;i&lt;</a:t>
            </a:r>
            <a:r>
              <a:rPr lang="es-ES" dirty="0" err="1"/>
              <a:t>tam;i</a:t>
            </a:r>
            <a:r>
              <a:rPr lang="es-ES" dirty="0" smtClean="0"/>
              <a:t>++){</a:t>
            </a:r>
            <a:endParaRPr lang="es-ES" dirty="0"/>
          </a:p>
          <a:p>
            <a:r>
              <a:rPr lang="es-ES" dirty="0"/>
              <a:t>    </a:t>
            </a:r>
            <a:r>
              <a:rPr lang="es-ES" dirty="0" err="1"/>
              <a:t>for</a:t>
            </a:r>
            <a:r>
              <a:rPr lang="es-ES" dirty="0"/>
              <a:t>(</a:t>
            </a:r>
            <a:r>
              <a:rPr lang="es-ES" dirty="0" err="1"/>
              <a:t>int</a:t>
            </a:r>
            <a:r>
              <a:rPr lang="es-ES" dirty="0"/>
              <a:t> j = i; j &lt; </a:t>
            </a:r>
            <a:r>
              <a:rPr lang="es-ES" dirty="0" err="1"/>
              <a:t>tam;j</a:t>
            </a:r>
            <a:r>
              <a:rPr lang="es-ES" dirty="0" smtClean="0"/>
              <a:t>++){</a:t>
            </a:r>
            <a:endParaRPr lang="es-ES" dirty="0"/>
          </a:p>
          <a:p>
            <a:r>
              <a:rPr lang="es-ES" dirty="0"/>
              <a:t>      </a:t>
            </a:r>
            <a:r>
              <a:rPr lang="es-ES" dirty="0" err="1"/>
              <a:t>if</a:t>
            </a:r>
            <a:r>
              <a:rPr lang="es-ES" dirty="0"/>
              <a:t>(v[j]&lt;v[i</a:t>
            </a:r>
            <a:r>
              <a:rPr lang="es-ES" dirty="0" smtClean="0"/>
              <a:t>]){</a:t>
            </a:r>
            <a:endParaRPr lang="es-ES" dirty="0"/>
          </a:p>
          <a:p>
            <a:r>
              <a:rPr lang="es-ES" dirty="0"/>
              <a:t>        inter++;</a:t>
            </a:r>
          </a:p>
          <a:p>
            <a:r>
              <a:rPr lang="es-ES" dirty="0"/>
              <a:t>      }</a:t>
            </a:r>
          </a:p>
          <a:p>
            <a:r>
              <a:rPr lang="es-ES" dirty="0"/>
              <a:t>    }</a:t>
            </a:r>
          </a:p>
          <a:p>
            <a:r>
              <a:rPr lang="es-ES" dirty="0"/>
              <a:t>  }</a:t>
            </a:r>
          </a:p>
          <a:p>
            <a:r>
              <a:rPr lang="es-ES" dirty="0"/>
              <a:t>  </a:t>
            </a:r>
            <a:r>
              <a:rPr lang="es-ES" dirty="0" err="1"/>
              <a:t>return</a:t>
            </a:r>
            <a:r>
              <a:rPr lang="es-ES" dirty="0"/>
              <a:t> inter;</a:t>
            </a:r>
          </a:p>
          <a:p>
            <a:r>
              <a:rPr lang="es-ES" dirty="0"/>
              <a:t>}</a:t>
            </a:r>
            <a:endParaRPr lang="es-ES" dirty="0"/>
          </a:p>
        </p:txBody>
      </p:sp>
      <p:sp>
        <p:nvSpPr>
          <p:cNvPr id="6" name="CuadroTexto 5"/>
          <p:cNvSpPr txBox="1"/>
          <p:nvPr/>
        </p:nvSpPr>
        <p:spPr>
          <a:xfrm>
            <a:off x="7065416" y="869092"/>
            <a:ext cx="3917102" cy="3785652"/>
          </a:xfrm>
          <a:prstGeom prst="rect">
            <a:avLst/>
          </a:prstGeom>
          <a:noFill/>
        </p:spPr>
        <p:txBody>
          <a:bodyPr wrap="square" rtlCol="0">
            <a:spAutoFit/>
          </a:bodyPr>
          <a:lstStyle/>
          <a:p>
            <a:pPr marL="285750" indent="-285750">
              <a:buFont typeface="Arial" panose="020B0604020202020204" pitchFamily="34" charset="0"/>
              <a:buChar char="•"/>
            </a:pPr>
            <a:r>
              <a:rPr lang="es-ES" sz="2000" dirty="0" smtClean="0"/>
              <a:t>Desde la posición actual, comprobar si en las posiciones siguientes hay alguna de menor valor.</a:t>
            </a:r>
          </a:p>
          <a:p>
            <a:pPr marL="285750" indent="-285750">
              <a:buFont typeface="Arial" panose="020B0604020202020204" pitchFamily="34" charset="0"/>
              <a:buChar char="•"/>
            </a:pPr>
            <a:endParaRPr lang="es-ES" sz="2000" dirty="0" smtClean="0"/>
          </a:p>
          <a:p>
            <a:pPr marL="742950" lvl="1" indent="-285750">
              <a:buFont typeface="Arial" panose="020B0604020202020204" pitchFamily="34" charset="0"/>
              <a:buChar char="•"/>
            </a:pPr>
            <a:r>
              <a:rPr lang="es-ES" sz="2000" dirty="0" smtClean="0"/>
              <a:t>Caso afirmativo. </a:t>
            </a:r>
            <a:r>
              <a:rPr lang="es-ES" sz="2000" dirty="0" smtClean="0"/>
              <a:t>Sumamos uno por cada elemento y avanzamos a la siguiente posición.</a:t>
            </a:r>
          </a:p>
          <a:p>
            <a:pPr marL="742950" lvl="1" indent="-285750">
              <a:buFont typeface="Arial" panose="020B0604020202020204" pitchFamily="34" charset="0"/>
              <a:buChar char="•"/>
            </a:pPr>
            <a:endParaRPr lang="es-ES" sz="2000" dirty="0"/>
          </a:p>
          <a:p>
            <a:pPr marL="742950" lvl="1" indent="-285750">
              <a:buFont typeface="Arial" panose="020B0604020202020204" pitchFamily="34" charset="0"/>
              <a:buChar char="•"/>
            </a:pPr>
            <a:r>
              <a:rPr lang="es-ES" sz="2000" dirty="0" smtClean="0"/>
              <a:t>Caso negativo. Avanzamos la posición actual.</a:t>
            </a:r>
            <a:endParaRPr lang="es-ES" sz="2000" dirty="0"/>
          </a:p>
        </p:txBody>
      </p:sp>
      <p:graphicFrame>
        <p:nvGraphicFramePr>
          <p:cNvPr id="8" name="Tabla 7"/>
          <p:cNvGraphicFramePr>
            <a:graphicFrameLocks noGrp="1"/>
          </p:cNvGraphicFramePr>
          <p:nvPr>
            <p:extLst>
              <p:ext uri="{D42A27DB-BD31-4B8C-83A1-F6EECF244321}">
                <p14:modId xmlns:p14="http://schemas.microsoft.com/office/powerpoint/2010/main" val="3302083002"/>
              </p:ext>
            </p:extLst>
          </p:nvPr>
        </p:nvGraphicFramePr>
        <p:xfrm>
          <a:off x="2328281" y="5033502"/>
          <a:ext cx="8127999" cy="741680"/>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algn="ctr"/>
                      <a:r>
                        <a:rPr lang="es-ES" dirty="0" smtClean="0"/>
                        <a:t>1</a:t>
                      </a:r>
                      <a:endParaRPr lang="es-ES" dirty="0"/>
                    </a:p>
                  </a:txBody>
                  <a:tcPr/>
                </a:tc>
                <a:tc>
                  <a:txBody>
                    <a:bodyPr/>
                    <a:lstStyle/>
                    <a:p>
                      <a:pPr algn="ctr"/>
                      <a:r>
                        <a:rPr lang="es-ES" dirty="0" smtClean="0"/>
                        <a:t>2</a:t>
                      </a:r>
                      <a:endParaRPr lang="es-ES" dirty="0"/>
                    </a:p>
                  </a:txBody>
                  <a:tcPr/>
                </a:tc>
                <a:tc>
                  <a:txBody>
                    <a:bodyPr/>
                    <a:lstStyle/>
                    <a:p>
                      <a:pPr algn="ctr"/>
                      <a:r>
                        <a:rPr lang="es-ES" dirty="0" smtClean="0"/>
                        <a:t>3</a:t>
                      </a:r>
                      <a:endParaRPr lang="es-ES" dirty="0"/>
                    </a:p>
                  </a:txBody>
                  <a:tcPr/>
                </a:tc>
                <a:tc>
                  <a:txBody>
                    <a:bodyPr/>
                    <a:lstStyle/>
                    <a:p>
                      <a:pPr algn="ctr"/>
                      <a:r>
                        <a:rPr lang="es-ES" dirty="0" smtClean="0"/>
                        <a:t>4</a:t>
                      </a:r>
                      <a:endParaRPr lang="es-ES" dirty="0"/>
                    </a:p>
                  </a:txBody>
                  <a:tcPr/>
                </a:tc>
                <a:tc>
                  <a:txBody>
                    <a:bodyPr/>
                    <a:lstStyle/>
                    <a:p>
                      <a:pPr algn="ctr"/>
                      <a:r>
                        <a:rPr lang="es-ES" dirty="0" smtClean="0"/>
                        <a:t>5</a:t>
                      </a:r>
                      <a:endParaRPr lang="es-ES" dirty="0"/>
                    </a:p>
                  </a:txBody>
                  <a:tcPr/>
                </a:tc>
                <a:tc>
                  <a:txBody>
                    <a:bodyPr/>
                    <a:lstStyle/>
                    <a:p>
                      <a:pPr algn="ctr"/>
                      <a:r>
                        <a:rPr lang="es-ES" dirty="0" smtClean="0"/>
                        <a:t>6</a:t>
                      </a:r>
                      <a:endParaRPr lang="es-ES" dirty="0"/>
                    </a:p>
                  </a:txBody>
                  <a:tcPr/>
                </a:tc>
                <a:tc>
                  <a:txBody>
                    <a:bodyPr/>
                    <a:lstStyle/>
                    <a:p>
                      <a:pPr algn="ctr"/>
                      <a:r>
                        <a:rPr lang="es-ES" dirty="0" smtClean="0"/>
                        <a:t>7</a:t>
                      </a:r>
                      <a:endParaRPr lang="es-ES" dirty="0"/>
                    </a:p>
                  </a:txBody>
                  <a:tcPr/>
                </a:tc>
                <a:tc>
                  <a:txBody>
                    <a:bodyPr/>
                    <a:lstStyle/>
                    <a:p>
                      <a:pPr algn="ctr"/>
                      <a:r>
                        <a:rPr lang="es-ES" dirty="0" smtClean="0"/>
                        <a:t>8</a:t>
                      </a:r>
                      <a:endParaRPr lang="es-ES" dirty="0"/>
                    </a:p>
                  </a:txBody>
                  <a:tcPr/>
                </a:tc>
                <a:tc>
                  <a:txBody>
                    <a:bodyPr/>
                    <a:lstStyle/>
                    <a:p>
                      <a:pPr algn="ctr"/>
                      <a:r>
                        <a:rPr lang="es-ES" dirty="0" smtClean="0"/>
                        <a:t>9</a:t>
                      </a:r>
                      <a:endParaRPr lang="es-ES" dirty="0"/>
                    </a:p>
                  </a:txBody>
                  <a:tcPr/>
                </a:tc>
              </a:tr>
              <a:tr h="370840">
                <a:tc>
                  <a:txBody>
                    <a:bodyPr/>
                    <a:lstStyle/>
                    <a:p>
                      <a:pPr algn="ctr"/>
                      <a:r>
                        <a:rPr lang="es-ES" dirty="0" smtClean="0"/>
                        <a:t>3</a:t>
                      </a:r>
                      <a:endParaRPr lang="es-ES" dirty="0"/>
                    </a:p>
                  </a:txBody>
                  <a:tcPr/>
                </a:tc>
                <a:tc>
                  <a:txBody>
                    <a:bodyPr/>
                    <a:lstStyle/>
                    <a:p>
                      <a:pPr algn="ctr"/>
                      <a:r>
                        <a:rPr lang="es-ES" dirty="0" smtClean="0"/>
                        <a:t>1</a:t>
                      </a:r>
                      <a:endParaRPr lang="es-ES" dirty="0"/>
                    </a:p>
                  </a:txBody>
                  <a:tcPr/>
                </a:tc>
                <a:tc>
                  <a:txBody>
                    <a:bodyPr/>
                    <a:lstStyle/>
                    <a:p>
                      <a:pPr algn="ctr"/>
                      <a:r>
                        <a:rPr lang="es-ES" dirty="0" smtClean="0"/>
                        <a:t>2</a:t>
                      </a:r>
                      <a:endParaRPr lang="es-ES" dirty="0"/>
                    </a:p>
                  </a:txBody>
                  <a:tcPr/>
                </a:tc>
                <a:tc>
                  <a:txBody>
                    <a:bodyPr/>
                    <a:lstStyle/>
                    <a:p>
                      <a:pPr algn="ctr"/>
                      <a:r>
                        <a:rPr lang="es-ES" dirty="0" smtClean="0"/>
                        <a:t>4</a:t>
                      </a:r>
                      <a:endParaRPr lang="es-ES" dirty="0"/>
                    </a:p>
                  </a:txBody>
                  <a:tcPr/>
                </a:tc>
                <a:tc>
                  <a:txBody>
                    <a:bodyPr/>
                    <a:lstStyle/>
                    <a:p>
                      <a:pPr algn="ctr"/>
                      <a:r>
                        <a:rPr lang="es-ES" dirty="0" smtClean="0"/>
                        <a:t>5</a:t>
                      </a:r>
                      <a:endParaRPr lang="es-ES" dirty="0"/>
                    </a:p>
                  </a:txBody>
                  <a:tcPr/>
                </a:tc>
                <a:tc>
                  <a:txBody>
                    <a:bodyPr/>
                    <a:lstStyle/>
                    <a:p>
                      <a:pPr algn="ctr"/>
                      <a:r>
                        <a:rPr lang="es-ES" dirty="0" smtClean="0"/>
                        <a:t>8</a:t>
                      </a:r>
                      <a:endParaRPr lang="es-ES" dirty="0"/>
                    </a:p>
                  </a:txBody>
                  <a:tcPr/>
                </a:tc>
                <a:tc>
                  <a:txBody>
                    <a:bodyPr/>
                    <a:lstStyle/>
                    <a:p>
                      <a:pPr algn="ctr"/>
                      <a:r>
                        <a:rPr lang="es-ES" dirty="0" smtClean="0"/>
                        <a:t>7</a:t>
                      </a:r>
                      <a:endParaRPr lang="es-ES" dirty="0"/>
                    </a:p>
                  </a:txBody>
                  <a:tcPr/>
                </a:tc>
                <a:tc>
                  <a:txBody>
                    <a:bodyPr/>
                    <a:lstStyle/>
                    <a:p>
                      <a:pPr algn="ctr"/>
                      <a:r>
                        <a:rPr lang="es-ES" dirty="0" smtClean="0"/>
                        <a:t>9</a:t>
                      </a:r>
                      <a:endParaRPr lang="es-ES" dirty="0"/>
                    </a:p>
                  </a:txBody>
                  <a:tcPr/>
                </a:tc>
                <a:tc>
                  <a:txBody>
                    <a:bodyPr/>
                    <a:lstStyle/>
                    <a:p>
                      <a:pPr algn="ctr"/>
                      <a:r>
                        <a:rPr lang="es-ES" dirty="0" smtClean="0"/>
                        <a:t>6</a:t>
                      </a:r>
                      <a:endParaRPr lang="es-ES" dirty="0"/>
                    </a:p>
                  </a:txBody>
                  <a:tcPr/>
                </a:tc>
              </a:tr>
            </a:tbl>
          </a:graphicData>
        </a:graphic>
      </p:graphicFrame>
    </p:spTree>
    <p:extLst>
      <p:ext uri="{BB962C8B-B14F-4D97-AF65-F5344CB8AC3E}">
        <p14:creationId xmlns:p14="http://schemas.microsoft.com/office/powerpoint/2010/main" val="36876243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434" y="-22860"/>
            <a:ext cx="9308462" cy="777239"/>
          </a:xfrm>
        </p:spPr>
        <p:txBody>
          <a:bodyPr>
            <a:normAutofit/>
          </a:bodyPr>
          <a:lstStyle/>
          <a:p>
            <a:r>
              <a:rPr lang="es-ES" dirty="0" smtClean="0">
                <a:latin typeface="Arial Rounded MT Bold" panose="020F0704030504030204" pitchFamily="34" charset="0"/>
              </a:rPr>
              <a:t>Algoritmo “obvio”. Eficiencia</a:t>
            </a:r>
            <a:endParaRPr lang="es-ES" dirty="0">
              <a:latin typeface="Arial Rounded MT Bold" panose="020F0704030504030204" pitchFamily="34" charset="0"/>
            </a:endParaRPr>
          </a:p>
        </p:txBody>
      </p:sp>
      <p:graphicFrame>
        <p:nvGraphicFramePr>
          <p:cNvPr id="8" name="Tabla 7"/>
          <p:cNvGraphicFramePr>
            <a:graphicFrameLocks noGrp="1"/>
          </p:cNvGraphicFramePr>
          <p:nvPr>
            <p:extLst>
              <p:ext uri="{D42A27DB-BD31-4B8C-83A1-F6EECF244321}">
                <p14:modId xmlns:p14="http://schemas.microsoft.com/office/powerpoint/2010/main" val="237381699"/>
              </p:ext>
            </p:extLst>
          </p:nvPr>
        </p:nvGraphicFramePr>
        <p:xfrm>
          <a:off x="1419701" y="2419642"/>
          <a:ext cx="6124576" cy="1316355"/>
        </p:xfrm>
        <a:graphic>
          <a:graphicData uri="http://schemas.openxmlformats.org/drawingml/2006/table">
            <a:tbl>
              <a:tblPr>
                <a:tableStyleId>{5C22544A-7EE6-4342-B048-85BDC9FD1C3A}</a:tableStyleId>
              </a:tblPr>
              <a:tblGrid>
                <a:gridCol w="3062288"/>
                <a:gridCol w="3062288"/>
              </a:tblGrid>
              <a:tr h="438785">
                <a:tc>
                  <a:txBody>
                    <a:bodyPr/>
                    <a:lstStyle/>
                    <a:p>
                      <a:pPr algn="ctr">
                        <a:spcAft>
                          <a:spcPts val="0"/>
                        </a:spcAft>
                      </a:pPr>
                      <a:r>
                        <a:rPr lang="es-ES" sz="2000" kern="150" dirty="0" smtClean="0">
                          <a:effectLst/>
                          <a:latin typeface="+mn-lt"/>
                          <a:ea typeface="+mn-ea"/>
                          <a:cs typeface="+mn-cs"/>
                        </a:rPr>
                        <a:t>100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2.2967e-05</a:t>
                      </a:r>
                      <a:endParaRPr lang="es-ES" sz="2000" kern="150" dirty="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dirty="0" smtClean="0">
                          <a:effectLst/>
                          <a:latin typeface="+mn-lt"/>
                          <a:ea typeface="+mn-ea"/>
                          <a:cs typeface="+mn-cs"/>
                        </a:rPr>
                        <a:t>200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8.3385e-05</a:t>
                      </a:r>
                      <a:endParaRPr lang="es-ES" sz="2000" kern="150" dirty="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dirty="0" smtClean="0">
                          <a:effectLst/>
                          <a:latin typeface="+mn-lt"/>
                          <a:ea typeface="+mn-ea"/>
                          <a:cs typeface="+mn-cs"/>
                        </a:rPr>
                        <a:t>300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1.8672e-04</a:t>
                      </a:r>
                      <a:endParaRPr lang="es-ES" sz="2000" kern="150" dirty="0">
                        <a:effectLst/>
                        <a:latin typeface="Liberation Serif"/>
                        <a:ea typeface="Droid Sans Fallback"/>
                        <a:cs typeface="FreeSans"/>
                      </a:endParaRPr>
                    </a:p>
                  </a:txBody>
                  <a:tcPr marL="34925" marR="34925" marT="34925" marB="34925"/>
                </a:tc>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918335295"/>
              </p:ext>
            </p:extLst>
          </p:nvPr>
        </p:nvGraphicFramePr>
        <p:xfrm>
          <a:off x="1419702" y="3751773"/>
          <a:ext cx="6120580" cy="1498600"/>
        </p:xfrm>
        <a:graphic>
          <a:graphicData uri="http://schemas.openxmlformats.org/drawingml/2006/table">
            <a:tbl>
              <a:tblPr>
                <a:tableStyleId>{5C22544A-7EE6-4342-B048-85BDC9FD1C3A}</a:tableStyleId>
              </a:tblPr>
              <a:tblGrid>
                <a:gridCol w="3060290"/>
                <a:gridCol w="3060290"/>
              </a:tblGrid>
              <a:tr h="314081">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2000" kern="150" dirty="0" smtClean="0">
                          <a:effectLst/>
                          <a:latin typeface="+mn-lt"/>
                          <a:ea typeface="+mn-ea"/>
                          <a:cs typeface="+mn-cs"/>
                        </a:rPr>
                        <a:t>14800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0.51059</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2000" kern="150" dirty="0" smtClean="0">
                          <a:effectLst/>
                          <a:latin typeface="+mn-lt"/>
                          <a:ea typeface="+mn-ea"/>
                          <a:cs typeface="+mn-cs"/>
                        </a:rPr>
                        <a:t>14900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0.514841</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2000" kern="150" dirty="0" smtClean="0">
                          <a:effectLst/>
                          <a:latin typeface="+mn-lt"/>
                          <a:ea typeface="+mn-ea"/>
                          <a:cs typeface="+mn-cs"/>
                        </a:rPr>
                        <a:t>15000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0.527147</a:t>
                      </a:r>
                      <a:endParaRPr lang="es-ES" sz="2000" kern="150" dirty="0">
                        <a:effectLst/>
                        <a:latin typeface="Liberation Serif"/>
                        <a:ea typeface="Droid Sans Fallback"/>
                        <a:cs typeface="FreeSans"/>
                      </a:endParaRPr>
                    </a:p>
                  </a:txBody>
                  <a:tcPr marL="34925" marR="34925" marT="34925" marB="34925"/>
                </a:tc>
              </a:tr>
            </a:tbl>
          </a:graphicData>
        </a:graphic>
      </p:graphicFrame>
      <p:sp>
        <p:nvSpPr>
          <p:cNvPr id="10" name="CuadroTexto 9"/>
          <p:cNvSpPr txBox="1"/>
          <p:nvPr/>
        </p:nvSpPr>
        <p:spPr>
          <a:xfrm>
            <a:off x="3305908" y="1758462"/>
            <a:ext cx="3066756" cy="523220"/>
          </a:xfrm>
          <a:prstGeom prst="rect">
            <a:avLst/>
          </a:prstGeom>
          <a:noFill/>
        </p:spPr>
        <p:txBody>
          <a:bodyPr wrap="square" rtlCol="0">
            <a:spAutoFit/>
          </a:bodyPr>
          <a:lstStyle/>
          <a:p>
            <a:r>
              <a:rPr lang="es-ES" sz="2800" b="1" dirty="0" smtClean="0"/>
              <a:t>Datos Empíricos</a:t>
            </a:r>
          </a:p>
        </p:txBody>
      </p:sp>
      <p:sp>
        <p:nvSpPr>
          <p:cNvPr id="11" name="CuadroTexto 10"/>
          <p:cNvSpPr txBox="1"/>
          <p:nvPr/>
        </p:nvSpPr>
        <p:spPr>
          <a:xfrm>
            <a:off x="8060788" y="2281682"/>
            <a:ext cx="3868615" cy="1200329"/>
          </a:xfrm>
          <a:prstGeom prst="rect">
            <a:avLst/>
          </a:prstGeom>
          <a:noFill/>
        </p:spPr>
        <p:txBody>
          <a:bodyPr wrap="square" rtlCol="0">
            <a:spAutoFit/>
          </a:bodyPr>
          <a:lstStyle/>
          <a:p>
            <a:r>
              <a:rPr lang="es-ES" dirty="0" smtClean="0"/>
              <a:t>Tras un ajuste de mínimos cuadrados con distintas gráficas sobre los datos tomados se obtienen la suma de los residuos al cuadrado:</a:t>
            </a:r>
          </a:p>
        </p:txBody>
      </p:sp>
      <p:sp>
        <p:nvSpPr>
          <p:cNvPr id="4" name="Rectángulo 3"/>
          <p:cNvSpPr/>
          <p:nvPr/>
        </p:nvSpPr>
        <p:spPr>
          <a:xfrm>
            <a:off x="8060788" y="3808985"/>
            <a:ext cx="3087108" cy="1200329"/>
          </a:xfrm>
          <a:prstGeom prst="rect">
            <a:avLst/>
          </a:prstGeom>
        </p:spPr>
        <p:txBody>
          <a:bodyPr wrap="square">
            <a:spAutoFit/>
          </a:bodyPr>
          <a:lstStyle/>
          <a:p>
            <a:pPr algn="just">
              <a:spcAft>
                <a:spcPts val="0"/>
              </a:spcAft>
            </a:pPr>
            <a:r>
              <a:rPr lang="es-ES" kern="150" dirty="0">
                <a:latin typeface="Liberation Serif"/>
                <a:ea typeface="Droid Sans Fallback"/>
                <a:cs typeface="FreeSans"/>
              </a:rPr>
              <a:t>Cuadrática = 0.00112279</a:t>
            </a:r>
          </a:p>
          <a:p>
            <a:pPr algn="just">
              <a:spcAft>
                <a:spcPts val="0"/>
              </a:spcAft>
            </a:pPr>
            <a:r>
              <a:rPr lang="es-ES" kern="150" dirty="0">
                <a:latin typeface="Liberation Serif"/>
                <a:ea typeface="Droid Sans Fallback"/>
                <a:cs typeface="FreeSans"/>
              </a:rPr>
              <a:t>Logarítmica = 2.11738</a:t>
            </a:r>
          </a:p>
          <a:p>
            <a:pPr algn="just">
              <a:spcAft>
                <a:spcPts val="0"/>
              </a:spcAft>
            </a:pPr>
            <a:r>
              <a:rPr lang="es-ES" kern="150" dirty="0" err="1">
                <a:latin typeface="Liberation Serif"/>
                <a:ea typeface="Droid Sans Fallback"/>
                <a:cs typeface="FreeSans"/>
              </a:rPr>
              <a:t>nlogarítmica</a:t>
            </a:r>
            <a:r>
              <a:rPr lang="es-ES" kern="150" dirty="0">
                <a:latin typeface="Liberation Serif"/>
                <a:ea typeface="Droid Sans Fallback"/>
                <a:cs typeface="FreeSans"/>
              </a:rPr>
              <a:t> = 0.39753</a:t>
            </a:r>
          </a:p>
          <a:p>
            <a:pPr algn="just">
              <a:spcAft>
                <a:spcPts val="0"/>
              </a:spcAft>
            </a:pPr>
            <a:r>
              <a:rPr lang="es-ES" kern="150" dirty="0">
                <a:latin typeface="Liberation Serif"/>
                <a:ea typeface="Droid Sans Fallback"/>
                <a:cs typeface="FreeSans"/>
              </a:rPr>
              <a:t>Lineal = 0.239461</a:t>
            </a:r>
            <a:endParaRPr lang="es-ES" kern="150" dirty="0">
              <a:effectLst/>
              <a:latin typeface="Liberation Serif"/>
              <a:ea typeface="Droid Sans Fallback"/>
              <a:cs typeface="FreeSans"/>
            </a:endParaRPr>
          </a:p>
        </p:txBody>
      </p:sp>
    </p:spTree>
    <p:extLst>
      <p:ext uri="{BB962C8B-B14F-4D97-AF65-F5344CB8AC3E}">
        <p14:creationId xmlns:p14="http://schemas.microsoft.com/office/powerpoint/2010/main" val="610314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335" y="3883266"/>
            <a:ext cx="3966312" cy="2974734"/>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711" y="843752"/>
            <a:ext cx="3717073" cy="2787806"/>
          </a:xfrm>
          <a:prstGeom prst="rect">
            <a:avLst/>
          </a:prstGeom>
        </p:spPr>
      </p:pic>
      <p:sp>
        <p:nvSpPr>
          <p:cNvPr id="2" name="Título 1"/>
          <p:cNvSpPr>
            <a:spLocks noGrp="1"/>
          </p:cNvSpPr>
          <p:nvPr>
            <p:ph type="title"/>
          </p:nvPr>
        </p:nvSpPr>
        <p:spPr>
          <a:xfrm>
            <a:off x="1839434" y="-22860"/>
            <a:ext cx="9308462" cy="777239"/>
          </a:xfrm>
        </p:spPr>
        <p:txBody>
          <a:bodyPr>
            <a:normAutofit/>
          </a:bodyPr>
          <a:lstStyle/>
          <a:p>
            <a:r>
              <a:rPr lang="es-ES" dirty="0" smtClean="0">
                <a:latin typeface="Arial Rounded MT Bold" panose="020F0704030504030204" pitchFamily="34" charset="0"/>
              </a:rPr>
              <a:t>Algoritmo “obvio”. Eficiencia</a:t>
            </a:r>
            <a:endParaRPr lang="es-ES" dirty="0">
              <a:latin typeface="Arial Rounded MT Bold" panose="020F0704030504030204" pitchFamily="34" charset="0"/>
            </a:endParaRPr>
          </a:p>
        </p:txBody>
      </p:sp>
      <p:sp>
        <p:nvSpPr>
          <p:cNvPr id="13" name="CuadroTexto 12"/>
          <p:cNvSpPr txBox="1"/>
          <p:nvPr/>
        </p:nvSpPr>
        <p:spPr>
          <a:xfrm>
            <a:off x="2353458" y="565362"/>
            <a:ext cx="1688123" cy="369332"/>
          </a:xfrm>
          <a:prstGeom prst="rect">
            <a:avLst/>
          </a:prstGeom>
          <a:noFill/>
        </p:spPr>
        <p:txBody>
          <a:bodyPr wrap="square" rtlCol="0">
            <a:spAutoFit/>
          </a:bodyPr>
          <a:lstStyle/>
          <a:p>
            <a:r>
              <a:rPr lang="es-ES" b="1" dirty="0" smtClean="0"/>
              <a:t>Toshiba(Linux)</a:t>
            </a:r>
            <a:endParaRPr lang="es-ES" b="1" dirty="0"/>
          </a:p>
        </p:txBody>
      </p:sp>
      <p:sp>
        <p:nvSpPr>
          <p:cNvPr id="17" name="CuadroTexto 16"/>
          <p:cNvSpPr txBox="1"/>
          <p:nvPr/>
        </p:nvSpPr>
        <p:spPr>
          <a:xfrm>
            <a:off x="7124534" y="565362"/>
            <a:ext cx="1688123" cy="369332"/>
          </a:xfrm>
          <a:prstGeom prst="rect">
            <a:avLst/>
          </a:prstGeom>
          <a:noFill/>
        </p:spPr>
        <p:txBody>
          <a:bodyPr wrap="square" rtlCol="0">
            <a:spAutoFit/>
          </a:bodyPr>
          <a:lstStyle/>
          <a:p>
            <a:r>
              <a:rPr lang="es-ES" b="1" dirty="0" smtClean="0"/>
              <a:t>Fujitsu(Linux)</a:t>
            </a:r>
            <a:endParaRPr lang="es-ES" b="1" dirty="0"/>
          </a:p>
        </p:txBody>
      </p:sp>
      <p:sp>
        <p:nvSpPr>
          <p:cNvPr id="18" name="CuadroTexto 17"/>
          <p:cNvSpPr txBox="1"/>
          <p:nvPr/>
        </p:nvSpPr>
        <p:spPr>
          <a:xfrm>
            <a:off x="2353458" y="3615470"/>
            <a:ext cx="2021595" cy="369332"/>
          </a:xfrm>
          <a:prstGeom prst="rect">
            <a:avLst/>
          </a:prstGeom>
          <a:noFill/>
        </p:spPr>
        <p:txBody>
          <a:bodyPr wrap="square" rtlCol="0">
            <a:spAutoFit/>
          </a:bodyPr>
          <a:lstStyle/>
          <a:p>
            <a:r>
              <a:rPr lang="es-ES" b="1" dirty="0" smtClean="0"/>
              <a:t>Toshiba(Windows)</a:t>
            </a:r>
            <a:endParaRPr lang="es-ES" b="1" dirty="0"/>
          </a:p>
        </p:txBody>
      </p:sp>
      <p:sp>
        <p:nvSpPr>
          <p:cNvPr id="20" name="CuadroTexto 19"/>
          <p:cNvSpPr txBox="1"/>
          <p:nvPr/>
        </p:nvSpPr>
        <p:spPr>
          <a:xfrm>
            <a:off x="7173863" y="3615470"/>
            <a:ext cx="3671921" cy="369332"/>
          </a:xfrm>
          <a:prstGeom prst="rect">
            <a:avLst/>
          </a:prstGeom>
          <a:noFill/>
        </p:spPr>
        <p:txBody>
          <a:bodyPr wrap="square" rtlCol="0">
            <a:spAutoFit/>
          </a:bodyPr>
          <a:lstStyle/>
          <a:p>
            <a:r>
              <a:rPr lang="es-ES" b="1" u="sng" dirty="0" err="1"/>
              <a:t>MacBook</a:t>
            </a:r>
            <a:r>
              <a:rPr lang="es-ES" b="1" u="sng" dirty="0"/>
              <a:t> </a:t>
            </a:r>
            <a:r>
              <a:rPr lang="es-ES" b="1" u="sng" dirty="0" smtClean="0"/>
              <a:t>Pro</a:t>
            </a:r>
            <a:r>
              <a:rPr lang="es-ES" b="1" dirty="0"/>
              <a:t> </a:t>
            </a:r>
            <a:r>
              <a:rPr lang="es-ES" b="1" dirty="0" smtClean="0"/>
              <a:t>(</a:t>
            </a:r>
            <a:r>
              <a:rPr lang="es-ES" b="1" u="sng" dirty="0" err="1" smtClean="0"/>
              <a:t>MacOS</a:t>
            </a:r>
            <a:r>
              <a:rPr lang="es-ES" b="1" u="sng" dirty="0" smtClean="0"/>
              <a:t> </a:t>
            </a:r>
            <a:r>
              <a:rPr lang="es-ES" b="1" u="sng" dirty="0"/>
              <a:t>El </a:t>
            </a:r>
            <a:r>
              <a:rPr lang="es-ES" b="1" u="sng" dirty="0" smtClean="0"/>
              <a:t>Capitán)</a:t>
            </a:r>
            <a:endParaRPr lang="es-ES" b="1" dirty="0"/>
          </a:p>
        </p:txBody>
      </p:sp>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534" y="3984802"/>
            <a:ext cx="3721250" cy="2790938"/>
          </a:xfrm>
          <a:prstGeom prst="rect">
            <a:avLst/>
          </a:prstGeom>
        </p:spPr>
      </p:pic>
      <p:pic>
        <p:nvPicPr>
          <p:cNvPr id="9" name="Imagen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6383" y="832731"/>
            <a:ext cx="4005264" cy="2718651"/>
          </a:xfrm>
          <a:prstGeom prst="rect">
            <a:avLst/>
          </a:prstGeom>
        </p:spPr>
      </p:pic>
    </p:spTree>
    <p:extLst>
      <p:ext uri="{BB962C8B-B14F-4D97-AF65-F5344CB8AC3E}">
        <p14:creationId xmlns:p14="http://schemas.microsoft.com/office/powerpoint/2010/main" val="1839045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640115"/>
            <a:ext cx="10385424" cy="1752599"/>
          </a:xfrm>
        </p:spPr>
        <p:txBody>
          <a:bodyPr>
            <a:noAutofit/>
          </a:bodyPr>
          <a:lstStyle/>
          <a:p>
            <a:r>
              <a:rPr lang="es-ES" sz="6000" b="1" dirty="0"/>
              <a:t>A</a:t>
            </a:r>
            <a:r>
              <a:rPr lang="es-ES" sz="6000" b="1" dirty="0" smtClean="0"/>
              <a:t>lgoritmo </a:t>
            </a:r>
            <a:r>
              <a:rPr lang="es-ES" sz="6000" b="1" dirty="0" smtClean="0"/>
              <a:t>Divide y Vencerás</a:t>
            </a:r>
            <a:endParaRPr lang="es-ES" sz="6000" b="1"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004495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69213" y="0"/>
            <a:ext cx="10766738" cy="777239"/>
          </a:xfrm>
        </p:spPr>
        <p:txBody>
          <a:bodyPr>
            <a:normAutofit fontScale="90000"/>
          </a:bodyPr>
          <a:lstStyle/>
          <a:p>
            <a:r>
              <a:rPr lang="es-ES" dirty="0" smtClean="0">
                <a:latin typeface="Arial Rounded MT Bold" panose="020F0704030504030204" pitchFamily="34" charset="0"/>
              </a:rPr>
              <a:t>Algoritmo </a:t>
            </a:r>
            <a:r>
              <a:rPr lang="es-ES" dirty="0" smtClean="0">
                <a:latin typeface="Arial Rounded MT Bold" panose="020F0704030504030204" pitchFamily="34" charset="0"/>
              </a:rPr>
              <a:t>Divide y </a:t>
            </a:r>
            <a:r>
              <a:rPr lang="es-ES" dirty="0" err="1" smtClean="0">
                <a:latin typeface="Arial Rounded MT Bold" panose="020F0704030504030204" pitchFamily="34" charset="0"/>
              </a:rPr>
              <a:t>Venceras.Implementación</a:t>
            </a:r>
            <a:endParaRPr lang="es-ES" dirty="0">
              <a:latin typeface="Arial Rounded MT Bold" panose="020F0704030504030204" pitchFamily="34" charset="0"/>
            </a:endParaRPr>
          </a:p>
        </p:txBody>
      </p:sp>
      <p:sp>
        <p:nvSpPr>
          <p:cNvPr id="20" name="CuadroTexto 19"/>
          <p:cNvSpPr txBox="1"/>
          <p:nvPr/>
        </p:nvSpPr>
        <p:spPr>
          <a:xfrm>
            <a:off x="2757268" y="921927"/>
            <a:ext cx="8390628" cy="523220"/>
          </a:xfrm>
          <a:prstGeom prst="rect">
            <a:avLst/>
          </a:prstGeom>
          <a:noFill/>
        </p:spPr>
        <p:txBody>
          <a:bodyPr wrap="square" rtlCol="0">
            <a:spAutoFit/>
          </a:bodyPr>
          <a:lstStyle/>
          <a:p>
            <a:r>
              <a:rPr lang="es-ES" sz="2800" dirty="0" smtClean="0">
                <a:latin typeface="Comic Sans MS" panose="030F0702030302020204" pitchFamily="66" charset="0"/>
              </a:rPr>
              <a:t>	</a:t>
            </a:r>
            <a:endParaRPr lang="es-ES" sz="2800" dirty="0">
              <a:latin typeface="Comic Sans MS" panose="030F0702030302020204" pitchFamily="66" charset="0"/>
            </a:endParaRPr>
          </a:p>
        </p:txBody>
      </p:sp>
      <p:sp>
        <p:nvSpPr>
          <p:cNvPr id="6" name="CuadroTexto 5"/>
          <p:cNvSpPr txBox="1"/>
          <p:nvPr/>
        </p:nvSpPr>
        <p:spPr>
          <a:xfrm>
            <a:off x="2235837" y="921927"/>
            <a:ext cx="8582417" cy="1569660"/>
          </a:xfrm>
          <a:prstGeom prst="rect">
            <a:avLst/>
          </a:prstGeom>
          <a:noFill/>
        </p:spPr>
        <p:txBody>
          <a:bodyPr wrap="square" rtlCol="0">
            <a:spAutoFit/>
          </a:bodyPr>
          <a:lstStyle/>
          <a:p>
            <a:r>
              <a:rPr lang="es-ES" sz="2400" dirty="0" smtClean="0"/>
              <a:t>Este algoritmo sigue el patrón de división de vectores utilizado en </a:t>
            </a:r>
            <a:r>
              <a:rPr lang="es-ES" sz="2400" dirty="0" err="1" smtClean="0"/>
              <a:t>mergesort</a:t>
            </a:r>
            <a:r>
              <a:rPr lang="es-ES" sz="2400" dirty="0" smtClean="0"/>
              <a:t>. Al fusionar las distintas particiones del vector se acumulan el número de inversiones necesarias para realizar la ordenación. </a:t>
            </a:r>
            <a:endParaRPr lang="es-ES" sz="2400" dirty="0"/>
          </a:p>
        </p:txBody>
      </p:sp>
      <p:graphicFrame>
        <p:nvGraphicFramePr>
          <p:cNvPr id="8" name="Tabla 7"/>
          <p:cNvGraphicFramePr>
            <a:graphicFrameLocks noGrp="1"/>
          </p:cNvGraphicFramePr>
          <p:nvPr>
            <p:extLst>
              <p:ext uri="{D42A27DB-BD31-4B8C-83A1-F6EECF244321}">
                <p14:modId xmlns:p14="http://schemas.microsoft.com/office/powerpoint/2010/main" val="2402804604"/>
              </p:ext>
            </p:extLst>
          </p:nvPr>
        </p:nvGraphicFramePr>
        <p:xfrm>
          <a:off x="2275663" y="3449400"/>
          <a:ext cx="8127999" cy="741680"/>
        </p:xfrm>
        <a:graphic>
          <a:graphicData uri="http://schemas.openxmlformats.org/drawingml/2006/table">
            <a:tbl>
              <a:tblPr firstRow="1" bandRow="1">
                <a:tableStyleId>{22838BEF-8BB2-4498-84A7-C5851F593DF1}</a:tableStyleId>
              </a:tblPr>
              <a:tblGrid>
                <a:gridCol w="903111"/>
                <a:gridCol w="903111"/>
                <a:gridCol w="903111"/>
                <a:gridCol w="903111"/>
                <a:gridCol w="903111"/>
                <a:gridCol w="903111"/>
                <a:gridCol w="903111"/>
                <a:gridCol w="903111"/>
                <a:gridCol w="903111"/>
              </a:tblGrid>
              <a:tr h="370840">
                <a:tc>
                  <a:txBody>
                    <a:bodyPr/>
                    <a:lstStyle/>
                    <a:p>
                      <a:pPr algn="ctr"/>
                      <a:r>
                        <a:rPr lang="es-ES" dirty="0" smtClean="0"/>
                        <a:t>1</a:t>
                      </a:r>
                      <a:endParaRPr lang="es-ES" dirty="0"/>
                    </a:p>
                  </a:txBody>
                  <a:tcPr/>
                </a:tc>
                <a:tc>
                  <a:txBody>
                    <a:bodyPr/>
                    <a:lstStyle/>
                    <a:p>
                      <a:pPr algn="ctr"/>
                      <a:r>
                        <a:rPr lang="es-ES" dirty="0" smtClean="0"/>
                        <a:t>2</a:t>
                      </a:r>
                      <a:endParaRPr lang="es-ES" dirty="0"/>
                    </a:p>
                  </a:txBody>
                  <a:tcPr/>
                </a:tc>
                <a:tc>
                  <a:txBody>
                    <a:bodyPr/>
                    <a:lstStyle/>
                    <a:p>
                      <a:pPr algn="ctr"/>
                      <a:r>
                        <a:rPr lang="es-ES" dirty="0" smtClean="0"/>
                        <a:t>3</a:t>
                      </a:r>
                      <a:endParaRPr lang="es-ES" dirty="0"/>
                    </a:p>
                  </a:txBody>
                  <a:tcPr/>
                </a:tc>
                <a:tc>
                  <a:txBody>
                    <a:bodyPr/>
                    <a:lstStyle/>
                    <a:p>
                      <a:pPr algn="ctr"/>
                      <a:r>
                        <a:rPr lang="es-ES" dirty="0" smtClean="0"/>
                        <a:t>4</a:t>
                      </a:r>
                      <a:endParaRPr lang="es-ES" dirty="0"/>
                    </a:p>
                  </a:txBody>
                  <a:tcPr/>
                </a:tc>
                <a:tc>
                  <a:txBody>
                    <a:bodyPr/>
                    <a:lstStyle/>
                    <a:p>
                      <a:pPr algn="ctr"/>
                      <a:r>
                        <a:rPr lang="es-ES" dirty="0" smtClean="0"/>
                        <a:t>5</a:t>
                      </a:r>
                      <a:endParaRPr lang="es-ES" dirty="0"/>
                    </a:p>
                  </a:txBody>
                  <a:tcPr/>
                </a:tc>
                <a:tc>
                  <a:txBody>
                    <a:bodyPr/>
                    <a:lstStyle/>
                    <a:p>
                      <a:pPr algn="ctr"/>
                      <a:r>
                        <a:rPr lang="es-ES" dirty="0" smtClean="0"/>
                        <a:t>6</a:t>
                      </a:r>
                      <a:endParaRPr lang="es-ES" dirty="0"/>
                    </a:p>
                  </a:txBody>
                  <a:tcPr/>
                </a:tc>
                <a:tc>
                  <a:txBody>
                    <a:bodyPr/>
                    <a:lstStyle/>
                    <a:p>
                      <a:pPr algn="ctr"/>
                      <a:r>
                        <a:rPr lang="es-ES" dirty="0" smtClean="0"/>
                        <a:t>7</a:t>
                      </a:r>
                      <a:endParaRPr lang="es-ES" dirty="0"/>
                    </a:p>
                  </a:txBody>
                  <a:tcPr/>
                </a:tc>
                <a:tc>
                  <a:txBody>
                    <a:bodyPr/>
                    <a:lstStyle/>
                    <a:p>
                      <a:pPr algn="ctr"/>
                      <a:r>
                        <a:rPr lang="es-ES" dirty="0" smtClean="0"/>
                        <a:t>8</a:t>
                      </a:r>
                      <a:endParaRPr lang="es-ES" dirty="0"/>
                    </a:p>
                  </a:txBody>
                  <a:tcPr/>
                </a:tc>
                <a:tc>
                  <a:txBody>
                    <a:bodyPr/>
                    <a:lstStyle/>
                    <a:p>
                      <a:pPr algn="ctr"/>
                      <a:r>
                        <a:rPr lang="es-ES" dirty="0" smtClean="0"/>
                        <a:t>9</a:t>
                      </a:r>
                      <a:endParaRPr lang="es-ES" dirty="0"/>
                    </a:p>
                  </a:txBody>
                  <a:tcPr/>
                </a:tc>
              </a:tr>
              <a:tr h="370840">
                <a:tc>
                  <a:txBody>
                    <a:bodyPr/>
                    <a:lstStyle/>
                    <a:p>
                      <a:pPr algn="ctr"/>
                      <a:r>
                        <a:rPr lang="es-ES" dirty="0" smtClean="0"/>
                        <a:t>3</a:t>
                      </a:r>
                      <a:endParaRPr lang="es-ES" dirty="0"/>
                    </a:p>
                  </a:txBody>
                  <a:tcPr/>
                </a:tc>
                <a:tc>
                  <a:txBody>
                    <a:bodyPr/>
                    <a:lstStyle/>
                    <a:p>
                      <a:pPr algn="ctr"/>
                      <a:r>
                        <a:rPr lang="es-ES" dirty="0" smtClean="0"/>
                        <a:t>1</a:t>
                      </a:r>
                      <a:endParaRPr lang="es-ES" dirty="0"/>
                    </a:p>
                  </a:txBody>
                  <a:tcPr/>
                </a:tc>
                <a:tc>
                  <a:txBody>
                    <a:bodyPr/>
                    <a:lstStyle/>
                    <a:p>
                      <a:pPr algn="ctr"/>
                      <a:r>
                        <a:rPr lang="es-ES" dirty="0" smtClean="0"/>
                        <a:t>2</a:t>
                      </a:r>
                      <a:endParaRPr lang="es-ES" dirty="0"/>
                    </a:p>
                  </a:txBody>
                  <a:tcPr/>
                </a:tc>
                <a:tc>
                  <a:txBody>
                    <a:bodyPr/>
                    <a:lstStyle/>
                    <a:p>
                      <a:pPr algn="ctr"/>
                      <a:r>
                        <a:rPr lang="es-ES" dirty="0" smtClean="0"/>
                        <a:t>4</a:t>
                      </a:r>
                      <a:endParaRPr lang="es-ES" dirty="0"/>
                    </a:p>
                  </a:txBody>
                  <a:tcPr/>
                </a:tc>
                <a:tc>
                  <a:txBody>
                    <a:bodyPr/>
                    <a:lstStyle/>
                    <a:p>
                      <a:pPr algn="ctr"/>
                      <a:r>
                        <a:rPr lang="es-ES" dirty="0" smtClean="0"/>
                        <a:t>5</a:t>
                      </a:r>
                      <a:endParaRPr lang="es-ES" dirty="0"/>
                    </a:p>
                  </a:txBody>
                  <a:tcPr/>
                </a:tc>
                <a:tc>
                  <a:txBody>
                    <a:bodyPr/>
                    <a:lstStyle/>
                    <a:p>
                      <a:pPr algn="ctr"/>
                      <a:r>
                        <a:rPr lang="es-ES" dirty="0" smtClean="0"/>
                        <a:t>8</a:t>
                      </a:r>
                      <a:endParaRPr lang="es-ES" dirty="0"/>
                    </a:p>
                  </a:txBody>
                  <a:tcPr/>
                </a:tc>
                <a:tc>
                  <a:txBody>
                    <a:bodyPr/>
                    <a:lstStyle/>
                    <a:p>
                      <a:pPr algn="ctr"/>
                      <a:r>
                        <a:rPr lang="es-ES" dirty="0" smtClean="0"/>
                        <a:t>7</a:t>
                      </a:r>
                      <a:endParaRPr lang="es-ES" dirty="0"/>
                    </a:p>
                  </a:txBody>
                  <a:tcPr/>
                </a:tc>
                <a:tc>
                  <a:txBody>
                    <a:bodyPr/>
                    <a:lstStyle/>
                    <a:p>
                      <a:pPr algn="ctr"/>
                      <a:r>
                        <a:rPr lang="es-ES" dirty="0" smtClean="0"/>
                        <a:t>9</a:t>
                      </a:r>
                      <a:endParaRPr lang="es-ES" dirty="0"/>
                    </a:p>
                  </a:txBody>
                  <a:tcPr/>
                </a:tc>
                <a:tc>
                  <a:txBody>
                    <a:bodyPr/>
                    <a:lstStyle/>
                    <a:p>
                      <a:pPr algn="ctr"/>
                      <a:r>
                        <a:rPr lang="es-ES" dirty="0" smtClean="0"/>
                        <a:t>6</a:t>
                      </a:r>
                      <a:endParaRPr lang="es-ES" dirty="0"/>
                    </a:p>
                  </a:txBody>
                  <a:tcPr/>
                </a:tc>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511985702"/>
              </p:ext>
            </p:extLst>
          </p:nvPr>
        </p:nvGraphicFramePr>
        <p:xfrm>
          <a:off x="2235837" y="5525036"/>
          <a:ext cx="8127999" cy="365760"/>
        </p:xfrm>
        <a:graphic>
          <a:graphicData uri="http://schemas.openxmlformats.org/drawingml/2006/table">
            <a:tbl>
              <a:tblPr firstRow="1" bandRow="1">
                <a:tableStyleId>{F5AB1C69-6EDB-4FF4-983F-18BD219EF322}</a:tableStyleId>
              </a:tblPr>
              <a:tblGrid>
                <a:gridCol w="903111"/>
                <a:gridCol w="903111"/>
                <a:gridCol w="903111"/>
                <a:gridCol w="903111"/>
                <a:gridCol w="903111"/>
                <a:gridCol w="903111"/>
                <a:gridCol w="903111"/>
                <a:gridCol w="903111"/>
                <a:gridCol w="903111"/>
              </a:tblGrid>
              <a:tr h="304894">
                <a:tc>
                  <a:txBody>
                    <a:bodyPr/>
                    <a:lstStyle/>
                    <a:p>
                      <a:pPr algn="ctr"/>
                      <a:r>
                        <a:rPr lang="es-ES" dirty="0" smtClean="0"/>
                        <a:t>3</a:t>
                      </a:r>
                      <a:endParaRPr lang="es-ES" dirty="0"/>
                    </a:p>
                  </a:txBody>
                  <a:tcPr/>
                </a:tc>
                <a:tc>
                  <a:txBody>
                    <a:bodyPr/>
                    <a:lstStyle/>
                    <a:p>
                      <a:pPr algn="ctr"/>
                      <a:r>
                        <a:rPr lang="es-ES" dirty="0" smtClean="0"/>
                        <a:t>1</a:t>
                      </a:r>
                      <a:endParaRPr lang="es-ES" dirty="0"/>
                    </a:p>
                  </a:txBody>
                  <a:tcPr/>
                </a:tc>
                <a:tc>
                  <a:txBody>
                    <a:bodyPr/>
                    <a:lstStyle/>
                    <a:p>
                      <a:pPr algn="ctr"/>
                      <a:r>
                        <a:rPr lang="es-ES" dirty="0" smtClean="0"/>
                        <a:t>2</a:t>
                      </a:r>
                      <a:endParaRPr lang="es-ES" dirty="0"/>
                    </a:p>
                  </a:txBody>
                  <a:tcPr/>
                </a:tc>
                <a:tc>
                  <a:txBody>
                    <a:bodyPr/>
                    <a:lstStyle/>
                    <a:p>
                      <a:pPr algn="ctr"/>
                      <a:r>
                        <a:rPr lang="es-ES" dirty="0" smtClean="0"/>
                        <a:t>4</a:t>
                      </a:r>
                      <a:endParaRPr lang="es-ES" dirty="0"/>
                    </a:p>
                  </a:txBody>
                  <a:tcPr/>
                </a:tc>
                <a:tc>
                  <a:txBody>
                    <a:bodyPr/>
                    <a:lstStyle/>
                    <a:p>
                      <a:pPr algn="ctr"/>
                      <a:r>
                        <a:rPr lang="es-ES" dirty="0" smtClean="0"/>
                        <a:t>5</a:t>
                      </a:r>
                      <a:endParaRPr lang="es-ES" dirty="0"/>
                    </a:p>
                  </a:txBody>
                  <a:tcPr/>
                </a:tc>
                <a:tc>
                  <a:txBody>
                    <a:bodyPr/>
                    <a:lstStyle/>
                    <a:p>
                      <a:pPr algn="ctr"/>
                      <a:r>
                        <a:rPr lang="es-ES" dirty="0" smtClean="0"/>
                        <a:t>8</a:t>
                      </a:r>
                      <a:endParaRPr lang="es-ES" dirty="0"/>
                    </a:p>
                  </a:txBody>
                  <a:tcPr/>
                </a:tc>
                <a:tc>
                  <a:txBody>
                    <a:bodyPr/>
                    <a:lstStyle/>
                    <a:p>
                      <a:pPr algn="ctr"/>
                      <a:r>
                        <a:rPr lang="es-ES" dirty="0" smtClean="0"/>
                        <a:t>7</a:t>
                      </a:r>
                      <a:endParaRPr lang="es-ES" dirty="0"/>
                    </a:p>
                  </a:txBody>
                  <a:tcPr/>
                </a:tc>
                <a:tc>
                  <a:txBody>
                    <a:bodyPr/>
                    <a:lstStyle/>
                    <a:p>
                      <a:pPr algn="ctr"/>
                      <a:r>
                        <a:rPr lang="es-ES" dirty="0" smtClean="0"/>
                        <a:t>9</a:t>
                      </a:r>
                      <a:endParaRPr lang="es-ES" dirty="0"/>
                    </a:p>
                  </a:txBody>
                  <a:tcPr/>
                </a:tc>
                <a:tc>
                  <a:txBody>
                    <a:bodyPr/>
                    <a:lstStyle/>
                    <a:p>
                      <a:pPr algn="ctr"/>
                      <a:r>
                        <a:rPr lang="es-ES" dirty="0" smtClean="0"/>
                        <a:t>6</a:t>
                      </a:r>
                      <a:endParaRPr lang="es-ES" dirty="0"/>
                    </a:p>
                  </a:txBody>
                  <a:tcPr/>
                </a:tc>
              </a:tr>
            </a:tbl>
          </a:graphicData>
        </a:graphic>
      </p:graphicFrame>
      <p:sp>
        <p:nvSpPr>
          <p:cNvPr id="7" name="Flecha abajo 6"/>
          <p:cNvSpPr/>
          <p:nvPr/>
        </p:nvSpPr>
        <p:spPr>
          <a:xfrm>
            <a:off x="4546242" y="4404575"/>
            <a:ext cx="489397" cy="95303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ES"/>
          </a:p>
        </p:txBody>
      </p:sp>
      <p:sp>
        <p:nvSpPr>
          <p:cNvPr id="9" name="CuadroTexto 8"/>
          <p:cNvSpPr txBox="1"/>
          <p:nvPr/>
        </p:nvSpPr>
        <p:spPr>
          <a:xfrm>
            <a:off x="5254580" y="4546242"/>
            <a:ext cx="2125014" cy="461665"/>
          </a:xfrm>
          <a:prstGeom prst="rect">
            <a:avLst/>
          </a:prstGeom>
          <a:noFill/>
        </p:spPr>
        <p:txBody>
          <a:bodyPr wrap="square" rtlCol="0">
            <a:spAutoFit/>
          </a:bodyPr>
          <a:lstStyle/>
          <a:p>
            <a:r>
              <a:rPr lang="es-ES" sz="2400" b="1" dirty="0" err="1" smtClean="0"/>
              <a:t>MergeSort</a:t>
            </a:r>
            <a:endParaRPr lang="es-ES" sz="2400" b="1" dirty="0"/>
          </a:p>
        </p:txBody>
      </p:sp>
    </p:spTree>
    <p:extLst>
      <p:ext uri="{BB962C8B-B14F-4D97-AF65-F5344CB8AC3E}">
        <p14:creationId xmlns:p14="http://schemas.microsoft.com/office/powerpoint/2010/main" val="3078495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434" y="-22860"/>
            <a:ext cx="9308462" cy="777239"/>
          </a:xfrm>
        </p:spPr>
        <p:txBody>
          <a:bodyPr>
            <a:normAutofit fontScale="90000"/>
          </a:bodyPr>
          <a:lstStyle/>
          <a:p>
            <a:r>
              <a:rPr lang="es-ES" dirty="0" smtClean="0">
                <a:latin typeface="Arial Rounded MT Bold" panose="020F0704030504030204" pitchFamily="34" charset="0"/>
              </a:rPr>
              <a:t>Algoritmo </a:t>
            </a:r>
            <a:r>
              <a:rPr lang="es-ES" dirty="0" smtClean="0">
                <a:latin typeface="Arial Rounded MT Bold" panose="020F0704030504030204" pitchFamily="34" charset="0"/>
              </a:rPr>
              <a:t>Divide y </a:t>
            </a:r>
            <a:r>
              <a:rPr lang="es-ES" dirty="0" err="1" smtClean="0">
                <a:latin typeface="Arial Rounded MT Bold" panose="020F0704030504030204" pitchFamily="34" charset="0"/>
              </a:rPr>
              <a:t>Vencerás.</a:t>
            </a:r>
            <a:r>
              <a:rPr lang="es-ES" dirty="0" err="1" smtClean="0">
                <a:latin typeface="Arial Rounded MT Bold" panose="020F0704030504030204" pitchFamily="34" charset="0"/>
              </a:rPr>
              <a:t>Eficiencia</a:t>
            </a:r>
            <a:endParaRPr lang="es-ES" dirty="0">
              <a:latin typeface="Arial Rounded MT Bold" panose="020F0704030504030204" pitchFamily="34" charset="0"/>
            </a:endParaRPr>
          </a:p>
        </p:txBody>
      </p:sp>
      <p:graphicFrame>
        <p:nvGraphicFramePr>
          <p:cNvPr id="19" name="Marcador de contenido 18"/>
          <p:cNvGraphicFramePr>
            <a:graphicFrameLocks noGrp="1"/>
          </p:cNvGraphicFramePr>
          <p:nvPr>
            <p:ph idx="1"/>
            <p:extLst/>
          </p:nvPr>
        </p:nvGraphicFramePr>
        <p:xfrm>
          <a:off x="1839434" y="3733800"/>
          <a:ext cx="10018712"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a 7"/>
          <p:cNvGraphicFramePr>
            <a:graphicFrameLocks noGrp="1"/>
          </p:cNvGraphicFramePr>
          <p:nvPr>
            <p:extLst>
              <p:ext uri="{D42A27DB-BD31-4B8C-83A1-F6EECF244321}">
                <p14:modId xmlns:p14="http://schemas.microsoft.com/office/powerpoint/2010/main" val="3067825202"/>
              </p:ext>
            </p:extLst>
          </p:nvPr>
        </p:nvGraphicFramePr>
        <p:xfrm>
          <a:off x="1419701" y="2419642"/>
          <a:ext cx="6124576" cy="1316355"/>
        </p:xfrm>
        <a:graphic>
          <a:graphicData uri="http://schemas.openxmlformats.org/drawingml/2006/table">
            <a:tbl>
              <a:tblPr>
                <a:tableStyleId>{5C22544A-7EE6-4342-B048-85BDC9FD1C3A}</a:tableStyleId>
              </a:tblPr>
              <a:tblGrid>
                <a:gridCol w="3062288"/>
                <a:gridCol w="3062288"/>
              </a:tblGrid>
              <a:tr h="438785">
                <a:tc>
                  <a:txBody>
                    <a:bodyPr/>
                    <a:lstStyle/>
                    <a:p>
                      <a:pPr algn="ctr">
                        <a:spcAft>
                          <a:spcPts val="0"/>
                        </a:spcAft>
                      </a:pPr>
                      <a:r>
                        <a:rPr lang="es-ES" sz="2000" kern="150" dirty="0" smtClean="0">
                          <a:effectLst/>
                          <a:latin typeface="+mn-lt"/>
                          <a:ea typeface="+mn-ea"/>
                          <a:cs typeface="+mn-cs"/>
                        </a:rPr>
                        <a:t>5000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1.7862e-03</a:t>
                      </a:r>
                      <a:endParaRPr lang="es-ES" sz="2000" kern="150" dirty="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dirty="0" smtClean="0">
                          <a:effectLst/>
                          <a:latin typeface="+mn-lt"/>
                          <a:ea typeface="+mn-ea"/>
                          <a:cs typeface="+mn-cs"/>
                        </a:rPr>
                        <a:t>10000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3.9614e-03</a:t>
                      </a:r>
                      <a:endParaRPr lang="es-ES" sz="2000" kern="150" dirty="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dirty="0" smtClean="0">
                          <a:effectLst/>
                          <a:latin typeface="+mn-lt"/>
                          <a:ea typeface="+mn-ea"/>
                          <a:cs typeface="+mn-cs"/>
                        </a:rPr>
                        <a:t>15000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6.0454e-04</a:t>
                      </a:r>
                      <a:endParaRPr lang="es-ES" sz="2000" kern="150" dirty="0">
                        <a:effectLst/>
                        <a:latin typeface="Liberation Serif"/>
                        <a:ea typeface="Droid Sans Fallback"/>
                        <a:cs typeface="FreeSans"/>
                      </a:endParaRPr>
                    </a:p>
                  </a:txBody>
                  <a:tcPr marL="34925" marR="34925" marT="34925" marB="34925"/>
                </a:tc>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501113856"/>
              </p:ext>
            </p:extLst>
          </p:nvPr>
        </p:nvGraphicFramePr>
        <p:xfrm>
          <a:off x="1419702" y="3751773"/>
          <a:ext cx="6120580" cy="1498600"/>
        </p:xfrm>
        <a:graphic>
          <a:graphicData uri="http://schemas.openxmlformats.org/drawingml/2006/table">
            <a:tbl>
              <a:tblPr>
                <a:tableStyleId>{5C22544A-7EE6-4342-B048-85BDC9FD1C3A}</a:tableStyleId>
              </a:tblPr>
              <a:tblGrid>
                <a:gridCol w="3060290"/>
                <a:gridCol w="3060290"/>
              </a:tblGrid>
              <a:tr h="314081">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2000" kern="150" dirty="0" smtClean="0">
                          <a:effectLst/>
                          <a:latin typeface="+mn-lt"/>
                          <a:ea typeface="+mn-ea"/>
                          <a:cs typeface="+mn-cs"/>
                        </a:rPr>
                        <a:t>990000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0.324368</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2000" kern="150" dirty="0" smtClean="0">
                          <a:effectLst/>
                          <a:latin typeface="+mn-lt"/>
                          <a:ea typeface="+mn-ea"/>
                          <a:cs typeface="+mn-cs"/>
                        </a:rPr>
                        <a:t>995000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0.332126</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2000" kern="150" dirty="0" smtClean="0">
                          <a:effectLst/>
                          <a:latin typeface="+mn-lt"/>
                          <a:ea typeface="+mn-ea"/>
                          <a:cs typeface="+mn-cs"/>
                        </a:rPr>
                        <a:t>1000000</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0.337893</a:t>
                      </a:r>
                      <a:endParaRPr lang="es-ES" sz="2000" kern="150" dirty="0">
                        <a:effectLst/>
                        <a:latin typeface="Liberation Serif"/>
                        <a:ea typeface="Droid Sans Fallback"/>
                        <a:cs typeface="FreeSans"/>
                      </a:endParaRPr>
                    </a:p>
                  </a:txBody>
                  <a:tcPr marL="34925" marR="34925" marT="34925" marB="34925"/>
                </a:tc>
              </a:tr>
            </a:tbl>
          </a:graphicData>
        </a:graphic>
      </p:graphicFrame>
      <p:sp>
        <p:nvSpPr>
          <p:cNvPr id="10" name="CuadroTexto 9"/>
          <p:cNvSpPr txBox="1"/>
          <p:nvPr/>
        </p:nvSpPr>
        <p:spPr>
          <a:xfrm>
            <a:off x="3305908" y="1758462"/>
            <a:ext cx="3066756" cy="523220"/>
          </a:xfrm>
          <a:prstGeom prst="rect">
            <a:avLst/>
          </a:prstGeom>
          <a:noFill/>
        </p:spPr>
        <p:txBody>
          <a:bodyPr wrap="square" rtlCol="0">
            <a:spAutoFit/>
          </a:bodyPr>
          <a:lstStyle/>
          <a:p>
            <a:r>
              <a:rPr lang="es-ES" sz="2800" b="1" dirty="0" smtClean="0"/>
              <a:t>Datos Empíricos</a:t>
            </a:r>
          </a:p>
        </p:txBody>
      </p:sp>
      <p:sp>
        <p:nvSpPr>
          <p:cNvPr id="11" name="CuadroTexto 10"/>
          <p:cNvSpPr txBox="1"/>
          <p:nvPr/>
        </p:nvSpPr>
        <p:spPr>
          <a:xfrm>
            <a:off x="8060788" y="2281682"/>
            <a:ext cx="3868615" cy="1200329"/>
          </a:xfrm>
          <a:prstGeom prst="rect">
            <a:avLst/>
          </a:prstGeom>
          <a:noFill/>
        </p:spPr>
        <p:txBody>
          <a:bodyPr wrap="square" rtlCol="0">
            <a:spAutoFit/>
          </a:bodyPr>
          <a:lstStyle/>
          <a:p>
            <a:r>
              <a:rPr lang="es-ES" dirty="0" smtClean="0"/>
              <a:t>Tras un ajuste de mínimos cuadrados con distintas gráficas sobre los datos tomados se obtienen la suma de los residuos al cuadrado:</a:t>
            </a:r>
          </a:p>
        </p:txBody>
      </p:sp>
      <p:sp>
        <p:nvSpPr>
          <p:cNvPr id="4" name="Rectángulo 3"/>
          <p:cNvSpPr/>
          <p:nvPr/>
        </p:nvSpPr>
        <p:spPr>
          <a:xfrm>
            <a:off x="8099895" y="3801294"/>
            <a:ext cx="3503969" cy="707886"/>
          </a:xfrm>
          <a:prstGeom prst="rect">
            <a:avLst/>
          </a:prstGeom>
        </p:spPr>
        <p:txBody>
          <a:bodyPr wrap="square">
            <a:spAutoFit/>
          </a:bodyPr>
          <a:lstStyle/>
          <a:p>
            <a:pPr algn="just">
              <a:spcAft>
                <a:spcPts val="0"/>
              </a:spcAft>
            </a:pPr>
            <a:r>
              <a:rPr lang="es-ES" sz="2000" kern="150" dirty="0">
                <a:latin typeface="Liberation Serif"/>
                <a:ea typeface="Droid Sans Fallback"/>
                <a:cs typeface="FreeSans"/>
              </a:rPr>
              <a:t>Logarítmica = 0.908574</a:t>
            </a:r>
          </a:p>
          <a:p>
            <a:pPr algn="just">
              <a:spcAft>
                <a:spcPts val="0"/>
              </a:spcAft>
            </a:pPr>
            <a:r>
              <a:rPr lang="es-ES" sz="2000" kern="150" dirty="0" err="1">
                <a:latin typeface="Liberation Serif"/>
                <a:ea typeface="Droid Sans Fallback"/>
                <a:cs typeface="FreeSans"/>
              </a:rPr>
              <a:t>nlogarítmica</a:t>
            </a:r>
            <a:r>
              <a:rPr lang="es-ES" sz="2000" kern="150" dirty="0">
                <a:latin typeface="Liberation Serif"/>
                <a:ea typeface="Droid Sans Fallback"/>
                <a:cs typeface="FreeSans"/>
              </a:rPr>
              <a:t> = 0.00384006</a:t>
            </a:r>
            <a:endParaRPr lang="es-ES" sz="2000" kern="150" dirty="0">
              <a:effectLst/>
              <a:latin typeface="Liberation Serif"/>
              <a:ea typeface="Droid Sans Fallback"/>
              <a:cs typeface="FreeSans"/>
            </a:endParaRPr>
          </a:p>
        </p:txBody>
      </p:sp>
    </p:spTree>
    <p:extLst>
      <p:ext uri="{BB962C8B-B14F-4D97-AF65-F5344CB8AC3E}">
        <p14:creationId xmlns:p14="http://schemas.microsoft.com/office/powerpoint/2010/main" val="3380495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434" y="-22860"/>
            <a:ext cx="9308462" cy="777239"/>
          </a:xfrm>
        </p:spPr>
        <p:txBody>
          <a:bodyPr>
            <a:normAutofit fontScale="90000"/>
          </a:bodyPr>
          <a:lstStyle/>
          <a:p>
            <a:r>
              <a:rPr lang="es-ES" dirty="0" smtClean="0">
                <a:latin typeface="Arial Rounded MT Bold" panose="020F0704030504030204" pitchFamily="34" charset="0"/>
              </a:rPr>
              <a:t>Algoritmo </a:t>
            </a:r>
            <a:r>
              <a:rPr lang="es-ES" dirty="0" smtClean="0">
                <a:latin typeface="Arial Rounded MT Bold" panose="020F0704030504030204" pitchFamily="34" charset="0"/>
              </a:rPr>
              <a:t>Divide y Vencerás</a:t>
            </a:r>
            <a:r>
              <a:rPr lang="es-ES" dirty="0" smtClean="0">
                <a:latin typeface="Arial Rounded MT Bold" panose="020F0704030504030204" pitchFamily="34" charset="0"/>
              </a:rPr>
              <a:t>. </a:t>
            </a:r>
            <a:r>
              <a:rPr lang="es-ES" dirty="0" smtClean="0">
                <a:latin typeface="Arial Rounded MT Bold" panose="020F0704030504030204" pitchFamily="34" charset="0"/>
              </a:rPr>
              <a:t>Eficiencia</a:t>
            </a:r>
            <a:endParaRPr lang="es-ES" dirty="0">
              <a:latin typeface="Arial Rounded MT Bold" panose="020F0704030504030204" pitchFamily="34" charset="0"/>
            </a:endParaRPr>
          </a:p>
        </p:txBody>
      </p:sp>
      <p:sp>
        <p:nvSpPr>
          <p:cNvPr id="13" name="CuadroTexto 12"/>
          <p:cNvSpPr txBox="1"/>
          <p:nvPr/>
        </p:nvSpPr>
        <p:spPr>
          <a:xfrm>
            <a:off x="2353458" y="565362"/>
            <a:ext cx="1688123" cy="369332"/>
          </a:xfrm>
          <a:prstGeom prst="rect">
            <a:avLst/>
          </a:prstGeom>
          <a:noFill/>
        </p:spPr>
        <p:txBody>
          <a:bodyPr wrap="square" rtlCol="0">
            <a:spAutoFit/>
          </a:bodyPr>
          <a:lstStyle/>
          <a:p>
            <a:r>
              <a:rPr lang="es-ES" b="1" dirty="0" smtClean="0"/>
              <a:t>Toshiba(Linux)</a:t>
            </a:r>
            <a:endParaRPr lang="es-ES" b="1" dirty="0"/>
          </a:p>
        </p:txBody>
      </p:sp>
      <p:sp>
        <p:nvSpPr>
          <p:cNvPr id="17" name="CuadroTexto 16"/>
          <p:cNvSpPr txBox="1"/>
          <p:nvPr/>
        </p:nvSpPr>
        <p:spPr>
          <a:xfrm>
            <a:off x="7124534" y="565362"/>
            <a:ext cx="1688123" cy="369332"/>
          </a:xfrm>
          <a:prstGeom prst="rect">
            <a:avLst/>
          </a:prstGeom>
          <a:noFill/>
        </p:spPr>
        <p:txBody>
          <a:bodyPr wrap="square" rtlCol="0">
            <a:spAutoFit/>
          </a:bodyPr>
          <a:lstStyle/>
          <a:p>
            <a:r>
              <a:rPr lang="es-ES" b="1" dirty="0" smtClean="0"/>
              <a:t>Fujitsu(Linux)</a:t>
            </a:r>
            <a:endParaRPr lang="es-ES" b="1" dirty="0"/>
          </a:p>
        </p:txBody>
      </p:sp>
      <p:sp>
        <p:nvSpPr>
          <p:cNvPr id="18" name="CuadroTexto 17"/>
          <p:cNvSpPr txBox="1"/>
          <p:nvPr/>
        </p:nvSpPr>
        <p:spPr>
          <a:xfrm>
            <a:off x="2353458" y="3615470"/>
            <a:ext cx="2021595" cy="369332"/>
          </a:xfrm>
          <a:prstGeom prst="rect">
            <a:avLst/>
          </a:prstGeom>
          <a:noFill/>
        </p:spPr>
        <p:txBody>
          <a:bodyPr wrap="square" rtlCol="0">
            <a:spAutoFit/>
          </a:bodyPr>
          <a:lstStyle/>
          <a:p>
            <a:r>
              <a:rPr lang="es-ES" b="1" dirty="0" smtClean="0"/>
              <a:t>Toshiba(Windows)</a:t>
            </a:r>
            <a:endParaRPr lang="es-ES" b="1" dirty="0"/>
          </a:p>
        </p:txBody>
      </p:sp>
      <p:sp>
        <p:nvSpPr>
          <p:cNvPr id="20" name="CuadroTexto 19"/>
          <p:cNvSpPr txBox="1"/>
          <p:nvPr/>
        </p:nvSpPr>
        <p:spPr>
          <a:xfrm>
            <a:off x="7173863" y="3615470"/>
            <a:ext cx="3671921" cy="369332"/>
          </a:xfrm>
          <a:prstGeom prst="rect">
            <a:avLst/>
          </a:prstGeom>
          <a:noFill/>
        </p:spPr>
        <p:txBody>
          <a:bodyPr wrap="square" rtlCol="0">
            <a:spAutoFit/>
          </a:bodyPr>
          <a:lstStyle/>
          <a:p>
            <a:r>
              <a:rPr lang="es-ES" b="1" u="sng" dirty="0" err="1"/>
              <a:t>MacBook</a:t>
            </a:r>
            <a:r>
              <a:rPr lang="es-ES" b="1" u="sng" dirty="0"/>
              <a:t> </a:t>
            </a:r>
            <a:r>
              <a:rPr lang="es-ES" b="1" u="sng" dirty="0" smtClean="0"/>
              <a:t>Pro</a:t>
            </a:r>
            <a:r>
              <a:rPr lang="es-ES" b="1" dirty="0"/>
              <a:t> </a:t>
            </a:r>
            <a:r>
              <a:rPr lang="es-ES" b="1" dirty="0" smtClean="0"/>
              <a:t>(</a:t>
            </a:r>
            <a:r>
              <a:rPr lang="es-ES" b="1" u="sng" dirty="0" err="1" smtClean="0"/>
              <a:t>MacOS</a:t>
            </a:r>
            <a:r>
              <a:rPr lang="es-ES" b="1" u="sng" dirty="0" smtClean="0"/>
              <a:t> </a:t>
            </a:r>
            <a:r>
              <a:rPr lang="es-ES" b="1" u="sng" dirty="0"/>
              <a:t>El </a:t>
            </a:r>
            <a:r>
              <a:rPr lang="es-ES" b="1" u="sng" dirty="0" smtClean="0"/>
              <a:t>Capitán)</a:t>
            </a:r>
            <a:endParaRPr lang="es-ES" b="1"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4534" y="3947806"/>
            <a:ext cx="3721250" cy="2790938"/>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781" y="861527"/>
            <a:ext cx="3789917" cy="2842439"/>
          </a:xfrm>
          <a:prstGeom prst="rect">
            <a:avLst/>
          </a:prstGeom>
        </p:spPr>
      </p:pic>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9393" y="3911636"/>
            <a:ext cx="4073307" cy="2753942"/>
          </a:xfrm>
          <a:prstGeom prst="rect">
            <a:avLst/>
          </a:prstGeom>
        </p:spPr>
      </p:pic>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3458" y="849434"/>
            <a:ext cx="3907642" cy="2854532"/>
          </a:xfrm>
          <a:prstGeom prst="rect">
            <a:avLst/>
          </a:prstGeom>
        </p:spPr>
      </p:pic>
    </p:spTree>
    <p:extLst>
      <p:ext uri="{BB962C8B-B14F-4D97-AF65-F5344CB8AC3E}">
        <p14:creationId xmlns:p14="http://schemas.microsoft.com/office/powerpoint/2010/main" val="2424871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74810" y="1790699"/>
            <a:ext cx="10018713" cy="1752599"/>
          </a:xfrm>
        </p:spPr>
        <p:txBody>
          <a:bodyPr>
            <a:normAutofit/>
          </a:bodyPr>
          <a:lstStyle/>
          <a:p>
            <a:r>
              <a:rPr lang="es-ES" sz="5400" b="1" dirty="0" smtClean="0"/>
              <a:t>Comparación entre </a:t>
            </a:r>
            <a:r>
              <a:rPr lang="es-ES" sz="5400" b="1" dirty="0" smtClean="0"/>
              <a:t>los</a:t>
            </a:r>
            <a:r>
              <a:rPr lang="es-ES" sz="5400" b="1" dirty="0" smtClean="0"/>
              <a:t> algoritmos</a:t>
            </a:r>
            <a:endParaRPr lang="es-ES" sz="5400" b="1"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14288112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p:cNvSpPr txBox="1">
            <a:spLocks/>
          </p:cNvSpPr>
          <p:nvPr/>
        </p:nvSpPr>
        <p:spPr>
          <a:xfrm>
            <a:off x="1097783" y="-27211"/>
            <a:ext cx="10269416" cy="77723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latin typeface="Arial Rounded MT Bold" panose="020F0704030504030204" pitchFamily="34" charset="0"/>
              </a:rPr>
              <a:t>Comparación de algoritmos</a:t>
            </a:r>
            <a:endParaRPr lang="es-ES" dirty="0">
              <a:latin typeface="Arial Rounded MT Bold" panose="020F0704030504030204" pitchFamily="34" charset="0"/>
            </a:endParaRPr>
          </a:p>
        </p:txBody>
      </p:sp>
      <p:sp>
        <p:nvSpPr>
          <p:cNvPr id="7" name="CuadroTexto 6"/>
          <p:cNvSpPr txBox="1"/>
          <p:nvPr/>
        </p:nvSpPr>
        <p:spPr>
          <a:xfrm>
            <a:off x="3040146" y="4371365"/>
            <a:ext cx="6662654" cy="369332"/>
          </a:xfrm>
          <a:prstGeom prst="rect">
            <a:avLst/>
          </a:prstGeom>
          <a:noFill/>
        </p:spPr>
        <p:txBody>
          <a:bodyPr wrap="square" rtlCol="0">
            <a:spAutoFit/>
          </a:bodyPr>
          <a:lstStyle/>
          <a:p>
            <a:r>
              <a:rPr lang="es-ES" b="1" dirty="0" smtClean="0"/>
              <a:t>Comparación del algoritmo obvio frente al Divide y Vencerás</a:t>
            </a:r>
            <a:endParaRPr lang="es-ES" b="1" dirty="0"/>
          </a:p>
        </p:txBody>
      </p:sp>
      <p:sp>
        <p:nvSpPr>
          <p:cNvPr id="9" name="CuadroTexto 8"/>
          <p:cNvSpPr txBox="1"/>
          <p:nvPr/>
        </p:nvSpPr>
        <p:spPr>
          <a:xfrm>
            <a:off x="1823344" y="5087154"/>
            <a:ext cx="9543855" cy="646331"/>
          </a:xfrm>
          <a:prstGeom prst="rect">
            <a:avLst/>
          </a:prstGeom>
          <a:noFill/>
        </p:spPr>
        <p:txBody>
          <a:bodyPr wrap="square" rtlCol="0">
            <a:spAutoFit/>
          </a:bodyPr>
          <a:lstStyle/>
          <a:p>
            <a:r>
              <a:rPr lang="es-ES" dirty="0" smtClean="0"/>
              <a:t>Podemos observar que el algoritmo </a:t>
            </a:r>
            <a:r>
              <a:rPr lang="es-ES" dirty="0" err="1" smtClean="0"/>
              <a:t>DyV</a:t>
            </a:r>
            <a:r>
              <a:rPr lang="es-ES" dirty="0" smtClean="0"/>
              <a:t> consigue una mayor eficiencia que el algoritmo obvio, que es cuadrático. Por otro lado el algoritmo </a:t>
            </a:r>
            <a:r>
              <a:rPr lang="es-ES" dirty="0" err="1" smtClean="0"/>
              <a:t>DyV</a:t>
            </a:r>
            <a:r>
              <a:rPr lang="es-ES" dirty="0" smtClean="0"/>
              <a:t> se corresponde con una eficiencia </a:t>
            </a:r>
            <a:r>
              <a:rPr lang="es-ES" dirty="0" err="1" smtClean="0"/>
              <a:t>nlogarítmica</a:t>
            </a:r>
            <a:r>
              <a:rPr lang="es-ES" dirty="0" smtClean="0"/>
              <a:t>.</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685190"/>
            <a:ext cx="6096000" cy="3686175"/>
          </a:xfrm>
          <a:prstGeom prst="rect">
            <a:avLst/>
          </a:prstGeom>
        </p:spPr>
      </p:pic>
    </p:spTree>
    <p:extLst>
      <p:ext uri="{BB962C8B-B14F-4D97-AF65-F5344CB8AC3E}">
        <p14:creationId xmlns:p14="http://schemas.microsoft.com/office/powerpoint/2010/main" val="241807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418016"/>
            <a:ext cx="10338495" cy="2497966"/>
          </a:xfrm>
        </p:spPr>
        <p:txBody>
          <a:bodyPr>
            <a:noAutofit/>
          </a:bodyPr>
          <a:lstStyle/>
          <a:p>
            <a:r>
              <a:rPr lang="es-ES" sz="7200" b="1" dirty="0" smtClean="0"/>
              <a:t>Problema de la Serie </a:t>
            </a:r>
            <a:r>
              <a:rPr lang="es-ES" sz="7200" b="1" dirty="0" err="1" smtClean="0"/>
              <a:t>Unimodal</a:t>
            </a:r>
            <a:r>
              <a:rPr lang="es-ES" sz="7200" b="1" dirty="0" smtClean="0"/>
              <a:t> de Números</a:t>
            </a:r>
            <a:endParaRPr lang="es-ES" sz="7200" b="1"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2730566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434" y="-22860"/>
            <a:ext cx="9308462" cy="777239"/>
          </a:xfrm>
        </p:spPr>
        <p:txBody>
          <a:bodyPr/>
          <a:lstStyle/>
          <a:p>
            <a:r>
              <a:rPr lang="es-ES" dirty="0" smtClean="0">
                <a:latin typeface="Arial Rounded MT Bold" panose="020F0704030504030204" pitchFamily="34" charset="0"/>
              </a:rPr>
              <a:t>Serie </a:t>
            </a:r>
            <a:r>
              <a:rPr lang="es-ES" dirty="0" err="1" smtClean="0">
                <a:latin typeface="Arial Rounded MT Bold" panose="020F0704030504030204" pitchFamily="34" charset="0"/>
              </a:rPr>
              <a:t>Unimodal</a:t>
            </a:r>
            <a:r>
              <a:rPr lang="es-ES" dirty="0" smtClean="0">
                <a:latin typeface="Arial Rounded MT Bold" panose="020F0704030504030204" pitchFamily="34" charset="0"/>
              </a:rPr>
              <a:t> de Números</a:t>
            </a:r>
            <a:endParaRPr lang="es-ES" dirty="0">
              <a:latin typeface="Arial Rounded MT Bold" panose="020F0704030504030204" pitchFamily="34" charset="0"/>
            </a:endParaRPr>
          </a:p>
        </p:txBody>
      </p:sp>
      <p:graphicFrame>
        <p:nvGraphicFramePr>
          <p:cNvPr id="19" name="Marcador de contenido 18"/>
          <p:cNvGraphicFramePr>
            <a:graphicFrameLocks noGrp="1"/>
          </p:cNvGraphicFramePr>
          <p:nvPr>
            <p:ph idx="1"/>
            <p:extLst>
              <p:ext uri="{D42A27DB-BD31-4B8C-83A1-F6EECF244321}">
                <p14:modId xmlns:p14="http://schemas.microsoft.com/office/powerpoint/2010/main" val="153290860"/>
              </p:ext>
            </p:extLst>
          </p:nvPr>
        </p:nvGraphicFramePr>
        <p:xfrm>
          <a:off x="1839434" y="37338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
        <p:nvSpPr>
          <p:cNvPr id="20" name="CuadroTexto 19"/>
          <p:cNvSpPr txBox="1"/>
          <p:nvPr/>
        </p:nvSpPr>
        <p:spPr>
          <a:xfrm>
            <a:off x="2757268" y="1982354"/>
            <a:ext cx="8390628" cy="1815882"/>
          </a:xfrm>
          <a:prstGeom prst="rect">
            <a:avLst/>
          </a:prstGeom>
          <a:noFill/>
        </p:spPr>
        <p:txBody>
          <a:bodyPr wrap="square" rtlCol="0">
            <a:spAutoFit/>
          </a:bodyPr>
          <a:lstStyle/>
          <a:p>
            <a:r>
              <a:rPr lang="es-ES" sz="2800" dirty="0" smtClean="0">
                <a:latin typeface="Comic Sans MS" panose="030F0702030302020204" pitchFamily="66" charset="0"/>
              </a:rPr>
              <a:t>	</a:t>
            </a:r>
            <a:r>
              <a:rPr lang="es-ES" sz="2800" dirty="0" smtClean="0"/>
              <a:t>Dado un vector en el que los elementos se suponen ordenados primero de forma ascendente y, llegado un punto de cambio, de forma descendente, se pide encontrar la posición del punto de cambio.</a:t>
            </a:r>
            <a:endParaRPr lang="es-ES" sz="2800" dirty="0"/>
          </a:p>
        </p:txBody>
      </p:sp>
      <p:sp>
        <p:nvSpPr>
          <p:cNvPr id="5" name="CuadroTexto 4"/>
          <p:cNvSpPr txBox="1"/>
          <p:nvPr/>
        </p:nvSpPr>
        <p:spPr>
          <a:xfrm>
            <a:off x="2298351" y="1293354"/>
            <a:ext cx="8390628" cy="523220"/>
          </a:xfrm>
          <a:prstGeom prst="rect">
            <a:avLst/>
          </a:prstGeom>
          <a:noFill/>
        </p:spPr>
        <p:txBody>
          <a:bodyPr wrap="square" rtlCol="0">
            <a:spAutoFit/>
          </a:bodyPr>
          <a:lstStyle/>
          <a:p>
            <a:r>
              <a:rPr lang="es-ES" sz="2800" b="1" dirty="0" smtClean="0">
                <a:latin typeface="Comic Sans MS" panose="030F0702030302020204" pitchFamily="66" charset="0"/>
              </a:rPr>
              <a:t>	</a:t>
            </a:r>
            <a:r>
              <a:rPr lang="es-ES" sz="2800" b="1" dirty="0" smtClean="0"/>
              <a:t>Presentación del problema</a:t>
            </a:r>
            <a:endParaRPr lang="es-ES" sz="2800" b="1" dirty="0"/>
          </a:p>
        </p:txBody>
      </p:sp>
    </p:spTree>
    <p:extLst>
      <p:ext uri="{BB962C8B-B14F-4D97-AF65-F5344CB8AC3E}">
        <p14:creationId xmlns:p14="http://schemas.microsoft.com/office/powerpoint/2010/main" val="1520510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575582" y="1055076"/>
            <a:ext cx="4572000" cy="2686930"/>
          </a:xfrm>
          <a:prstGeom prst="rect">
            <a:avLst/>
          </a:prstGeom>
          <a:solidFill>
            <a:schemeClr val="bg1"/>
          </a:solidFill>
          <a:ln w="28575">
            <a:solidFill>
              <a:schemeClr val="tx1">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a:xfrm>
            <a:off x="1839434" y="-22860"/>
            <a:ext cx="9308462" cy="777239"/>
          </a:xfrm>
        </p:spPr>
        <p:txBody>
          <a:bodyPr/>
          <a:lstStyle/>
          <a:p>
            <a:r>
              <a:rPr lang="es-ES" dirty="0" smtClean="0">
                <a:latin typeface="Arial Rounded MT Bold" panose="020F0704030504030204" pitchFamily="34" charset="0"/>
              </a:rPr>
              <a:t>Algoritmo “obvio”. Implementación</a:t>
            </a:r>
            <a:endParaRPr lang="es-ES" dirty="0">
              <a:latin typeface="Arial Rounded MT Bold" panose="020F0704030504030204" pitchFamily="34" charset="0"/>
            </a:endParaRPr>
          </a:p>
        </p:txBody>
      </p:sp>
      <p:graphicFrame>
        <p:nvGraphicFramePr>
          <p:cNvPr id="19" name="Marcador de contenido 18"/>
          <p:cNvGraphicFramePr>
            <a:graphicFrameLocks noGrp="1"/>
          </p:cNvGraphicFramePr>
          <p:nvPr>
            <p:ph idx="1"/>
            <p:extLst>
              <p:ext uri="{D42A27DB-BD31-4B8C-83A1-F6EECF244321}">
                <p14:modId xmlns:p14="http://schemas.microsoft.com/office/powerpoint/2010/main" val="808806111"/>
              </p:ext>
            </p:extLst>
          </p:nvPr>
        </p:nvGraphicFramePr>
        <p:xfrm>
          <a:off x="1839434" y="3733800"/>
          <a:ext cx="10018712" cy="3124200"/>
        </p:xfrm>
        <a:graphic>
          <a:graphicData uri="http://schemas.openxmlformats.org/drawingml/2006/chart">
            <c:chart xmlns:c="http://schemas.openxmlformats.org/drawingml/2006/chart" xmlns:r="http://schemas.openxmlformats.org/officeDocument/2006/relationships" r:id="rId2"/>
          </a:graphicData>
        </a:graphic>
      </p:graphicFrame>
      <p:sp>
        <p:nvSpPr>
          <p:cNvPr id="20" name="CuadroTexto 19"/>
          <p:cNvSpPr txBox="1"/>
          <p:nvPr/>
        </p:nvSpPr>
        <p:spPr>
          <a:xfrm>
            <a:off x="2757268" y="1228607"/>
            <a:ext cx="8390628" cy="523220"/>
          </a:xfrm>
          <a:prstGeom prst="rect">
            <a:avLst/>
          </a:prstGeom>
          <a:noFill/>
        </p:spPr>
        <p:txBody>
          <a:bodyPr wrap="square" rtlCol="0">
            <a:spAutoFit/>
          </a:bodyPr>
          <a:lstStyle/>
          <a:p>
            <a:r>
              <a:rPr lang="es-ES" sz="2800" dirty="0" smtClean="0">
                <a:latin typeface="Comic Sans MS" panose="030F0702030302020204" pitchFamily="66" charset="0"/>
              </a:rPr>
              <a:t>	</a:t>
            </a:r>
            <a:endParaRPr lang="es-ES" sz="2800" dirty="0">
              <a:latin typeface="Comic Sans MS" panose="030F0702030302020204" pitchFamily="66" charset="0"/>
            </a:endParaRPr>
          </a:p>
        </p:txBody>
      </p:sp>
      <p:sp>
        <p:nvSpPr>
          <p:cNvPr id="3" name="Flecha a la derecha con bandas 2"/>
          <p:cNvSpPr/>
          <p:nvPr/>
        </p:nvSpPr>
        <p:spPr>
          <a:xfrm>
            <a:off x="2391508" y="6260122"/>
            <a:ext cx="8525021" cy="393896"/>
          </a:xfrm>
          <a:prstGeom prst="stripedRightArrow">
            <a:avLst/>
          </a:prstGeom>
          <a:solidFill>
            <a:schemeClr val="tx1">
              <a:lumMod val="85000"/>
              <a:lumOff val="15000"/>
              <a:alpha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a:p>
        </p:txBody>
      </p:sp>
      <p:sp>
        <p:nvSpPr>
          <p:cNvPr id="4" name="Rectángulo 3"/>
          <p:cNvSpPr/>
          <p:nvPr/>
        </p:nvSpPr>
        <p:spPr>
          <a:xfrm>
            <a:off x="1839434" y="921927"/>
            <a:ext cx="4308148" cy="2585323"/>
          </a:xfrm>
          <a:prstGeom prst="rect">
            <a:avLst/>
          </a:prstGeom>
        </p:spPr>
        <p:txBody>
          <a:bodyPr wrap="square">
            <a:spAutoFit/>
          </a:bodyPr>
          <a:lstStyle/>
          <a:p>
            <a:endParaRPr lang="es-ES" dirty="0"/>
          </a:p>
          <a:p>
            <a:r>
              <a:rPr lang="es-ES" dirty="0" err="1"/>
              <a:t>int</a:t>
            </a:r>
            <a:r>
              <a:rPr lang="es-ES" dirty="0"/>
              <a:t> </a:t>
            </a:r>
            <a:r>
              <a:rPr lang="es-ES" dirty="0" err="1"/>
              <a:t>serie_unimodal_secuencial</a:t>
            </a:r>
            <a:r>
              <a:rPr lang="es-ES" dirty="0"/>
              <a:t>(</a:t>
            </a:r>
            <a:r>
              <a:rPr lang="es-ES" dirty="0" err="1"/>
              <a:t>int</a:t>
            </a:r>
            <a:r>
              <a:rPr lang="es-ES" dirty="0"/>
              <a:t> *v, </a:t>
            </a:r>
            <a:r>
              <a:rPr lang="es-ES" dirty="0" err="1"/>
              <a:t>int</a:t>
            </a:r>
            <a:r>
              <a:rPr lang="es-ES" dirty="0"/>
              <a:t> n)</a:t>
            </a:r>
          </a:p>
          <a:p>
            <a:r>
              <a:rPr lang="es-ES" dirty="0"/>
              <a:t>{</a:t>
            </a:r>
          </a:p>
          <a:p>
            <a:r>
              <a:rPr lang="es-ES" dirty="0"/>
              <a:t>	</a:t>
            </a:r>
            <a:r>
              <a:rPr lang="es-ES" dirty="0" err="1"/>
              <a:t>int</a:t>
            </a:r>
            <a:r>
              <a:rPr lang="es-ES" dirty="0"/>
              <a:t> i=0;</a:t>
            </a:r>
          </a:p>
          <a:p>
            <a:r>
              <a:rPr lang="es-ES" dirty="0"/>
              <a:t>	</a:t>
            </a:r>
            <a:r>
              <a:rPr lang="es-ES" dirty="0" err="1"/>
              <a:t>int</a:t>
            </a:r>
            <a:r>
              <a:rPr lang="es-ES" dirty="0"/>
              <a:t> </a:t>
            </a:r>
            <a:r>
              <a:rPr lang="es-ES" dirty="0" err="1"/>
              <a:t>maximo</a:t>
            </a:r>
            <a:r>
              <a:rPr lang="es-ES" dirty="0"/>
              <a:t>=0;</a:t>
            </a:r>
          </a:p>
          <a:p>
            <a:r>
              <a:rPr lang="es-ES" dirty="0"/>
              <a:t>	</a:t>
            </a:r>
            <a:r>
              <a:rPr lang="es-ES" dirty="0" err="1"/>
              <a:t>while</a:t>
            </a:r>
            <a:r>
              <a:rPr lang="es-ES" dirty="0"/>
              <a:t>(v[i]&lt;v[i+1] &amp;&amp; ((i+1)&lt;n))</a:t>
            </a:r>
          </a:p>
          <a:p>
            <a:r>
              <a:rPr lang="es-ES" dirty="0"/>
              <a:t>		i++;</a:t>
            </a:r>
          </a:p>
          <a:p>
            <a:r>
              <a:rPr lang="es-ES" dirty="0"/>
              <a:t>	</a:t>
            </a:r>
            <a:r>
              <a:rPr lang="es-ES" dirty="0" err="1"/>
              <a:t>return</a:t>
            </a:r>
            <a:r>
              <a:rPr lang="es-ES" dirty="0"/>
              <a:t> i;</a:t>
            </a:r>
          </a:p>
          <a:p>
            <a:r>
              <a:rPr lang="es-ES" dirty="0"/>
              <a:t>}</a:t>
            </a:r>
          </a:p>
        </p:txBody>
      </p:sp>
      <p:sp>
        <p:nvSpPr>
          <p:cNvPr id="6" name="CuadroTexto 5"/>
          <p:cNvSpPr txBox="1"/>
          <p:nvPr/>
        </p:nvSpPr>
        <p:spPr>
          <a:xfrm>
            <a:off x="7065416" y="1255237"/>
            <a:ext cx="3917102" cy="2246769"/>
          </a:xfrm>
          <a:prstGeom prst="rect">
            <a:avLst/>
          </a:prstGeom>
          <a:noFill/>
        </p:spPr>
        <p:txBody>
          <a:bodyPr wrap="square" rtlCol="0">
            <a:spAutoFit/>
          </a:bodyPr>
          <a:lstStyle/>
          <a:p>
            <a:pPr marL="285750" indent="-285750">
              <a:buFont typeface="Arial" panose="020B0604020202020204" pitchFamily="34" charset="0"/>
              <a:buChar char="•"/>
            </a:pPr>
            <a:r>
              <a:rPr lang="es-ES" sz="2000" dirty="0" smtClean="0"/>
              <a:t>Comparar si el número de la posición actual es menor que el siguiente.</a:t>
            </a:r>
          </a:p>
          <a:p>
            <a:pPr marL="742950" lvl="1" indent="-285750">
              <a:buFont typeface="Arial" panose="020B0604020202020204" pitchFamily="34" charset="0"/>
              <a:buChar char="•"/>
            </a:pPr>
            <a:r>
              <a:rPr lang="es-ES" sz="2000" dirty="0" smtClean="0"/>
              <a:t>Caso afirmativo: Avanzamos una posición.</a:t>
            </a:r>
          </a:p>
          <a:p>
            <a:pPr marL="742950" lvl="1" indent="-285750">
              <a:buFont typeface="Arial" panose="020B0604020202020204" pitchFamily="34" charset="0"/>
              <a:buChar char="•"/>
            </a:pPr>
            <a:r>
              <a:rPr lang="es-ES" sz="2000" dirty="0" smtClean="0"/>
              <a:t>Caso negativo: Devolvemos esa posición.</a:t>
            </a:r>
            <a:endParaRPr lang="es-ES" sz="2000" dirty="0"/>
          </a:p>
        </p:txBody>
      </p:sp>
    </p:spTree>
    <p:extLst>
      <p:ext uri="{BB962C8B-B14F-4D97-AF65-F5344CB8AC3E}">
        <p14:creationId xmlns:p14="http://schemas.microsoft.com/office/powerpoint/2010/main" val="149106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434" y="-22860"/>
            <a:ext cx="9308462" cy="777239"/>
          </a:xfrm>
        </p:spPr>
        <p:txBody>
          <a:bodyPr>
            <a:normAutofit/>
          </a:bodyPr>
          <a:lstStyle/>
          <a:p>
            <a:r>
              <a:rPr lang="es-ES" dirty="0" smtClean="0">
                <a:latin typeface="Arial Rounded MT Bold" panose="020F0704030504030204" pitchFamily="34" charset="0"/>
              </a:rPr>
              <a:t>Algoritmo “obvio”. Eficiencia</a:t>
            </a:r>
            <a:endParaRPr lang="es-ES" dirty="0">
              <a:latin typeface="Arial Rounded MT Bold" panose="020F0704030504030204" pitchFamily="34" charset="0"/>
            </a:endParaRPr>
          </a:p>
        </p:txBody>
      </p:sp>
      <p:graphicFrame>
        <p:nvGraphicFramePr>
          <p:cNvPr id="19" name="Marcador de contenido 18"/>
          <p:cNvGraphicFramePr>
            <a:graphicFrameLocks noGrp="1"/>
          </p:cNvGraphicFramePr>
          <p:nvPr>
            <p:ph idx="1"/>
            <p:extLst>
              <p:ext uri="{D42A27DB-BD31-4B8C-83A1-F6EECF244321}">
                <p14:modId xmlns:p14="http://schemas.microsoft.com/office/powerpoint/2010/main" val="808806111"/>
              </p:ext>
            </p:extLst>
          </p:nvPr>
        </p:nvGraphicFramePr>
        <p:xfrm>
          <a:off x="1839434" y="3733800"/>
          <a:ext cx="10018712" cy="3124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a 7"/>
          <p:cNvGraphicFramePr>
            <a:graphicFrameLocks noGrp="1"/>
          </p:cNvGraphicFramePr>
          <p:nvPr>
            <p:extLst>
              <p:ext uri="{D42A27DB-BD31-4B8C-83A1-F6EECF244321}">
                <p14:modId xmlns:p14="http://schemas.microsoft.com/office/powerpoint/2010/main" val="2873839495"/>
              </p:ext>
            </p:extLst>
          </p:nvPr>
        </p:nvGraphicFramePr>
        <p:xfrm>
          <a:off x="1419701" y="2419642"/>
          <a:ext cx="6124576" cy="1316355"/>
        </p:xfrm>
        <a:graphic>
          <a:graphicData uri="http://schemas.openxmlformats.org/drawingml/2006/table">
            <a:tbl>
              <a:tblPr>
                <a:tableStyleId>{5C22544A-7EE6-4342-B048-85BDC9FD1C3A}</a:tableStyleId>
              </a:tblPr>
              <a:tblGrid>
                <a:gridCol w="3062288"/>
                <a:gridCol w="3062288"/>
              </a:tblGrid>
              <a:tr h="438785">
                <a:tc>
                  <a:txBody>
                    <a:bodyPr/>
                    <a:lstStyle/>
                    <a:p>
                      <a:pPr algn="ctr">
                        <a:spcAft>
                          <a:spcPts val="0"/>
                        </a:spcAft>
                      </a:pPr>
                      <a:r>
                        <a:rPr lang="es-ES" sz="2000" kern="150" dirty="0">
                          <a:effectLst/>
                        </a:rPr>
                        <a:t>10001</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a:effectLst/>
                        </a:rPr>
                        <a:t>1.1943e-05</a:t>
                      </a:r>
                      <a:endParaRPr lang="es-ES" sz="2000" kern="15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a:effectLst/>
                        </a:rPr>
                        <a:t>15001</a:t>
                      </a:r>
                      <a:endParaRPr lang="es-ES" sz="2000" kern="15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a:effectLst/>
                        </a:rPr>
                        <a:t>1.7457e-05</a:t>
                      </a:r>
                      <a:endParaRPr lang="es-ES" sz="2000" kern="150">
                        <a:effectLst/>
                        <a:latin typeface="Liberation Serif"/>
                        <a:ea typeface="Droid Sans Fallback"/>
                        <a:cs typeface="FreeSans"/>
                      </a:endParaRPr>
                    </a:p>
                  </a:txBody>
                  <a:tcPr marL="34925" marR="34925" marT="34925" marB="34925"/>
                </a:tc>
              </a:tr>
              <a:tr h="438785">
                <a:tc>
                  <a:txBody>
                    <a:bodyPr/>
                    <a:lstStyle/>
                    <a:p>
                      <a:pPr algn="ctr">
                        <a:spcAft>
                          <a:spcPts val="0"/>
                        </a:spcAft>
                      </a:pPr>
                      <a:r>
                        <a:rPr lang="es-ES" sz="2000" kern="150">
                          <a:effectLst/>
                        </a:rPr>
                        <a:t>20001</a:t>
                      </a:r>
                      <a:endParaRPr lang="es-ES" sz="2000" kern="15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a:effectLst/>
                        </a:rPr>
                        <a:t>2.3192e-05</a:t>
                      </a:r>
                      <a:endParaRPr lang="es-ES" sz="2000" kern="150" dirty="0">
                        <a:effectLst/>
                        <a:latin typeface="Liberation Serif"/>
                        <a:ea typeface="Droid Sans Fallback"/>
                        <a:cs typeface="FreeSans"/>
                      </a:endParaRPr>
                    </a:p>
                  </a:txBody>
                  <a:tcPr marL="34925" marR="34925" marT="34925" marB="34925"/>
                </a:tc>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1982871376"/>
              </p:ext>
            </p:extLst>
          </p:nvPr>
        </p:nvGraphicFramePr>
        <p:xfrm>
          <a:off x="1419702" y="3751773"/>
          <a:ext cx="6120580" cy="1498600"/>
        </p:xfrm>
        <a:graphic>
          <a:graphicData uri="http://schemas.openxmlformats.org/drawingml/2006/table">
            <a:tbl>
              <a:tblPr>
                <a:tableStyleId>{5C22544A-7EE6-4342-B048-85BDC9FD1C3A}</a:tableStyleId>
              </a:tblPr>
              <a:tblGrid>
                <a:gridCol w="3060290"/>
                <a:gridCol w="3060290"/>
              </a:tblGrid>
              <a:tr h="314081">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smtClean="0">
                          <a:effectLst/>
                        </a:rPr>
                        <a:t>…</a:t>
                      </a:r>
                      <a:endParaRPr lang="es-ES" sz="2000" kern="150" dirty="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2000" kern="150">
                          <a:effectLst/>
                        </a:rPr>
                        <a:t>990001</a:t>
                      </a:r>
                      <a:endParaRPr lang="es-ES" sz="2000" kern="15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a:effectLst/>
                        </a:rPr>
                        <a:t>0.00222124</a:t>
                      </a:r>
                      <a:endParaRPr lang="es-ES" sz="2000" kern="15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2000" kern="150">
                          <a:effectLst/>
                        </a:rPr>
                        <a:t>995001</a:t>
                      </a:r>
                      <a:endParaRPr lang="es-ES" sz="2000" kern="15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a:effectLst/>
                        </a:rPr>
                        <a:t>0.00212957</a:t>
                      </a:r>
                      <a:endParaRPr lang="es-ES" sz="2000" kern="150">
                        <a:effectLst/>
                        <a:latin typeface="Liberation Serif"/>
                        <a:ea typeface="Droid Sans Fallback"/>
                        <a:cs typeface="FreeSans"/>
                      </a:endParaRPr>
                    </a:p>
                  </a:txBody>
                  <a:tcPr marL="34925" marR="34925" marT="34925" marB="34925"/>
                </a:tc>
              </a:tr>
              <a:tr h="314081">
                <a:tc>
                  <a:txBody>
                    <a:bodyPr/>
                    <a:lstStyle/>
                    <a:p>
                      <a:pPr algn="ctr">
                        <a:spcAft>
                          <a:spcPts val="0"/>
                        </a:spcAft>
                      </a:pPr>
                      <a:r>
                        <a:rPr lang="es-ES" sz="2000" kern="150">
                          <a:effectLst/>
                        </a:rPr>
                        <a:t>1000001</a:t>
                      </a:r>
                      <a:endParaRPr lang="es-ES" sz="2000" kern="150">
                        <a:effectLst/>
                        <a:latin typeface="Liberation Serif"/>
                        <a:ea typeface="Droid Sans Fallback"/>
                        <a:cs typeface="FreeSans"/>
                      </a:endParaRPr>
                    </a:p>
                  </a:txBody>
                  <a:tcPr marL="34925" marR="34925" marT="34925" marB="34925"/>
                </a:tc>
                <a:tc>
                  <a:txBody>
                    <a:bodyPr/>
                    <a:lstStyle/>
                    <a:p>
                      <a:pPr algn="ctr">
                        <a:spcAft>
                          <a:spcPts val="0"/>
                        </a:spcAft>
                      </a:pPr>
                      <a:r>
                        <a:rPr lang="es-ES" sz="2000" kern="150" dirty="0">
                          <a:effectLst/>
                        </a:rPr>
                        <a:t>0.00221753</a:t>
                      </a:r>
                      <a:endParaRPr lang="es-ES" sz="2000" kern="150" dirty="0">
                        <a:effectLst/>
                        <a:latin typeface="Liberation Serif"/>
                        <a:ea typeface="Droid Sans Fallback"/>
                        <a:cs typeface="FreeSans"/>
                      </a:endParaRPr>
                    </a:p>
                  </a:txBody>
                  <a:tcPr marL="34925" marR="34925" marT="34925" marB="34925"/>
                </a:tc>
              </a:tr>
            </a:tbl>
          </a:graphicData>
        </a:graphic>
      </p:graphicFrame>
      <p:sp>
        <p:nvSpPr>
          <p:cNvPr id="10" name="CuadroTexto 9"/>
          <p:cNvSpPr txBox="1"/>
          <p:nvPr/>
        </p:nvSpPr>
        <p:spPr>
          <a:xfrm>
            <a:off x="3305908" y="1758462"/>
            <a:ext cx="3066756" cy="523220"/>
          </a:xfrm>
          <a:prstGeom prst="rect">
            <a:avLst/>
          </a:prstGeom>
          <a:noFill/>
        </p:spPr>
        <p:txBody>
          <a:bodyPr wrap="square" rtlCol="0">
            <a:spAutoFit/>
          </a:bodyPr>
          <a:lstStyle/>
          <a:p>
            <a:r>
              <a:rPr lang="es-ES" sz="2800" b="1" dirty="0" smtClean="0"/>
              <a:t>Datos Empíricos</a:t>
            </a:r>
          </a:p>
        </p:txBody>
      </p:sp>
      <p:sp>
        <p:nvSpPr>
          <p:cNvPr id="11" name="CuadroTexto 10"/>
          <p:cNvSpPr txBox="1"/>
          <p:nvPr/>
        </p:nvSpPr>
        <p:spPr>
          <a:xfrm>
            <a:off x="8060788" y="2281682"/>
            <a:ext cx="3868615" cy="1200329"/>
          </a:xfrm>
          <a:prstGeom prst="rect">
            <a:avLst/>
          </a:prstGeom>
          <a:noFill/>
        </p:spPr>
        <p:txBody>
          <a:bodyPr wrap="square" rtlCol="0">
            <a:spAutoFit/>
          </a:bodyPr>
          <a:lstStyle/>
          <a:p>
            <a:r>
              <a:rPr lang="es-ES" dirty="0" smtClean="0"/>
              <a:t>Tras un ajuste de mínimos cuadrados con distintas gráficas sobre los datos tomados se obtienen la suma de los residuos al cuadrado:</a:t>
            </a:r>
          </a:p>
        </p:txBody>
      </p:sp>
      <p:sp>
        <p:nvSpPr>
          <p:cNvPr id="12" name="Rectángulo 11"/>
          <p:cNvSpPr/>
          <p:nvPr/>
        </p:nvSpPr>
        <p:spPr>
          <a:xfrm>
            <a:off x="8056098" y="3881735"/>
            <a:ext cx="3873305" cy="923330"/>
          </a:xfrm>
          <a:prstGeom prst="rect">
            <a:avLst/>
          </a:prstGeom>
        </p:spPr>
        <p:txBody>
          <a:bodyPr wrap="square">
            <a:spAutoFit/>
          </a:bodyPr>
          <a:lstStyle/>
          <a:p>
            <a:pPr algn="just">
              <a:spcAft>
                <a:spcPts val="0"/>
              </a:spcAft>
            </a:pPr>
            <a:r>
              <a:rPr lang="es-ES" kern="150" dirty="0">
                <a:latin typeface="Liberation Serif"/>
                <a:ea typeface="Droid Sans Fallback"/>
                <a:cs typeface="FreeSans"/>
              </a:rPr>
              <a:t>Lineal = 9.07552e-06</a:t>
            </a:r>
          </a:p>
          <a:p>
            <a:pPr algn="just">
              <a:spcAft>
                <a:spcPts val="0"/>
              </a:spcAft>
            </a:pPr>
            <a:r>
              <a:rPr lang="es-ES" kern="150" dirty="0" err="1">
                <a:latin typeface="Liberation Serif"/>
                <a:ea typeface="Droid Sans Fallback"/>
                <a:cs typeface="FreeSans"/>
              </a:rPr>
              <a:t>nlogarítmica</a:t>
            </a:r>
            <a:r>
              <a:rPr lang="es-ES" kern="150" dirty="0">
                <a:latin typeface="Liberation Serif"/>
                <a:ea typeface="Droid Sans Fallback"/>
                <a:cs typeface="FreeSans"/>
              </a:rPr>
              <a:t> = 9.73699e-06</a:t>
            </a:r>
          </a:p>
          <a:p>
            <a:pPr algn="just">
              <a:spcAft>
                <a:spcPts val="0"/>
              </a:spcAft>
            </a:pPr>
            <a:r>
              <a:rPr lang="es-ES" kern="150" dirty="0">
                <a:latin typeface="Liberation Serif"/>
                <a:ea typeface="Droid Sans Fallback"/>
                <a:cs typeface="FreeSans"/>
              </a:rPr>
              <a:t>logarítmica = 7.55603e-05</a:t>
            </a:r>
            <a:endParaRPr lang="es-ES" kern="150" dirty="0">
              <a:effectLst/>
              <a:latin typeface="Liberation Serif"/>
              <a:ea typeface="Droid Sans Fallback"/>
              <a:cs typeface="FreeSans"/>
            </a:endParaRPr>
          </a:p>
        </p:txBody>
      </p:sp>
    </p:spTree>
    <p:extLst>
      <p:ext uri="{BB962C8B-B14F-4D97-AF65-F5344CB8AC3E}">
        <p14:creationId xmlns:p14="http://schemas.microsoft.com/office/powerpoint/2010/main" val="40000239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9434" y="-22860"/>
            <a:ext cx="9308462" cy="777239"/>
          </a:xfrm>
        </p:spPr>
        <p:txBody>
          <a:bodyPr>
            <a:normAutofit/>
          </a:bodyPr>
          <a:lstStyle/>
          <a:p>
            <a:r>
              <a:rPr lang="es-ES" dirty="0" smtClean="0">
                <a:latin typeface="Arial Rounded MT Bold" panose="020F0704030504030204" pitchFamily="34" charset="0"/>
              </a:rPr>
              <a:t>Algoritmo “obvio”. Eficiencia</a:t>
            </a:r>
            <a:endParaRPr lang="es-ES" dirty="0">
              <a:latin typeface="Arial Rounded MT Bold" panose="020F070403050403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5173" y="3896347"/>
            <a:ext cx="3874612" cy="2905959"/>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534" y="866720"/>
            <a:ext cx="3947767" cy="2933416"/>
          </a:xfrm>
          <a:prstGeom prst="rect">
            <a:avLst/>
          </a:prstGeom>
        </p:spPr>
      </p:pic>
      <p:pic>
        <p:nvPicPr>
          <p:cNvPr id="7" name="Imagen 6"/>
          <p:cNvPicPr>
            <a:picLocks noChangeAspect="1"/>
          </p:cNvPicPr>
          <p:nvPr/>
        </p:nvPicPr>
        <p:blipFill>
          <a:blip r:embed="rId4"/>
          <a:stretch>
            <a:fillRect/>
          </a:stretch>
        </p:blipFill>
        <p:spPr>
          <a:xfrm>
            <a:off x="7124534" y="3896347"/>
            <a:ext cx="4023361" cy="2905959"/>
          </a:xfrm>
          <a:prstGeom prst="rect">
            <a:avLst/>
          </a:prstGeom>
        </p:spPr>
      </p:pic>
      <p:sp>
        <p:nvSpPr>
          <p:cNvPr id="13" name="CuadroTexto 12"/>
          <p:cNvSpPr txBox="1"/>
          <p:nvPr/>
        </p:nvSpPr>
        <p:spPr>
          <a:xfrm>
            <a:off x="2353458" y="565362"/>
            <a:ext cx="1688123" cy="369332"/>
          </a:xfrm>
          <a:prstGeom prst="rect">
            <a:avLst/>
          </a:prstGeom>
          <a:noFill/>
        </p:spPr>
        <p:txBody>
          <a:bodyPr wrap="square" rtlCol="0">
            <a:spAutoFit/>
          </a:bodyPr>
          <a:lstStyle/>
          <a:p>
            <a:r>
              <a:rPr lang="es-ES" b="1" dirty="0" smtClean="0"/>
              <a:t>Toshiba(Linux)</a:t>
            </a:r>
            <a:endParaRPr lang="es-ES" b="1" dirty="0"/>
          </a:p>
        </p:txBody>
      </p:sp>
      <p:pic>
        <p:nvPicPr>
          <p:cNvPr id="14" name="Imagen 13"/>
          <p:cNvPicPr>
            <a:picLocks noChangeAspect="1"/>
          </p:cNvPicPr>
          <p:nvPr/>
        </p:nvPicPr>
        <p:blipFill>
          <a:blip r:embed="rId5">
            <a:biLevel thresh="25000"/>
            <a:extLst>
              <a:ext uri="{BEBA8EAE-BF5A-486C-A8C5-ECC9F3942E4B}">
                <a14:imgProps xmlns:a14="http://schemas.microsoft.com/office/drawing/2010/main">
                  <a14:imgLayer r:embed="rId6">
                    <a14:imgEffect>
                      <a14:saturation sat="216000"/>
                    </a14:imgEffect>
                  </a14:imgLayer>
                </a14:imgProps>
              </a:ext>
            </a:extLst>
          </a:blip>
          <a:stretch>
            <a:fillRect/>
          </a:stretch>
        </p:blipFill>
        <p:spPr>
          <a:xfrm>
            <a:off x="2353458" y="899735"/>
            <a:ext cx="3879033" cy="2851255"/>
          </a:xfrm>
          <a:prstGeom prst="rect">
            <a:avLst/>
          </a:prstGeom>
          <a:solidFill>
            <a:schemeClr val="tx2"/>
          </a:solidFill>
          <a:effectLst>
            <a:glow>
              <a:schemeClr val="accent1">
                <a:alpha val="86000"/>
              </a:schemeClr>
            </a:glow>
          </a:effectLst>
        </p:spPr>
      </p:pic>
      <p:sp>
        <p:nvSpPr>
          <p:cNvPr id="17" name="CuadroTexto 16"/>
          <p:cNvSpPr txBox="1"/>
          <p:nvPr/>
        </p:nvSpPr>
        <p:spPr>
          <a:xfrm>
            <a:off x="7124534" y="565362"/>
            <a:ext cx="1688123" cy="369332"/>
          </a:xfrm>
          <a:prstGeom prst="rect">
            <a:avLst/>
          </a:prstGeom>
          <a:noFill/>
        </p:spPr>
        <p:txBody>
          <a:bodyPr wrap="square" rtlCol="0">
            <a:spAutoFit/>
          </a:bodyPr>
          <a:lstStyle/>
          <a:p>
            <a:r>
              <a:rPr lang="es-ES" b="1" dirty="0" smtClean="0"/>
              <a:t>Fujitsu(Linux)</a:t>
            </a:r>
            <a:endParaRPr lang="es-ES" b="1" dirty="0"/>
          </a:p>
        </p:txBody>
      </p:sp>
      <p:sp>
        <p:nvSpPr>
          <p:cNvPr id="18" name="CuadroTexto 17"/>
          <p:cNvSpPr txBox="1"/>
          <p:nvPr/>
        </p:nvSpPr>
        <p:spPr>
          <a:xfrm>
            <a:off x="2353457" y="3639003"/>
            <a:ext cx="2021595" cy="369332"/>
          </a:xfrm>
          <a:prstGeom prst="rect">
            <a:avLst/>
          </a:prstGeom>
          <a:noFill/>
        </p:spPr>
        <p:txBody>
          <a:bodyPr wrap="square" rtlCol="0">
            <a:spAutoFit/>
          </a:bodyPr>
          <a:lstStyle/>
          <a:p>
            <a:r>
              <a:rPr lang="es-ES" b="1" dirty="0" smtClean="0"/>
              <a:t>Toshiba(Windows)</a:t>
            </a:r>
            <a:endParaRPr lang="es-ES" b="1" dirty="0"/>
          </a:p>
        </p:txBody>
      </p:sp>
      <p:sp>
        <p:nvSpPr>
          <p:cNvPr id="20" name="CuadroTexto 19"/>
          <p:cNvSpPr txBox="1"/>
          <p:nvPr/>
        </p:nvSpPr>
        <p:spPr>
          <a:xfrm>
            <a:off x="7400379" y="3615470"/>
            <a:ext cx="3671921" cy="369332"/>
          </a:xfrm>
          <a:prstGeom prst="rect">
            <a:avLst/>
          </a:prstGeom>
          <a:noFill/>
        </p:spPr>
        <p:txBody>
          <a:bodyPr wrap="square" rtlCol="0">
            <a:spAutoFit/>
          </a:bodyPr>
          <a:lstStyle/>
          <a:p>
            <a:r>
              <a:rPr lang="es-ES" b="1" u="sng" dirty="0" err="1"/>
              <a:t>MacBook</a:t>
            </a:r>
            <a:r>
              <a:rPr lang="es-ES" b="1" u="sng" dirty="0"/>
              <a:t> </a:t>
            </a:r>
            <a:r>
              <a:rPr lang="es-ES" b="1" u="sng" dirty="0" smtClean="0"/>
              <a:t>Pro</a:t>
            </a:r>
            <a:r>
              <a:rPr lang="es-ES" b="1" dirty="0"/>
              <a:t> </a:t>
            </a:r>
            <a:r>
              <a:rPr lang="es-ES" b="1" dirty="0" smtClean="0"/>
              <a:t>(</a:t>
            </a:r>
            <a:r>
              <a:rPr lang="es-ES" b="1" u="sng" dirty="0" err="1" smtClean="0"/>
              <a:t>MacOS</a:t>
            </a:r>
            <a:r>
              <a:rPr lang="es-ES" b="1" u="sng" dirty="0" smtClean="0"/>
              <a:t> </a:t>
            </a:r>
            <a:r>
              <a:rPr lang="es-ES" b="1" u="sng" dirty="0"/>
              <a:t>El </a:t>
            </a:r>
            <a:r>
              <a:rPr lang="es-ES" b="1" u="sng" dirty="0" smtClean="0"/>
              <a:t>Capitán)</a:t>
            </a:r>
            <a:endParaRPr lang="es-ES" b="1" dirty="0"/>
          </a:p>
        </p:txBody>
      </p:sp>
    </p:spTree>
    <p:extLst>
      <p:ext uri="{BB962C8B-B14F-4D97-AF65-F5344CB8AC3E}">
        <p14:creationId xmlns:p14="http://schemas.microsoft.com/office/powerpoint/2010/main" val="32272885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51597" y="685800"/>
            <a:ext cx="10018713" cy="1752599"/>
          </a:xfrm>
        </p:spPr>
        <p:txBody>
          <a:bodyPr>
            <a:normAutofit/>
          </a:bodyPr>
          <a:lstStyle/>
          <a:p>
            <a:r>
              <a:rPr lang="es-ES" sz="5400" b="1" dirty="0" smtClean="0"/>
              <a:t>Algoritmos Divide y Vencerás</a:t>
            </a:r>
            <a:endParaRPr lang="es-ES" sz="5400" b="1" dirty="0"/>
          </a:p>
        </p:txBody>
      </p:sp>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4297750" y="2438399"/>
            <a:ext cx="4391831" cy="4219226"/>
          </a:xfrm>
          <a:prstGeom prst="rect">
            <a:avLst/>
          </a:prstGeom>
        </p:spPr>
      </p:pic>
    </p:spTree>
    <p:extLst>
      <p:ext uri="{BB962C8B-B14F-4D97-AF65-F5344CB8AC3E}">
        <p14:creationId xmlns:p14="http://schemas.microsoft.com/office/powerpoint/2010/main" val="647067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640115"/>
            <a:ext cx="10385424" cy="1752599"/>
          </a:xfrm>
        </p:spPr>
        <p:txBody>
          <a:bodyPr>
            <a:noAutofit/>
          </a:bodyPr>
          <a:lstStyle/>
          <a:p>
            <a:r>
              <a:rPr lang="es-ES" sz="6000" b="1" dirty="0" smtClean="0"/>
              <a:t>Primer algoritmo </a:t>
            </a:r>
            <a:r>
              <a:rPr lang="es-ES" sz="6000" b="1" dirty="0" smtClean="0"/>
              <a:t>Divide y Vencerás</a:t>
            </a:r>
            <a:endParaRPr lang="es-ES" sz="6000" b="1" dirty="0"/>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16684562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336</TotalTime>
  <Words>1041</Words>
  <Application>Microsoft Office PowerPoint</Application>
  <PresentationFormat>Panorámica</PresentationFormat>
  <Paragraphs>304</Paragraphs>
  <Slides>29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29</vt:i4>
      </vt:variant>
    </vt:vector>
  </HeadingPairs>
  <TitlesOfParts>
    <vt:vector size="37" baseType="lpstr">
      <vt:lpstr>Arial</vt:lpstr>
      <vt:lpstr>Arial Rounded MT Bold</vt:lpstr>
      <vt:lpstr>Comic Sans MS</vt:lpstr>
      <vt:lpstr>Corbel</vt:lpstr>
      <vt:lpstr>Droid Sans Fallback</vt:lpstr>
      <vt:lpstr>FreeSans</vt:lpstr>
      <vt:lpstr>Liberation Serif</vt:lpstr>
      <vt:lpstr>Parallax</vt:lpstr>
      <vt:lpstr>Práctica 2: Algoritmos Divide y Vencerás</vt:lpstr>
      <vt:lpstr>Indice</vt:lpstr>
      <vt:lpstr>Problema de la Serie Unimodal de Números</vt:lpstr>
      <vt:lpstr>Serie Unimodal de Números</vt:lpstr>
      <vt:lpstr>Algoritmo “obvio”. Implementación</vt:lpstr>
      <vt:lpstr>Algoritmo “obvio”. Eficiencia</vt:lpstr>
      <vt:lpstr>Algoritmo “obvio”. Eficiencia</vt:lpstr>
      <vt:lpstr>Algoritmos Divide y Vencerás</vt:lpstr>
      <vt:lpstr>Primer algoritmo Divide y Vencerás</vt:lpstr>
      <vt:lpstr>Primer algoritmo DyV. Implementación</vt:lpstr>
      <vt:lpstr>Presentación de PowerPoint</vt:lpstr>
      <vt:lpstr>Presentación de PowerPoint</vt:lpstr>
      <vt:lpstr>Segundo algoritmo Divide y Vencerás</vt:lpstr>
      <vt:lpstr>Segundo algoritmo DyV. Implementación</vt:lpstr>
      <vt:lpstr>Presentación de PowerPoint</vt:lpstr>
      <vt:lpstr>Presentación de PowerPoint</vt:lpstr>
      <vt:lpstr>Comparación entre los algoritmos</vt:lpstr>
      <vt:lpstr>Presentación de PowerPoint</vt:lpstr>
      <vt:lpstr>Problema de la Comparación de Preferencias</vt:lpstr>
      <vt:lpstr>Comparación de Preferencias</vt:lpstr>
      <vt:lpstr>Algoritmo “obvio”. Implementación</vt:lpstr>
      <vt:lpstr>Algoritmo “obvio”. Eficiencia</vt:lpstr>
      <vt:lpstr>Algoritmo “obvio”. Eficiencia</vt:lpstr>
      <vt:lpstr>Algoritmo Divide y Vencerás</vt:lpstr>
      <vt:lpstr>Algoritmo Divide y Venceras.Implementación</vt:lpstr>
      <vt:lpstr>Algoritmo Divide y Vencerás.Eficiencia</vt:lpstr>
      <vt:lpstr>Algoritmo Divide y Vencerás. Eficiencia</vt:lpstr>
      <vt:lpstr>Comparación entre los algoritmos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Práctica 2: Algoritmos Divide y Vencerás</dc:title>
  <dc:creator>Miguel Ángel Torres López</dc:creator>
  <cp:lastModifiedBy>Miguel Ángel Torres López</cp:lastModifiedBy>
  <cp:revision>36</cp:revision>
  <dcterms:created xsi:type="dcterms:W3CDTF">2016-04-13T08:00:46Z</dcterms:created>
  <dcterms:modified xsi:type="dcterms:W3CDTF">2016-04-13T16:33:38Z</dcterms:modified>
</cp:coreProperties>
</file>