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42808525" cx="30279975"/>
  <p:notesSz cx="6794500" cy="9931400"/>
  <p:embeddedFontLst>
    <p:embeddedFont>
      <p:font typeface="Roboto Medium"/>
      <p:regular r:id="rId7"/>
      <p:bold r:id="rId8"/>
      <p:italic r:id="rId9"/>
      <p:boldItalic r:id="rId10"/>
    </p:embeddedFont>
    <p:embeddedFont>
      <p:font typeface="Roboto"/>
      <p:regular r:id="rId11"/>
      <p:bold r:id="rId12"/>
      <p:italic r:id="rId13"/>
      <p:boldItalic r:id="rId14"/>
    </p:embeddedFont>
    <p:embeddedFont>
      <p:font typeface="Roboto Light"/>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529">
          <p15:clr>
            <a:srgbClr val="A4A3A4"/>
          </p15:clr>
        </p15:guide>
        <p15:guide id="2" orient="horz" pos="26246">
          <p15:clr>
            <a:srgbClr val="A4A3A4"/>
          </p15:clr>
        </p15:guide>
        <p15:guide id="3" orient="horz" pos="4669">
          <p15:clr>
            <a:srgbClr val="A4A3A4"/>
          </p15:clr>
        </p15:guide>
        <p15:guide id="4" orient="horz" pos="11085">
          <p15:clr>
            <a:srgbClr val="A4A3A4"/>
          </p15:clr>
        </p15:guide>
        <p15:guide id="5" orient="horz" pos="742">
          <p15:clr>
            <a:srgbClr val="A4A3A4"/>
          </p15:clr>
        </p15:guide>
        <p15:guide id="6" orient="horz" pos="24488">
          <p15:clr>
            <a:srgbClr val="A4A3A4"/>
          </p15:clr>
        </p15:guide>
        <p15:guide id="7" orient="horz" pos="25378">
          <p15:clr>
            <a:srgbClr val="A4A3A4"/>
          </p15:clr>
        </p15:guide>
        <p15:guide id="8" orient="horz" pos="10742">
          <p15:clr>
            <a:srgbClr val="A4A3A4"/>
          </p15:clr>
        </p15:guide>
        <p15:guide id="9" pos="737">
          <p15:clr>
            <a:srgbClr val="A4A3A4"/>
          </p15:clr>
        </p15:guide>
        <p15:guide id="10" pos="18337">
          <p15:clr>
            <a:srgbClr val="A4A3A4"/>
          </p15:clr>
        </p15:guide>
        <p15:guide id="11" pos="11805">
          <p15:clr>
            <a:srgbClr val="A4A3A4"/>
          </p15:clr>
        </p15:guide>
        <p15:guide id="12" pos="11442">
          <p15:clr>
            <a:srgbClr val="A4A3A4"/>
          </p15:clr>
        </p15:guide>
        <p15:guide id="13" pos="7632">
          <p15:clr>
            <a:srgbClr val="A4A3A4"/>
          </p15:clr>
        </p15:guide>
        <p15:guide id="14" pos="7269">
          <p15:clr>
            <a:srgbClr val="A4A3A4"/>
          </p15:clr>
        </p15:guide>
      </p15:sldGuideLst>
    </p:ext>
    <p:ext uri="http://customooxmlschemas.google.com/">
      <go:slidesCustomData xmlns:go="http://customooxmlschemas.google.com/" r:id="rId19" roundtripDataSignature="AMtx7mhCLldzxxXIaMlBuy2c6YTF4zxc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529" orient="horz"/>
        <p:guide pos="26246" orient="horz"/>
        <p:guide pos="4669" orient="horz"/>
        <p:guide pos="11085" orient="horz"/>
        <p:guide pos="742" orient="horz"/>
        <p:guide pos="24488" orient="horz"/>
        <p:guide pos="25378" orient="horz"/>
        <p:guide pos="10742" orient="horz"/>
        <p:guide pos="737"/>
        <p:guide pos="18337"/>
        <p:guide pos="11805"/>
        <p:guide pos="11442"/>
        <p:guide pos="7632"/>
        <p:guide pos="7269"/>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font" Target="fonts/RobotoMedium-boldItalic.fntdata"/><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Medium-italic.fntdata"/><Relationship Id="rId15" Type="http://schemas.openxmlformats.org/officeDocument/2006/relationships/font" Target="fonts/RobotoLight-regular.fntdata"/><Relationship Id="rId14" Type="http://schemas.openxmlformats.org/officeDocument/2006/relationships/font" Target="fonts/Roboto-boldItalic.fntdata"/><Relationship Id="rId17" Type="http://schemas.openxmlformats.org/officeDocument/2006/relationships/font" Target="fonts/RobotoLight-italic.fntdata"/><Relationship Id="rId16" Type="http://schemas.openxmlformats.org/officeDocument/2006/relationships/font" Target="fonts/RobotoLight-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RobotoLight-boldItalic.fntdata"/><Relationship Id="rId7" Type="http://schemas.openxmlformats.org/officeDocument/2006/relationships/font" Target="fonts/RobotoMedium-regular.fntdata"/><Relationship Id="rId8" Type="http://schemas.openxmlformats.org/officeDocument/2006/relationships/font" Target="fonts/Roboto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4813" cy="4968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2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48100" y="0"/>
            <a:ext cx="2944813" cy="4968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2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079625" y="744538"/>
            <a:ext cx="2635250" cy="3724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79450" y="4718050"/>
            <a:ext cx="5435600" cy="446881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32925"/>
            <a:ext cx="2944813" cy="49688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2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48100" y="9432925"/>
            <a:ext cx="2944813" cy="49688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D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4:notes"/>
          <p:cNvSpPr txBox="1"/>
          <p:nvPr>
            <p:ph idx="1" type="body"/>
          </p:nvPr>
        </p:nvSpPr>
        <p:spPr>
          <a:xfrm>
            <a:off x="679450" y="4718050"/>
            <a:ext cx="5435600" cy="446881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 name="Google Shape;31;p4:notes"/>
          <p:cNvSpPr/>
          <p:nvPr>
            <p:ph idx="2" type="sldImg"/>
          </p:nvPr>
        </p:nvSpPr>
        <p:spPr>
          <a:xfrm>
            <a:off x="2079625" y="744538"/>
            <a:ext cx="2635250"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tsches Poster">
  <p:cSld name="Deutsches Poster">
    <p:spTree>
      <p:nvGrpSpPr>
        <p:cNvPr id="15" name="Shape 15"/>
        <p:cNvGrpSpPr/>
        <p:nvPr/>
      </p:nvGrpSpPr>
      <p:grpSpPr>
        <a:xfrm>
          <a:off x="0" y="0"/>
          <a:ext cx="0" cy="0"/>
          <a:chOff x="0" y="0"/>
          <a:chExt cx="0" cy="0"/>
        </a:xfrm>
      </p:grpSpPr>
      <p:sp>
        <p:nvSpPr>
          <p:cNvPr id="16" name="Google Shape;16;p7"/>
          <p:cNvSpPr/>
          <p:nvPr/>
        </p:nvSpPr>
        <p:spPr>
          <a:xfrm>
            <a:off x="-25400" y="0"/>
            <a:ext cx="30305375" cy="39154100"/>
          </a:xfrm>
          <a:prstGeom prst="rect">
            <a:avLst/>
          </a:prstGeom>
          <a:solidFill>
            <a:srgbClr val="CC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8200" u="none" cap="none" strike="noStrike">
              <a:solidFill>
                <a:schemeClr val="dk1"/>
              </a:solidFill>
              <a:latin typeface="Arial"/>
              <a:ea typeface="Arial"/>
              <a:cs typeface="Arial"/>
              <a:sym typeface="Arial"/>
            </a:endParaRPr>
          </a:p>
        </p:txBody>
      </p:sp>
      <p:sp>
        <p:nvSpPr>
          <p:cNvPr id="17" name="Google Shape;17;p7"/>
          <p:cNvSpPr txBox="1"/>
          <p:nvPr>
            <p:ph idx="1" type="body"/>
          </p:nvPr>
        </p:nvSpPr>
        <p:spPr>
          <a:xfrm>
            <a:off x="1169988" y="1176296"/>
            <a:ext cx="27940000" cy="5653950"/>
          </a:xfrm>
          <a:prstGeom prst="rect">
            <a:avLst/>
          </a:prstGeom>
          <a:solidFill>
            <a:srgbClr val="EF7D00"/>
          </a:solidFill>
          <a:ln>
            <a:noFill/>
          </a:ln>
        </p:spPr>
        <p:txBody>
          <a:bodyPr anchorCtr="0" anchor="t" bIns="90000" lIns="576000" spcFirstLastPara="1" rIns="576000" wrap="square" tIns="306000">
            <a:noAutofit/>
          </a:bodyPr>
          <a:lstStyle>
            <a:lvl1pPr indent="-228600" lvl="0" marL="457200" algn="l">
              <a:lnSpc>
                <a:spcPct val="92000"/>
              </a:lnSpc>
              <a:spcBef>
                <a:spcPts val="0"/>
              </a:spcBef>
              <a:spcAft>
                <a:spcPts val="0"/>
              </a:spcAft>
              <a:buSzPts val="1400"/>
              <a:buNone/>
              <a:defRPr sz="8000">
                <a:solidFill>
                  <a:schemeClr val="lt1"/>
                </a:solidFill>
                <a:latin typeface="Calibri"/>
                <a:ea typeface="Calibri"/>
                <a:cs typeface="Calibri"/>
                <a:sym typeface="Calibri"/>
              </a:defRPr>
            </a:lvl1pPr>
            <a:lvl2pPr indent="-228600" lvl="1" marL="914400" algn="l">
              <a:lnSpc>
                <a:spcPct val="110000"/>
              </a:lnSpc>
              <a:spcBef>
                <a:spcPts val="960"/>
              </a:spcBef>
              <a:spcAft>
                <a:spcPts val="0"/>
              </a:spcAft>
              <a:buSzPts val="1400"/>
              <a:buNone/>
              <a:defRPr b="1" sz="3600">
                <a:solidFill>
                  <a:schemeClr val="lt1"/>
                </a:solidFill>
                <a:latin typeface="Calibri"/>
                <a:ea typeface="Calibri"/>
                <a:cs typeface="Calibri"/>
                <a:sym typeface="Calibri"/>
              </a:defRPr>
            </a:lvl2pPr>
            <a:lvl3pPr indent="-228600" lvl="2" marL="1371600" algn="l">
              <a:lnSpc>
                <a:spcPct val="110000"/>
              </a:lnSpc>
              <a:spcBef>
                <a:spcPts val="0"/>
              </a:spcBef>
              <a:spcAft>
                <a:spcPts val="0"/>
              </a:spcAft>
              <a:buClr>
                <a:schemeClr val="lt1"/>
              </a:buClr>
              <a:buSzPts val="3600"/>
              <a:buFont typeface="Calibri"/>
              <a:buNone/>
              <a:defRPr sz="3600">
                <a:solidFill>
                  <a:schemeClr val="lt1"/>
                </a:solidFill>
                <a:latin typeface="Calibri"/>
                <a:ea typeface="Calibri"/>
                <a:cs typeface="Calibri"/>
                <a:sym typeface="Calibri"/>
              </a:defRPr>
            </a:lvl3pPr>
            <a:lvl4pPr indent="-228600" lvl="3" marL="1828800" algn="l">
              <a:lnSpc>
                <a:spcPct val="110000"/>
              </a:lnSpc>
              <a:spcBef>
                <a:spcPts val="0"/>
              </a:spcBef>
              <a:spcAft>
                <a:spcPts val="0"/>
              </a:spcAft>
              <a:buClr>
                <a:schemeClr val="lt1"/>
              </a:buClr>
              <a:buSzPts val="3600"/>
              <a:buFont typeface="Calibri"/>
              <a:buNone/>
              <a:defRPr sz="3600">
                <a:solidFill>
                  <a:schemeClr val="lt1"/>
                </a:solidFill>
                <a:latin typeface="Calibri"/>
                <a:ea typeface="Calibri"/>
                <a:cs typeface="Calibri"/>
                <a:sym typeface="Calibri"/>
              </a:defRPr>
            </a:lvl4pPr>
            <a:lvl5pPr indent="-228600" lvl="4" marL="2286000" algn="l">
              <a:lnSpc>
                <a:spcPct val="110000"/>
              </a:lnSpc>
              <a:spcBef>
                <a:spcPts val="0"/>
              </a:spcBef>
              <a:spcAft>
                <a:spcPts val="0"/>
              </a:spcAft>
              <a:buClr>
                <a:schemeClr val="lt1"/>
              </a:buClr>
              <a:buSzPts val="3600"/>
              <a:buFont typeface="Calibri"/>
              <a:buNone/>
              <a:defRPr sz="3600">
                <a:solidFill>
                  <a:schemeClr val="lt1"/>
                </a:solidFill>
                <a:latin typeface="Calibri"/>
                <a:ea typeface="Calibri"/>
                <a:cs typeface="Calibri"/>
                <a:sym typeface="Calibri"/>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
        <p:nvSpPr>
          <p:cNvPr id="18" name="Google Shape;18;p7"/>
          <p:cNvSpPr txBox="1"/>
          <p:nvPr>
            <p:ph idx="2" type="body"/>
          </p:nvPr>
        </p:nvSpPr>
        <p:spPr>
          <a:xfrm>
            <a:off x="1169988" y="7412579"/>
            <a:ext cx="10369550" cy="9604467"/>
          </a:xfrm>
          <a:prstGeom prst="rect">
            <a:avLst/>
          </a:prstGeom>
          <a:solidFill>
            <a:schemeClr val="lt1"/>
          </a:solidFill>
          <a:ln>
            <a:noFill/>
          </a:ln>
        </p:spPr>
        <p:txBody>
          <a:bodyPr anchorCtr="0" anchor="t" bIns="270000" lIns="576000" spcFirstLastPara="1" rIns="576000" wrap="square" tIns="378000">
            <a:noAutofit/>
          </a:bodyPr>
          <a:lstStyle>
            <a:lvl1pPr indent="-228600" lvl="0" marL="457200" algn="l">
              <a:spcBef>
                <a:spcPts val="0"/>
              </a:spcBef>
              <a:spcAft>
                <a:spcPts val="0"/>
              </a:spcAft>
              <a:buSzPts val="1400"/>
              <a:buNone/>
              <a:defRPr>
                <a:latin typeface="Calibri"/>
                <a:ea typeface="Calibri"/>
                <a:cs typeface="Calibri"/>
                <a:sym typeface="Calibri"/>
              </a:defRPr>
            </a:lvl1pPr>
            <a:lvl2pPr indent="-228600" lvl="1" marL="914400" algn="l">
              <a:lnSpc>
                <a:spcPct val="110000"/>
              </a:lnSpc>
              <a:spcBef>
                <a:spcPts val="1800"/>
              </a:spcBef>
              <a:spcAft>
                <a:spcPts val="0"/>
              </a:spcAft>
              <a:buSzPts val="1400"/>
              <a:buNone/>
              <a:defRPr>
                <a:latin typeface="Calibri"/>
                <a:ea typeface="Calibri"/>
                <a:cs typeface="Calibri"/>
                <a:sym typeface="Calibri"/>
              </a:defRPr>
            </a:lvl2pPr>
            <a:lvl3pPr indent="-431800" lvl="2" marL="1371600" algn="l">
              <a:lnSpc>
                <a:spcPct val="110000"/>
              </a:lnSpc>
              <a:spcBef>
                <a:spcPts val="0"/>
              </a:spcBef>
              <a:spcAft>
                <a:spcPts val="0"/>
              </a:spcAft>
              <a:buClr>
                <a:schemeClr val="dk1"/>
              </a:buClr>
              <a:buSzPts val="3200"/>
              <a:buChar char="■"/>
              <a:defRPr>
                <a:latin typeface="Calibri"/>
                <a:ea typeface="Calibri"/>
                <a:cs typeface="Calibri"/>
                <a:sym typeface="Calibri"/>
              </a:defRPr>
            </a:lvl3pPr>
            <a:lvl4pPr indent="-431800" lvl="3" marL="1828800" algn="l">
              <a:lnSpc>
                <a:spcPct val="110000"/>
              </a:lnSpc>
              <a:spcBef>
                <a:spcPts val="0"/>
              </a:spcBef>
              <a:spcAft>
                <a:spcPts val="0"/>
              </a:spcAft>
              <a:buClr>
                <a:schemeClr val="dk1"/>
              </a:buClr>
              <a:buSzPts val="3200"/>
              <a:buChar char="■"/>
              <a:defRPr>
                <a:latin typeface="Calibri"/>
                <a:ea typeface="Calibri"/>
                <a:cs typeface="Calibri"/>
                <a:sym typeface="Calibri"/>
              </a:defRPr>
            </a:lvl4pPr>
            <a:lvl5pPr indent="-431800" lvl="4" marL="2286000" algn="l">
              <a:lnSpc>
                <a:spcPct val="110000"/>
              </a:lnSpc>
              <a:spcBef>
                <a:spcPts val="0"/>
              </a:spcBef>
              <a:spcAft>
                <a:spcPts val="0"/>
              </a:spcAft>
              <a:buClr>
                <a:schemeClr val="dk1"/>
              </a:buClr>
              <a:buSzPts val="3200"/>
              <a:buChar char="■"/>
              <a:defRPr>
                <a:latin typeface="Calibri"/>
                <a:ea typeface="Calibri"/>
                <a:cs typeface="Calibri"/>
                <a:sym typeface="Calibri"/>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
        <p:nvSpPr>
          <p:cNvPr id="19" name="Google Shape;19;p7"/>
          <p:cNvSpPr txBox="1"/>
          <p:nvPr>
            <p:ph idx="3" type="body"/>
          </p:nvPr>
        </p:nvSpPr>
        <p:spPr>
          <a:xfrm>
            <a:off x="12115800" y="7412579"/>
            <a:ext cx="16993650" cy="9604467"/>
          </a:xfrm>
          <a:prstGeom prst="rect">
            <a:avLst/>
          </a:prstGeom>
          <a:solidFill>
            <a:schemeClr val="lt1"/>
          </a:solidFill>
          <a:ln>
            <a:noFill/>
          </a:ln>
        </p:spPr>
        <p:txBody>
          <a:bodyPr anchorCtr="0" anchor="t" bIns="270000" lIns="576000" spcFirstLastPara="1" rIns="576000" wrap="square" tIns="378000">
            <a:noAutofit/>
          </a:bodyPr>
          <a:lstStyle>
            <a:lvl1pPr indent="-228600" lvl="0" marL="457200" algn="l">
              <a:spcBef>
                <a:spcPts val="0"/>
              </a:spcBef>
              <a:spcAft>
                <a:spcPts val="0"/>
              </a:spcAft>
              <a:buSzPts val="1400"/>
              <a:buNone/>
              <a:defRPr>
                <a:latin typeface="Calibri"/>
                <a:ea typeface="Calibri"/>
                <a:cs typeface="Calibri"/>
                <a:sym typeface="Calibri"/>
              </a:defRPr>
            </a:lvl1pPr>
            <a:lvl2pPr indent="-228600" lvl="1" marL="914400" algn="l">
              <a:lnSpc>
                <a:spcPct val="110000"/>
              </a:lnSpc>
              <a:spcBef>
                <a:spcPts val="1800"/>
              </a:spcBef>
              <a:spcAft>
                <a:spcPts val="0"/>
              </a:spcAft>
              <a:buSzPts val="1400"/>
              <a:buNone/>
              <a:defRPr>
                <a:latin typeface="Calibri"/>
                <a:ea typeface="Calibri"/>
                <a:cs typeface="Calibri"/>
                <a:sym typeface="Calibri"/>
              </a:defRPr>
            </a:lvl2pPr>
            <a:lvl3pPr indent="-431800" lvl="2" marL="1371600" algn="l">
              <a:lnSpc>
                <a:spcPct val="110000"/>
              </a:lnSpc>
              <a:spcBef>
                <a:spcPts val="0"/>
              </a:spcBef>
              <a:spcAft>
                <a:spcPts val="0"/>
              </a:spcAft>
              <a:buClr>
                <a:schemeClr val="dk1"/>
              </a:buClr>
              <a:buSzPts val="3200"/>
              <a:buChar char="■"/>
              <a:defRPr>
                <a:latin typeface="Calibri"/>
                <a:ea typeface="Calibri"/>
                <a:cs typeface="Calibri"/>
                <a:sym typeface="Calibri"/>
              </a:defRPr>
            </a:lvl3pPr>
            <a:lvl4pPr indent="-431800" lvl="3" marL="1828800" algn="l">
              <a:lnSpc>
                <a:spcPct val="110000"/>
              </a:lnSpc>
              <a:spcBef>
                <a:spcPts val="0"/>
              </a:spcBef>
              <a:spcAft>
                <a:spcPts val="0"/>
              </a:spcAft>
              <a:buClr>
                <a:schemeClr val="dk1"/>
              </a:buClr>
              <a:buSzPts val="3200"/>
              <a:buChar char="■"/>
              <a:defRPr>
                <a:latin typeface="Calibri"/>
                <a:ea typeface="Calibri"/>
                <a:cs typeface="Calibri"/>
                <a:sym typeface="Calibri"/>
              </a:defRPr>
            </a:lvl4pPr>
            <a:lvl5pPr indent="-431800" lvl="4" marL="2286000" algn="l">
              <a:lnSpc>
                <a:spcPct val="110000"/>
              </a:lnSpc>
              <a:spcBef>
                <a:spcPts val="0"/>
              </a:spcBef>
              <a:spcAft>
                <a:spcPts val="0"/>
              </a:spcAft>
              <a:buClr>
                <a:schemeClr val="dk1"/>
              </a:buClr>
              <a:buSzPts val="3200"/>
              <a:buChar char="■"/>
              <a:defRPr>
                <a:latin typeface="Calibri"/>
                <a:ea typeface="Calibri"/>
                <a:cs typeface="Calibri"/>
                <a:sym typeface="Calibri"/>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
        <p:nvSpPr>
          <p:cNvPr id="20" name="Google Shape;20;p7"/>
          <p:cNvSpPr txBox="1"/>
          <p:nvPr>
            <p:ph idx="4" type="body"/>
          </p:nvPr>
        </p:nvSpPr>
        <p:spPr>
          <a:xfrm>
            <a:off x="1151477" y="17561324"/>
            <a:ext cx="17012698" cy="9350764"/>
          </a:xfrm>
          <a:prstGeom prst="rect">
            <a:avLst/>
          </a:prstGeom>
          <a:solidFill>
            <a:schemeClr val="lt1"/>
          </a:solidFill>
          <a:ln>
            <a:noFill/>
          </a:ln>
        </p:spPr>
        <p:txBody>
          <a:bodyPr anchorCtr="0" anchor="t" bIns="270000" lIns="576000" spcFirstLastPara="1" rIns="576000" wrap="square" tIns="378000">
            <a:noAutofit/>
          </a:bodyPr>
          <a:lstStyle>
            <a:lvl1pPr indent="-228600" lvl="0" marL="457200" algn="l">
              <a:spcBef>
                <a:spcPts val="0"/>
              </a:spcBef>
              <a:spcAft>
                <a:spcPts val="0"/>
              </a:spcAft>
              <a:buSzPts val="1400"/>
              <a:buNone/>
              <a:defRPr>
                <a:latin typeface="Calibri"/>
                <a:ea typeface="Calibri"/>
                <a:cs typeface="Calibri"/>
                <a:sym typeface="Calibri"/>
              </a:defRPr>
            </a:lvl1pPr>
            <a:lvl2pPr indent="-228600" lvl="1" marL="914400" algn="l">
              <a:lnSpc>
                <a:spcPct val="110000"/>
              </a:lnSpc>
              <a:spcBef>
                <a:spcPts val="1800"/>
              </a:spcBef>
              <a:spcAft>
                <a:spcPts val="0"/>
              </a:spcAft>
              <a:buSzPts val="1400"/>
              <a:buNone/>
              <a:defRPr>
                <a:latin typeface="Calibri"/>
                <a:ea typeface="Calibri"/>
                <a:cs typeface="Calibri"/>
                <a:sym typeface="Calibri"/>
              </a:defRPr>
            </a:lvl2pPr>
            <a:lvl3pPr indent="-431800" lvl="2" marL="1371600" algn="l">
              <a:lnSpc>
                <a:spcPct val="110000"/>
              </a:lnSpc>
              <a:spcBef>
                <a:spcPts val="0"/>
              </a:spcBef>
              <a:spcAft>
                <a:spcPts val="0"/>
              </a:spcAft>
              <a:buClr>
                <a:schemeClr val="dk1"/>
              </a:buClr>
              <a:buSzPts val="3200"/>
              <a:buChar char="■"/>
              <a:defRPr>
                <a:latin typeface="Calibri"/>
                <a:ea typeface="Calibri"/>
                <a:cs typeface="Calibri"/>
                <a:sym typeface="Calibri"/>
              </a:defRPr>
            </a:lvl3pPr>
            <a:lvl4pPr indent="-431800" lvl="3" marL="1828800" algn="l">
              <a:lnSpc>
                <a:spcPct val="110000"/>
              </a:lnSpc>
              <a:spcBef>
                <a:spcPts val="0"/>
              </a:spcBef>
              <a:spcAft>
                <a:spcPts val="0"/>
              </a:spcAft>
              <a:buClr>
                <a:schemeClr val="dk1"/>
              </a:buClr>
              <a:buSzPts val="3200"/>
              <a:buChar char="■"/>
              <a:defRPr>
                <a:latin typeface="Calibri"/>
                <a:ea typeface="Calibri"/>
                <a:cs typeface="Calibri"/>
                <a:sym typeface="Calibri"/>
              </a:defRPr>
            </a:lvl4pPr>
            <a:lvl5pPr indent="-431800" lvl="4" marL="2286000" algn="l">
              <a:lnSpc>
                <a:spcPct val="110000"/>
              </a:lnSpc>
              <a:spcBef>
                <a:spcPts val="0"/>
              </a:spcBef>
              <a:spcAft>
                <a:spcPts val="0"/>
              </a:spcAft>
              <a:buClr>
                <a:schemeClr val="dk1"/>
              </a:buClr>
              <a:buSzPts val="3200"/>
              <a:buChar char="■"/>
              <a:defRPr>
                <a:latin typeface="Calibri"/>
                <a:ea typeface="Calibri"/>
                <a:cs typeface="Calibri"/>
                <a:sym typeface="Calibri"/>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
        <p:nvSpPr>
          <p:cNvPr id="21" name="Google Shape;21;p7"/>
          <p:cNvSpPr txBox="1"/>
          <p:nvPr>
            <p:ph idx="5" type="body"/>
          </p:nvPr>
        </p:nvSpPr>
        <p:spPr>
          <a:xfrm>
            <a:off x="18740439" y="17561324"/>
            <a:ext cx="10350499" cy="9350764"/>
          </a:xfrm>
          <a:prstGeom prst="rect">
            <a:avLst/>
          </a:prstGeom>
          <a:solidFill>
            <a:schemeClr val="lt1"/>
          </a:solidFill>
          <a:ln>
            <a:noFill/>
          </a:ln>
        </p:spPr>
        <p:txBody>
          <a:bodyPr anchorCtr="0" anchor="t" bIns="270000" lIns="576000" spcFirstLastPara="1" rIns="576000" wrap="square" tIns="378000">
            <a:noAutofit/>
          </a:bodyPr>
          <a:lstStyle>
            <a:lvl1pPr indent="-228600" lvl="0" marL="457200" algn="l">
              <a:spcBef>
                <a:spcPts val="0"/>
              </a:spcBef>
              <a:spcAft>
                <a:spcPts val="0"/>
              </a:spcAft>
              <a:buSzPts val="1400"/>
              <a:buNone/>
              <a:defRPr>
                <a:latin typeface="Calibri"/>
                <a:ea typeface="Calibri"/>
                <a:cs typeface="Calibri"/>
                <a:sym typeface="Calibri"/>
              </a:defRPr>
            </a:lvl1pPr>
            <a:lvl2pPr indent="-228600" lvl="1" marL="914400" algn="l">
              <a:lnSpc>
                <a:spcPct val="110000"/>
              </a:lnSpc>
              <a:spcBef>
                <a:spcPts val="1800"/>
              </a:spcBef>
              <a:spcAft>
                <a:spcPts val="0"/>
              </a:spcAft>
              <a:buSzPts val="1400"/>
              <a:buNone/>
              <a:defRPr>
                <a:latin typeface="Calibri"/>
                <a:ea typeface="Calibri"/>
                <a:cs typeface="Calibri"/>
                <a:sym typeface="Calibri"/>
              </a:defRPr>
            </a:lvl2pPr>
            <a:lvl3pPr indent="-431800" lvl="2" marL="1371600" algn="l">
              <a:lnSpc>
                <a:spcPct val="110000"/>
              </a:lnSpc>
              <a:spcBef>
                <a:spcPts val="0"/>
              </a:spcBef>
              <a:spcAft>
                <a:spcPts val="0"/>
              </a:spcAft>
              <a:buClr>
                <a:schemeClr val="dk1"/>
              </a:buClr>
              <a:buSzPts val="3200"/>
              <a:buChar char="■"/>
              <a:defRPr>
                <a:latin typeface="Calibri"/>
                <a:ea typeface="Calibri"/>
                <a:cs typeface="Calibri"/>
                <a:sym typeface="Calibri"/>
              </a:defRPr>
            </a:lvl3pPr>
            <a:lvl4pPr indent="-431800" lvl="3" marL="1828800" algn="l">
              <a:lnSpc>
                <a:spcPct val="110000"/>
              </a:lnSpc>
              <a:spcBef>
                <a:spcPts val="0"/>
              </a:spcBef>
              <a:spcAft>
                <a:spcPts val="0"/>
              </a:spcAft>
              <a:buClr>
                <a:schemeClr val="dk1"/>
              </a:buClr>
              <a:buSzPts val="3200"/>
              <a:buChar char="■"/>
              <a:defRPr>
                <a:latin typeface="Calibri"/>
                <a:ea typeface="Calibri"/>
                <a:cs typeface="Calibri"/>
                <a:sym typeface="Calibri"/>
              </a:defRPr>
            </a:lvl4pPr>
            <a:lvl5pPr indent="-431800" lvl="4" marL="2286000" algn="l">
              <a:lnSpc>
                <a:spcPct val="110000"/>
              </a:lnSpc>
              <a:spcBef>
                <a:spcPts val="0"/>
              </a:spcBef>
              <a:spcAft>
                <a:spcPts val="0"/>
              </a:spcAft>
              <a:buClr>
                <a:schemeClr val="dk1"/>
              </a:buClr>
              <a:buSzPts val="3200"/>
              <a:buChar char="■"/>
              <a:defRPr>
                <a:latin typeface="Calibri"/>
                <a:ea typeface="Calibri"/>
                <a:cs typeface="Calibri"/>
                <a:sym typeface="Calibri"/>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
        <p:nvSpPr>
          <p:cNvPr id="22" name="Google Shape;22;p7"/>
          <p:cNvSpPr txBox="1"/>
          <p:nvPr>
            <p:ph idx="6" type="body"/>
          </p:nvPr>
        </p:nvSpPr>
        <p:spPr>
          <a:xfrm>
            <a:off x="1151477" y="27457549"/>
            <a:ext cx="27939461" cy="9894627"/>
          </a:xfrm>
          <a:prstGeom prst="rect">
            <a:avLst/>
          </a:prstGeom>
          <a:solidFill>
            <a:schemeClr val="lt1"/>
          </a:solidFill>
          <a:ln>
            <a:noFill/>
          </a:ln>
        </p:spPr>
        <p:txBody>
          <a:bodyPr anchorCtr="0" anchor="t" bIns="270000" lIns="576000" spcFirstLastPara="1" rIns="576000" wrap="square" tIns="378000">
            <a:noAutofit/>
          </a:bodyPr>
          <a:lstStyle>
            <a:lvl1pPr indent="-228600" lvl="0" marL="457200" algn="l">
              <a:spcBef>
                <a:spcPts val="0"/>
              </a:spcBef>
              <a:spcAft>
                <a:spcPts val="0"/>
              </a:spcAft>
              <a:buSzPts val="1400"/>
              <a:buNone/>
              <a:defRPr>
                <a:latin typeface="Calibri"/>
                <a:ea typeface="Calibri"/>
                <a:cs typeface="Calibri"/>
                <a:sym typeface="Calibri"/>
              </a:defRPr>
            </a:lvl1pPr>
            <a:lvl2pPr indent="-228600" lvl="1" marL="914400" algn="l">
              <a:lnSpc>
                <a:spcPct val="110000"/>
              </a:lnSpc>
              <a:spcBef>
                <a:spcPts val="1800"/>
              </a:spcBef>
              <a:spcAft>
                <a:spcPts val="0"/>
              </a:spcAft>
              <a:buSzPts val="1400"/>
              <a:buNone/>
              <a:defRPr>
                <a:latin typeface="Calibri"/>
                <a:ea typeface="Calibri"/>
                <a:cs typeface="Calibri"/>
                <a:sym typeface="Calibri"/>
              </a:defRPr>
            </a:lvl2pPr>
            <a:lvl3pPr indent="-431800" lvl="2" marL="1371600" algn="l">
              <a:lnSpc>
                <a:spcPct val="110000"/>
              </a:lnSpc>
              <a:spcBef>
                <a:spcPts val="0"/>
              </a:spcBef>
              <a:spcAft>
                <a:spcPts val="0"/>
              </a:spcAft>
              <a:buClr>
                <a:schemeClr val="dk1"/>
              </a:buClr>
              <a:buSzPts val="3200"/>
              <a:buChar char="■"/>
              <a:defRPr>
                <a:latin typeface="Calibri"/>
                <a:ea typeface="Calibri"/>
                <a:cs typeface="Calibri"/>
                <a:sym typeface="Calibri"/>
              </a:defRPr>
            </a:lvl3pPr>
            <a:lvl4pPr indent="-431800" lvl="3" marL="1828800" algn="l">
              <a:lnSpc>
                <a:spcPct val="110000"/>
              </a:lnSpc>
              <a:spcBef>
                <a:spcPts val="0"/>
              </a:spcBef>
              <a:spcAft>
                <a:spcPts val="0"/>
              </a:spcAft>
              <a:buClr>
                <a:schemeClr val="dk1"/>
              </a:buClr>
              <a:buSzPts val="3200"/>
              <a:buChar char="■"/>
              <a:defRPr>
                <a:latin typeface="Calibri"/>
                <a:ea typeface="Calibri"/>
                <a:cs typeface="Calibri"/>
                <a:sym typeface="Calibri"/>
              </a:defRPr>
            </a:lvl4pPr>
            <a:lvl5pPr indent="-431800" lvl="4" marL="2286000" algn="l">
              <a:lnSpc>
                <a:spcPct val="110000"/>
              </a:lnSpc>
              <a:spcBef>
                <a:spcPts val="0"/>
              </a:spcBef>
              <a:spcAft>
                <a:spcPts val="0"/>
              </a:spcAft>
              <a:buClr>
                <a:schemeClr val="dk1"/>
              </a:buClr>
              <a:buSzPts val="3200"/>
              <a:buChar char="■"/>
              <a:defRPr>
                <a:latin typeface="Calibri"/>
                <a:ea typeface="Calibri"/>
                <a:cs typeface="Calibri"/>
                <a:sym typeface="Calibri"/>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pic>
        <p:nvPicPr>
          <p:cNvPr descr="Tecnológico de Monterrey: El antes a través de los años. – El acontecer" id="23" name="Google Shape;23;p7"/>
          <p:cNvPicPr preferRelativeResize="0"/>
          <p:nvPr/>
        </p:nvPicPr>
        <p:blipFill rotWithShape="1">
          <a:blip r:embed="rId2">
            <a:alphaModFix/>
          </a:blip>
          <a:srcRect b="0" l="0" r="0" t="0"/>
          <a:stretch/>
        </p:blipFill>
        <p:spPr>
          <a:xfrm>
            <a:off x="1151477" y="39846904"/>
            <a:ext cx="8029388" cy="2140790"/>
          </a:xfrm>
          <a:prstGeom prst="rect">
            <a:avLst/>
          </a:prstGeom>
          <a:noFill/>
          <a:ln>
            <a:noFill/>
          </a:ln>
        </p:spPr>
      </p:pic>
      <p:pic>
        <p:nvPicPr>
          <p:cNvPr id="24" name="Google Shape;24;p7"/>
          <p:cNvPicPr preferRelativeResize="0"/>
          <p:nvPr/>
        </p:nvPicPr>
        <p:blipFill rotWithShape="1">
          <a:blip r:embed="rId3">
            <a:alphaModFix/>
          </a:blip>
          <a:srcRect b="0" l="0" r="0" t="0"/>
          <a:stretch/>
        </p:blipFill>
        <p:spPr>
          <a:xfrm>
            <a:off x="14208612" y="40017700"/>
            <a:ext cx="16071363" cy="17653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eutsches Poster">
  <p:cSld name="1_Deutsches Poster">
    <p:spTree>
      <p:nvGrpSpPr>
        <p:cNvPr id="25" name="Shape 25"/>
        <p:cNvGrpSpPr/>
        <p:nvPr/>
      </p:nvGrpSpPr>
      <p:grpSpPr>
        <a:xfrm>
          <a:off x="0" y="0"/>
          <a:ext cx="0" cy="0"/>
          <a:chOff x="0" y="0"/>
          <a:chExt cx="0" cy="0"/>
        </a:xfrm>
      </p:grpSpPr>
      <p:sp>
        <p:nvSpPr>
          <p:cNvPr id="26" name="Google Shape;26;p8"/>
          <p:cNvSpPr/>
          <p:nvPr/>
        </p:nvSpPr>
        <p:spPr>
          <a:xfrm>
            <a:off x="-25400" y="39190613"/>
            <a:ext cx="30305375" cy="3633787"/>
          </a:xfrm>
          <a:prstGeom prst="rect">
            <a:avLst/>
          </a:prstGeom>
          <a:solidFill>
            <a:srgbClr val="CC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8200" u="none" cap="none" strike="noStrike">
              <a:solidFill>
                <a:schemeClr val="dk1"/>
              </a:solidFill>
              <a:latin typeface="Arial"/>
              <a:ea typeface="Arial"/>
              <a:cs typeface="Arial"/>
              <a:sym typeface="Arial"/>
            </a:endParaRPr>
          </a:p>
        </p:txBody>
      </p:sp>
      <p:pic>
        <p:nvPicPr>
          <p:cNvPr id="27" name="Google Shape;27;p8"/>
          <p:cNvPicPr preferRelativeResize="0"/>
          <p:nvPr/>
        </p:nvPicPr>
        <p:blipFill rotWithShape="1">
          <a:blip r:embed="rId2">
            <a:alphaModFix/>
          </a:blip>
          <a:srcRect b="0" l="0" r="0" t="0"/>
          <a:stretch/>
        </p:blipFill>
        <p:spPr>
          <a:xfrm>
            <a:off x="13957543" y="40017700"/>
            <a:ext cx="16071363" cy="1765300"/>
          </a:xfrm>
          <a:prstGeom prst="rect">
            <a:avLst/>
          </a:prstGeom>
          <a:noFill/>
          <a:ln>
            <a:noFill/>
          </a:ln>
        </p:spPr>
      </p:pic>
      <p:pic>
        <p:nvPicPr>
          <p:cNvPr descr="Tecnológico de Monterrey: El antes a través de los años. – El acontecer" id="28" name="Google Shape;28;p8"/>
          <p:cNvPicPr preferRelativeResize="0"/>
          <p:nvPr/>
        </p:nvPicPr>
        <p:blipFill rotWithShape="1">
          <a:blip r:embed="rId3">
            <a:alphaModFix/>
          </a:blip>
          <a:srcRect b="0" l="0" r="0" t="0"/>
          <a:stretch/>
        </p:blipFill>
        <p:spPr>
          <a:xfrm>
            <a:off x="1151477" y="39846904"/>
            <a:ext cx="8029388" cy="214079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1514475" y="1714500"/>
            <a:ext cx="27251025" cy="7134225"/>
          </a:xfrm>
          <a:prstGeom prst="rect">
            <a:avLst/>
          </a:prstGeom>
          <a:noFill/>
          <a:ln>
            <a:noFill/>
          </a:ln>
        </p:spPr>
        <p:txBody>
          <a:bodyPr anchorCtr="0" anchor="ctr" bIns="208000" lIns="416000" spcFirstLastPara="1" rIns="416000" wrap="square" tIns="208000">
            <a:noAutofit/>
          </a:bodyPr>
          <a:lstStyle>
            <a:lvl1pPr lvl="0" marR="0" rtl="0" algn="ctr">
              <a:spcBef>
                <a:spcPts val="0"/>
              </a:spcBef>
              <a:spcAft>
                <a:spcPts val="0"/>
              </a:spcAft>
              <a:buSzPts val="1400"/>
              <a:buNone/>
              <a:defRPr b="0" i="0" sz="8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80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80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80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80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00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00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00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0000" u="none" cap="none" strike="noStrike">
                <a:solidFill>
                  <a:schemeClr val="dk2"/>
                </a:solidFill>
                <a:latin typeface="Arial"/>
                <a:ea typeface="Arial"/>
                <a:cs typeface="Arial"/>
                <a:sym typeface="Arial"/>
              </a:defRPr>
            </a:lvl9pPr>
          </a:lstStyle>
          <a:p/>
        </p:txBody>
      </p:sp>
      <p:sp>
        <p:nvSpPr>
          <p:cNvPr id="11" name="Google Shape;11;p6"/>
          <p:cNvSpPr txBox="1"/>
          <p:nvPr>
            <p:ph idx="1" type="body"/>
          </p:nvPr>
        </p:nvSpPr>
        <p:spPr>
          <a:xfrm>
            <a:off x="1514475" y="9988550"/>
            <a:ext cx="27251025" cy="28252738"/>
          </a:xfrm>
          <a:prstGeom prst="rect">
            <a:avLst/>
          </a:prstGeom>
          <a:noFill/>
          <a:ln>
            <a:noFill/>
          </a:ln>
        </p:spPr>
        <p:txBody>
          <a:bodyPr anchorCtr="0" anchor="t" bIns="270000" lIns="576000" spcFirstLastPara="1" rIns="576000" wrap="square" tIns="378000">
            <a:noAutofit/>
          </a:bodyPr>
          <a:lstStyle>
            <a:lvl1pPr indent="-228600" lvl="0" marL="457200" marR="0" rtl="0" algn="l">
              <a:spcBef>
                <a:spcPts val="0"/>
              </a:spcBef>
              <a:spcAft>
                <a:spcPts val="0"/>
              </a:spcAft>
              <a:buSzPts val="1400"/>
              <a:buNone/>
              <a:defRPr b="1" i="0" sz="6000" u="none" cap="none" strike="noStrike">
                <a:solidFill>
                  <a:schemeClr val="dk1"/>
                </a:solidFill>
                <a:latin typeface="Arial"/>
                <a:ea typeface="Arial"/>
                <a:cs typeface="Arial"/>
                <a:sym typeface="Arial"/>
              </a:defRPr>
            </a:lvl1pPr>
            <a:lvl2pPr indent="-228600" lvl="1" marL="914400" marR="0" rtl="0" algn="l">
              <a:lnSpc>
                <a:spcPct val="110000"/>
              </a:lnSpc>
              <a:spcBef>
                <a:spcPts val="1800"/>
              </a:spcBef>
              <a:spcAft>
                <a:spcPts val="0"/>
              </a:spcAft>
              <a:buSzPts val="1400"/>
              <a:buNone/>
              <a:defRPr b="0" i="0" sz="3200" u="none" cap="none" strike="noStrike">
                <a:solidFill>
                  <a:schemeClr val="dk1"/>
                </a:solidFill>
                <a:latin typeface="Arial"/>
                <a:ea typeface="Arial"/>
                <a:cs typeface="Arial"/>
                <a:sym typeface="Arial"/>
              </a:defRPr>
            </a:lvl2pPr>
            <a:lvl3pPr indent="-431800" lvl="2" marL="1371600" marR="0" rtl="0" algn="l">
              <a:lnSpc>
                <a:spcPct val="110000"/>
              </a:lnSpc>
              <a:spcBef>
                <a:spcPts val="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431800" lvl="3" marL="1828800" marR="0" rtl="0" algn="l">
              <a:lnSpc>
                <a:spcPct val="110000"/>
              </a:lnSpc>
              <a:spcBef>
                <a:spcPts val="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4pPr>
            <a:lvl5pPr indent="-431800" lvl="4" marL="2286000" marR="0" rtl="0" algn="l">
              <a:lnSpc>
                <a:spcPct val="110000"/>
              </a:lnSpc>
              <a:spcBef>
                <a:spcPts val="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5pPr>
            <a:lvl6pPr indent="-228600" lvl="5" marL="2743200" marR="0" rtl="0" algn="l">
              <a:spcBef>
                <a:spcPts val="640"/>
              </a:spcBef>
              <a:spcAft>
                <a:spcPts val="0"/>
              </a:spcAft>
              <a:buSzPts val="1400"/>
              <a:buNone/>
              <a:defRPr b="0" i="0" sz="3200" u="none" cap="none" strike="noStrike">
                <a:solidFill>
                  <a:schemeClr val="dk1"/>
                </a:solidFill>
                <a:latin typeface="Arial"/>
                <a:ea typeface="Arial"/>
                <a:cs typeface="Arial"/>
                <a:sym typeface="Arial"/>
              </a:defRPr>
            </a:lvl6pPr>
            <a:lvl7pPr indent="-228600" lvl="6" marL="3200400" marR="0" rtl="0" algn="l">
              <a:spcBef>
                <a:spcPts val="640"/>
              </a:spcBef>
              <a:spcAft>
                <a:spcPts val="0"/>
              </a:spcAft>
              <a:buSzPts val="1400"/>
              <a:buNone/>
              <a:defRPr b="0" i="0" sz="3200" u="none" cap="none" strike="noStrike">
                <a:solidFill>
                  <a:schemeClr val="dk1"/>
                </a:solidFill>
                <a:latin typeface="Arial"/>
                <a:ea typeface="Arial"/>
                <a:cs typeface="Arial"/>
                <a:sym typeface="Arial"/>
              </a:defRPr>
            </a:lvl7pPr>
            <a:lvl8pPr indent="-228600" lvl="7" marL="3657600" marR="0" rtl="0" algn="l">
              <a:spcBef>
                <a:spcPts val="640"/>
              </a:spcBef>
              <a:spcAft>
                <a:spcPts val="0"/>
              </a:spcAft>
              <a:buSzPts val="1400"/>
              <a:buNone/>
              <a:defRPr b="0" i="0" sz="3200" u="none" cap="none" strike="noStrike">
                <a:solidFill>
                  <a:schemeClr val="dk1"/>
                </a:solidFill>
                <a:latin typeface="Arial"/>
                <a:ea typeface="Arial"/>
                <a:cs typeface="Arial"/>
                <a:sym typeface="Arial"/>
              </a:defRPr>
            </a:lvl8pPr>
            <a:lvl9pPr indent="-228600" lvl="8" marL="4114800" marR="0" rtl="0" algn="l">
              <a:spcBef>
                <a:spcPts val="640"/>
              </a:spcBef>
              <a:spcAft>
                <a:spcPts val="0"/>
              </a:spcAft>
              <a:buSzPts val="1400"/>
              <a:buNone/>
              <a:defRPr b="0" i="0" sz="3200" u="none" cap="none" strike="noStrike">
                <a:solidFill>
                  <a:schemeClr val="dk1"/>
                </a:solidFill>
                <a:latin typeface="Arial"/>
                <a:ea typeface="Arial"/>
                <a:cs typeface="Arial"/>
                <a:sym typeface="Arial"/>
              </a:defRPr>
            </a:lvl9pPr>
          </a:lstStyle>
          <a:p/>
        </p:txBody>
      </p:sp>
      <p:sp>
        <p:nvSpPr>
          <p:cNvPr id="12" name="Google Shape;12;p6"/>
          <p:cNvSpPr txBox="1"/>
          <p:nvPr>
            <p:ph idx="10" type="dt"/>
          </p:nvPr>
        </p:nvSpPr>
        <p:spPr>
          <a:xfrm>
            <a:off x="1514475" y="38984238"/>
            <a:ext cx="7064375" cy="2971800"/>
          </a:xfrm>
          <a:prstGeom prst="rect">
            <a:avLst/>
          </a:prstGeom>
          <a:noFill/>
          <a:ln>
            <a:noFill/>
          </a:ln>
        </p:spPr>
        <p:txBody>
          <a:bodyPr anchorCtr="0" anchor="t" bIns="208000" lIns="416000" spcFirstLastPara="1" rIns="416000" wrap="square" tIns="208000">
            <a:noAutofit/>
          </a:bodyPr>
          <a:lstStyle>
            <a:lvl1pPr lvl="0" marR="0" rtl="0" algn="l">
              <a:spcBef>
                <a:spcPts val="0"/>
              </a:spcBef>
              <a:spcAft>
                <a:spcPts val="0"/>
              </a:spcAft>
              <a:buSzPts val="1400"/>
              <a:buNone/>
              <a:defRPr b="0" i="0" sz="6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200" u="none" cap="none" strike="noStrike">
                <a:solidFill>
                  <a:schemeClr val="dk1"/>
                </a:solidFill>
                <a:latin typeface="Arial"/>
                <a:ea typeface="Arial"/>
                <a:cs typeface="Arial"/>
                <a:sym typeface="Arial"/>
              </a:defRPr>
            </a:lvl9pPr>
          </a:lstStyle>
          <a:p/>
        </p:txBody>
      </p:sp>
      <p:sp>
        <p:nvSpPr>
          <p:cNvPr id="13" name="Google Shape;13;p6"/>
          <p:cNvSpPr txBox="1"/>
          <p:nvPr>
            <p:ph idx="11" type="ftr"/>
          </p:nvPr>
        </p:nvSpPr>
        <p:spPr>
          <a:xfrm>
            <a:off x="10345738" y="38984238"/>
            <a:ext cx="9588500" cy="2971800"/>
          </a:xfrm>
          <a:prstGeom prst="rect">
            <a:avLst/>
          </a:prstGeom>
          <a:noFill/>
          <a:ln>
            <a:noFill/>
          </a:ln>
        </p:spPr>
        <p:txBody>
          <a:bodyPr anchorCtr="0" anchor="t" bIns="208000" lIns="416000" spcFirstLastPara="1" rIns="416000" wrap="square" tIns="208000">
            <a:noAutofit/>
          </a:bodyPr>
          <a:lstStyle>
            <a:lvl1pPr lvl="0" marR="0" rtl="0" algn="ctr">
              <a:spcBef>
                <a:spcPts val="0"/>
              </a:spcBef>
              <a:spcAft>
                <a:spcPts val="0"/>
              </a:spcAft>
              <a:buSzPts val="1400"/>
              <a:buNone/>
              <a:defRPr b="0" i="0" sz="6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200" u="none" cap="none" strike="noStrike">
                <a:solidFill>
                  <a:schemeClr val="dk1"/>
                </a:solidFill>
                <a:latin typeface="Arial"/>
                <a:ea typeface="Arial"/>
                <a:cs typeface="Arial"/>
                <a:sym typeface="Arial"/>
              </a:defRPr>
            </a:lvl9pPr>
          </a:lstStyle>
          <a:p/>
        </p:txBody>
      </p:sp>
      <p:sp>
        <p:nvSpPr>
          <p:cNvPr id="14" name="Google Shape;14;p6"/>
          <p:cNvSpPr txBox="1"/>
          <p:nvPr>
            <p:ph idx="12" type="sldNum"/>
          </p:nvPr>
        </p:nvSpPr>
        <p:spPr>
          <a:xfrm>
            <a:off x="21701125" y="38984238"/>
            <a:ext cx="7064375" cy="2971800"/>
          </a:xfrm>
          <a:prstGeom prst="rect">
            <a:avLst/>
          </a:prstGeom>
          <a:noFill/>
          <a:ln>
            <a:noFill/>
          </a:ln>
        </p:spPr>
        <p:txBody>
          <a:bodyPr anchorCtr="0" anchor="t" bIns="208000" lIns="416000" spcFirstLastPara="1" rIns="416000" wrap="square" tIns="208000">
            <a:noAutofit/>
          </a:bodyPr>
          <a:lstStyle>
            <a:lvl1pPr indent="0" lvl="0" marL="0" marR="0" rtl="0" algn="r">
              <a:spcBef>
                <a:spcPts val="0"/>
              </a:spcBef>
              <a:spcAft>
                <a:spcPts val="0"/>
              </a:spcAft>
              <a:buNone/>
              <a:defRPr b="0" i="0" sz="6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6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6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6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6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6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6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6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6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9.jpg"/><Relationship Id="rId10" Type="http://schemas.openxmlformats.org/officeDocument/2006/relationships/image" Target="../media/image3.png"/><Relationship Id="rId9"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10.png"/><Relationship Id="rId7" Type="http://schemas.openxmlformats.org/officeDocument/2006/relationships/image" Target="../media/image8.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4"/>
          <p:cNvSpPr/>
          <p:nvPr/>
        </p:nvSpPr>
        <p:spPr>
          <a:xfrm>
            <a:off x="0" y="0"/>
            <a:ext cx="30279900" cy="6116100"/>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8200" u="none" cap="none" strike="noStrike">
              <a:solidFill>
                <a:schemeClr val="dk1"/>
              </a:solidFill>
              <a:latin typeface="Arial"/>
              <a:ea typeface="Arial"/>
              <a:cs typeface="Arial"/>
              <a:sym typeface="Arial"/>
            </a:endParaRPr>
          </a:p>
        </p:txBody>
      </p:sp>
      <p:grpSp>
        <p:nvGrpSpPr>
          <p:cNvPr id="34" name="Google Shape;34;p4"/>
          <p:cNvGrpSpPr/>
          <p:nvPr/>
        </p:nvGrpSpPr>
        <p:grpSpPr>
          <a:xfrm>
            <a:off x="1476373" y="32950333"/>
            <a:ext cx="11408667" cy="4705167"/>
            <a:chOff x="753247" y="34304142"/>
            <a:chExt cx="11408700" cy="4706076"/>
          </a:xfrm>
        </p:grpSpPr>
        <p:sp>
          <p:nvSpPr>
            <p:cNvPr id="35" name="Google Shape;35;p4"/>
            <p:cNvSpPr/>
            <p:nvPr/>
          </p:nvSpPr>
          <p:spPr>
            <a:xfrm>
              <a:off x="753247" y="34304142"/>
              <a:ext cx="11408700" cy="377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23900">
                  <a:solidFill>
                    <a:schemeClr val="dk1"/>
                  </a:solidFill>
                  <a:latin typeface="Roboto Medium"/>
                  <a:ea typeface="Roboto Medium"/>
                  <a:cs typeface="Roboto Medium"/>
                  <a:sym typeface="Roboto Medium"/>
                </a:rPr>
                <a:t>58%</a:t>
              </a:r>
              <a:endParaRPr/>
            </a:p>
          </p:txBody>
        </p:sp>
        <p:sp>
          <p:nvSpPr>
            <p:cNvPr id="36" name="Google Shape;36;p4"/>
            <p:cNvSpPr/>
            <p:nvPr/>
          </p:nvSpPr>
          <p:spPr>
            <a:xfrm>
              <a:off x="6890264" y="34851943"/>
              <a:ext cx="4959900" cy="2834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de-DE" sz="6600">
                  <a:solidFill>
                    <a:srgbClr val="8FD400"/>
                  </a:solidFill>
                  <a:latin typeface="Roboto Medium"/>
                  <a:ea typeface="Roboto Medium"/>
                  <a:cs typeface="Roboto Medium"/>
                  <a:sym typeface="Roboto Medium"/>
                </a:rPr>
                <a:t>Reduction of selections</a:t>
              </a:r>
              <a:endParaRPr/>
            </a:p>
          </p:txBody>
        </p:sp>
        <p:sp>
          <p:nvSpPr>
            <p:cNvPr id="37" name="Google Shape;37;p4"/>
            <p:cNvSpPr/>
            <p:nvPr/>
          </p:nvSpPr>
          <p:spPr>
            <a:xfrm>
              <a:off x="753249" y="38002106"/>
              <a:ext cx="11182382" cy="10081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p>
          </p:txBody>
        </p:sp>
      </p:grpSp>
      <p:sp>
        <p:nvSpPr>
          <p:cNvPr id="38" name="Google Shape;38;p4"/>
          <p:cNvSpPr/>
          <p:nvPr/>
        </p:nvSpPr>
        <p:spPr>
          <a:xfrm>
            <a:off x="1368425" y="30729238"/>
            <a:ext cx="11858625" cy="12001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7200">
                <a:solidFill>
                  <a:srgbClr val="EF7D00"/>
                </a:solidFill>
                <a:latin typeface="Roboto Medium"/>
                <a:ea typeface="Roboto Medium"/>
                <a:cs typeface="Roboto Medium"/>
                <a:sym typeface="Roboto Medium"/>
              </a:rPr>
              <a:t>REFLECTIONS</a:t>
            </a:r>
            <a:endParaRPr/>
          </a:p>
        </p:txBody>
      </p:sp>
      <p:sp>
        <p:nvSpPr>
          <p:cNvPr id="39" name="Google Shape;39;p4"/>
          <p:cNvSpPr/>
          <p:nvPr/>
        </p:nvSpPr>
        <p:spPr>
          <a:xfrm>
            <a:off x="14038100" y="31013948"/>
            <a:ext cx="15503700" cy="7352700"/>
          </a:xfrm>
          <a:prstGeom prst="rect">
            <a:avLst/>
          </a:prstGeom>
          <a:noFill/>
          <a:ln cap="rnd" cmpd="sng" w="127000">
            <a:solidFill>
              <a:srgbClr val="8FD400"/>
            </a:solidFill>
            <a:prstDash val="dot"/>
            <a:round/>
            <a:headEnd len="sm" w="sm" type="none"/>
            <a:tailEnd len="sm" w="sm" type="none"/>
          </a:ln>
        </p:spPr>
        <p:txBody>
          <a:bodyPr anchorCtr="0" anchor="ctr" bIns="720000" lIns="720000" spcFirstLastPara="1" rIns="720000" wrap="square" tIns="720000">
            <a:noAutofit/>
          </a:bodyPr>
          <a:lstStyle/>
          <a:p>
            <a:pPr indent="0" lvl="0" marL="0" marR="0" rtl="0" algn="l">
              <a:spcBef>
                <a:spcPts val="0"/>
              </a:spcBef>
              <a:spcAft>
                <a:spcPts val="0"/>
              </a:spcAft>
              <a:buClr>
                <a:srgbClr val="000000"/>
              </a:buClr>
              <a:buFont typeface="Arial"/>
              <a:buNone/>
            </a:pPr>
            <a:r>
              <a:rPr lang="de-DE" sz="4400">
                <a:solidFill>
                  <a:schemeClr val="dk1"/>
                </a:solidFill>
                <a:latin typeface="Roboto Light"/>
                <a:ea typeface="Roboto Light"/>
                <a:cs typeface="Roboto Light"/>
                <a:sym typeface="Roboto Light"/>
              </a:rPr>
              <a:t>Developers have come up with these feature selection techniques in order to help make data preparation faster, but it is important to note that we cannot rely on these techniques 100%.  While these tools do allow you to work faster, they have their downsides, such as not being able to work on large data sets, or the alignment of the information on certain types of training models. We have to understand that these instruments help us, but aren’t a hands-free solution.</a:t>
            </a:r>
            <a:endParaRPr/>
          </a:p>
        </p:txBody>
      </p:sp>
      <p:sp>
        <p:nvSpPr>
          <p:cNvPr id="40" name="Google Shape;40;p4"/>
          <p:cNvSpPr/>
          <p:nvPr/>
        </p:nvSpPr>
        <p:spPr>
          <a:xfrm flipH="1">
            <a:off x="878450" y="138900"/>
            <a:ext cx="28523100" cy="5838300"/>
          </a:xfrm>
          <a:prstGeom prst="roundRect">
            <a:avLst>
              <a:gd fmla="val 0" name="adj"/>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SzPts val="1100"/>
              <a:buNone/>
            </a:pPr>
            <a:r>
              <a:rPr b="1" lang="de-DE" sz="8200">
                <a:solidFill>
                  <a:srgbClr val="EF7D00"/>
                </a:solidFill>
                <a:latin typeface="Roboto Medium"/>
                <a:ea typeface="Roboto Medium"/>
                <a:cs typeface="Roboto Medium"/>
                <a:sym typeface="Roboto Medium"/>
              </a:rPr>
              <a:t>Ways of reducing feature selection with reference to the LEGO Use-Case</a:t>
            </a:r>
            <a:endParaRPr b="1" sz="8200">
              <a:solidFill>
                <a:srgbClr val="EF7D00"/>
              </a:solidFill>
              <a:latin typeface="Roboto Medium"/>
              <a:ea typeface="Roboto Medium"/>
              <a:cs typeface="Roboto Medium"/>
              <a:sym typeface="Roboto Medium"/>
            </a:endParaRPr>
          </a:p>
          <a:p>
            <a:pPr indent="0" lvl="0" marL="0" marR="0" rtl="0" algn="ctr">
              <a:lnSpc>
                <a:spcPct val="100000"/>
              </a:lnSpc>
              <a:spcBef>
                <a:spcPts val="2163"/>
              </a:spcBef>
              <a:spcAft>
                <a:spcPts val="0"/>
              </a:spcAft>
              <a:buNone/>
            </a:pPr>
            <a:r>
              <a:rPr b="1" lang="de-DE" sz="3600">
                <a:solidFill>
                  <a:srgbClr val="EF7D00"/>
                </a:solidFill>
                <a:latin typeface="Roboto"/>
                <a:ea typeface="Roboto"/>
                <a:cs typeface="Roboto"/>
                <a:sym typeface="Roboto"/>
              </a:rPr>
              <a:t>Problem:</a:t>
            </a:r>
            <a:r>
              <a:rPr lang="de-DE" sz="3600">
                <a:solidFill>
                  <a:srgbClr val="EF7D00"/>
                </a:solidFill>
                <a:latin typeface="Roboto"/>
                <a:ea typeface="Roboto"/>
                <a:cs typeface="Roboto"/>
                <a:sym typeface="Roboto"/>
              </a:rPr>
              <a:t> Karpaga Priyaa Velayutham, Patrick Rodriguez Granda</a:t>
            </a:r>
            <a:br>
              <a:rPr lang="de-DE" sz="3600">
                <a:solidFill>
                  <a:srgbClr val="EF7D00"/>
                </a:solidFill>
                <a:latin typeface="Roboto"/>
                <a:ea typeface="Roboto"/>
                <a:cs typeface="Roboto"/>
                <a:sym typeface="Roboto"/>
              </a:rPr>
            </a:br>
            <a:r>
              <a:rPr b="1" lang="de-DE" sz="3600">
                <a:solidFill>
                  <a:srgbClr val="EF7D00"/>
                </a:solidFill>
                <a:latin typeface="Roboto"/>
                <a:ea typeface="Roboto"/>
                <a:cs typeface="Roboto"/>
                <a:sym typeface="Roboto"/>
              </a:rPr>
              <a:t>Solution:</a:t>
            </a:r>
            <a:r>
              <a:rPr lang="de-DE" sz="3600">
                <a:solidFill>
                  <a:srgbClr val="EF7D00"/>
                </a:solidFill>
                <a:latin typeface="Roboto"/>
                <a:ea typeface="Roboto"/>
                <a:cs typeface="Roboto"/>
                <a:sym typeface="Roboto"/>
              </a:rPr>
              <a:t> Juan Pablo Vargas Rodríguez, Diego Arnoldo Azuela Rosas</a:t>
            </a:r>
            <a:br>
              <a:rPr lang="de-DE" sz="3600">
                <a:solidFill>
                  <a:srgbClr val="EF7D00"/>
                </a:solidFill>
                <a:latin typeface="Roboto"/>
                <a:ea typeface="Roboto"/>
                <a:cs typeface="Roboto"/>
                <a:sym typeface="Roboto"/>
              </a:rPr>
            </a:br>
            <a:r>
              <a:rPr b="1" lang="de-DE" sz="3600">
                <a:solidFill>
                  <a:srgbClr val="EF7D00"/>
                </a:solidFill>
                <a:latin typeface="Roboto"/>
                <a:ea typeface="Roboto"/>
                <a:cs typeface="Roboto"/>
                <a:sym typeface="Roboto"/>
              </a:rPr>
              <a:t>Reflection:</a:t>
            </a:r>
            <a:r>
              <a:rPr lang="de-DE" sz="3600">
                <a:solidFill>
                  <a:srgbClr val="EF7D00"/>
                </a:solidFill>
                <a:latin typeface="Roboto"/>
                <a:ea typeface="Roboto"/>
                <a:cs typeface="Roboto"/>
                <a:sym typeface="Roboto"/>
              </a:rPr>
              <a:t> Nina Sepúlveda Conde, René Francisco Basañez Córdoba</a:t>
            </a:r>
            <a:endParaRPr sz="1000">
              <a:solidFill>
                <a:srgbClr val="EF7D00"/>
              </a:solidFill>
              <a:latin typeface="Roboto"/>
              <a:ea typeface="Roboto"/>
              <a:cs typeface="Roboto"/>
              <a:sym typeface="Roboto"/>
            </a:endParaRPr>
          </a:p>
          <a:p>
            <a:pPr indent="0" lvl="0" marL="0" marR="0" rtl="0" algn="ctr">
              <a:lnSpc>
                <a:spcPct val="100000"/>
              </a:lnSpc>
              <a:spcBef>
                <a:spcPts val="2163"/>
              </a:spcBef>
              <a:spcAft>
                <a:spcPts val="0"/>
              </a:spcAft>
              <a:buNone/>
            </a:pPr>
            <a:r>
              <a:rPr b="1" i="0" lang="de-DE" sz="3600" u="none" cap="none" strike="noStrike">
                <a:solidFill>
                  <a:srgbClr val="EF7D00"/>
                </a:solidFill>
                <a:latin typeface="Roboto Medium"/>
                <a:ea typeface="Roboto Medium"/>
                <a:cs typeface="Roboto Medium"/>
                <a:sym typeface="Roboto Medium"/>
              </a:rPr>
              <a:t>FHWS University of Applied Sciences Würzburg-Schweinfurt | Faculty Business and Engineering | https://fwi.fhws.de</a:t>
            </a:r>
            <a:br>
              <a:rPr b="1" lang="de-DE" sz="3600">
                <a:solidFill>
                  <a:srgbClr val="EF7D00"/>
                </a:solidFill>
                <a:latin typeface="Roboto Medium"/>
                <a:ea typeface="Roboto Medium"/>
                <a:cs typeface="Roboto Medium"/>
                <a:sym typeface="Roboto Medium"/>
              </a:rPr>
            </a:br>
            <a:r>
              <a:rPr b="1" lang="de-DE" sz="3600">
                <a:solidFill>
                  <a:srgbClr val="EF7D00"/>
                </a:solidFill>
                <a:latin typeface="Roboto Medium"/>
                <a:ea typeface="Roboto Medium"/>
                <a:cs typeface="Roboto Medium"/>
                <a:sym typeface="Roboto Medium"/>
              </a:rPr>
              <a:t>TECNOLÓGICO DE  MONTERREY </a:t>
            </a:r>
            <a:r>
              <a:rPr lang="de-DE" sz="3600">
                <a:solidFill>
                  <a:srgbClr val="EF7D00"/>
                </a:solidFill>
                <a:latin typeface="Roboto"/>
                <a:ea typeface="Roboto"/>
                <a:cs typeface="Roboto"/>
                <a:sym typeface="Roboto"/>
              </a:rPr>
              <a:t>| </a:t>
            </a:r>
            <a:r>
              <a:rPr b="1" lang="de-DE" sz="3600">
                <a:solidFill>
                  <a:srgbClr val="EF7D00"/>
                </a:solidFill>
                <a:latin typeface="Roboto"/>
                <a:ea typeface="Roboto"/>
                <a:cs typeface="Roboto"/>
                <a:sym typeface="Roboto"/>
              </a:rPr>
              <a:t>Faculty Industrial and Systems Engineering</a:t>
            </a:r>
            <a:endParaRPr b="1" sz="3600">
              <a:solidFill>
                <a:srgbClr val="EF7D00"/>
              </a:solidFill>
              <a:latin typeface="Roboto"/>
              <a:ea typeface="Roboto"/>
              <a:cs typeface="Roboto"/>
              <a:sym typeface="Roboto"/>
            </a:endParaRPr>
          </a:p>
        </p:txBody>
      </p:sp>
      <p:cxnSp>
        <p:nvCxnSpPr>
          <p:cNvPr id="41" name="Google Shape;41;p4"/>
          <p:cNvCxnSpPr/>
          <p:nvPr/>
        </p:nvCxnSpPr>
        <p:spPr>
          <a:xfrm>
            <a:off x="6765200" y="4765488"/>
            <a:ext cx="16749600" cy="0"/>
          </a:xfrm>
          <a:prstGeom prst="straightConnector1">
            <a:avLst/>
          </a:prstGeom>
          <a:solidFill>
            <a:schemeClr val="accent1"/>
          </a:solidFill>
          <a:ln cap="rnd" cmpd="sng" w="127000">
            <a:solidFill>
              <a:srgbClr val="7F7F7F"/>
            </a:solidFill>
            <a:prstDash val="dot"/>
            <a:round/>
            <a:headEnd len="sm" w="sm" type="none"/>
            <a:tailEnd len="sm" w="sm" type="none"/>
          </a:ln>
        </p:spPr>
      </p:cxnSp>
      <p:sp>
        <p:nvSpPr>
          <p:cNvPr id="42" name="Google Shape;42;p4"/>
          <p:cNvSpPr/>
          <p:nvPr/>
        </p:nvSpPr>
        <p:spPr>
          <a:xfrm>
            <a:off x="738200" y="15822149"/>
            <a:ext cx="28803600" cy="13886400"/>
          </a:xfrm>
          <a:prstGeom prst="rect">
            <a:avLst/>
          </a:prstGeom>
          <a:solidFill>
            <a:srgbClr val="EF7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8200" u="none" cap="none" strike="noStrike">
              <a:solidFill>
                <a:schemeClr val="dk1"/>
              </a:solidFill>
              <a:latin typeface="Arial"/>
              <a:ea typeface="Arial"/>
              <a:cs typeface="Arial"/>
              <a:sym typeface="Arial"/>
            </a:endParaRPr>
          </a:p>
        </p:txBody>
      </p:sp>
      <p:sp>
        <p:nvSpPr>
          <p:cNvPr id="43" name="Google Shape;43;p4"/>
          <p:cNvSpPr/>
          <p:nvPr/>
        </p:nvSpPr>
        <p:spPr>
          <a:xfrm>
            <a:off x="1033463" y="14736050"/>
            <a:ext cx="9270900" cy="12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7200">
                <a:solidFill>
                  <a:schemeClr val="lt1"/>
                </a:solidFill>
                <a:latin typeface="Roboto Medium"/>
                <a:ea typeface="Roboto Medium"/>
                <a:cs typeface="Roboto Medium"/>
                <a:sym typeface="Roboto Medium"/>
              </a:rPr>
              <a:t>SOLUTION</a:t>
            </a:r>
            <a:endParaRPr/>
          </a:p>
        </p:txBody>
      </p:sp>
      <p:sp>
        <p:nvSpPr>
          <p:cNvPr id="44" name="Google Shape;44;p4"/>
          <p:cNvSpPr/>
          <p:nvPr/>
        </p:nvSpPr>
        <p:spPr>
          <a:xfrm>
            <a:off x="1660525" y="18262600"/>
            <a:ext cx="6165300" cy="6769200"/>
          </a:xfrm>
          <a:prstGeom prst="rect">
            <a:avLst/>
          </a:prstGeom>
          <a:solidFill>
            <a:srgbClr val="D8D8D8"/>
          </a:solidFill>
          <a:ln>
            <a:noFill/>
          </a:ln>
        </p:spPr>
        <p:txBody>
          <a:bodyPr anchorCtr="0" anchor="t" bIns="720000" lIns="720000" spcFirstLastPara="1" rIns="720000" wrap="square" tIns="720000">
            <a:normAutofit/>
          </a:bodyPr>
          <a:lstStyle/>
          <a:p>
            <a:pPr indent="0" lvl="0" marL="0" marR="0" rtl="0" algn="l">
              <a:spcBef>
                <a:spcPts val="0"/>
              </a:spcBef>
              <a:spcAft>
                <a:spcPts val="0"/>
              </a:spcAft>
              <a:buNone/>
            </a:pPr>
            <a:r>
              <a:rPr lang="de-DE" sz="4000">
                <a:solidFill>
                  <a:schemeClr val="dk1"/>
                </a:solidFill>
                <a:latin typeface="Roboto Light"/>
                <a:ea typeface="Roboto Light"/>
                <a:cs typeface="Roboto Light"/>
                <a:sym typeface="Roboto Light"/>
              </a:rPr>
              <a:t>Library →</a:t>
            </a:r>
            <a:r>
              <a:rPr lang="de-DE" sz="4000">
                <a:solidFill>
                  <a:schemeClr val="dk1"/>
                </a:solidFill>
                <a:latin typeface="Roboto Light"/>
                <a:ea typeface="Roboto Light"/>
                <a:cs typeface="Roboto Light"/>
                <a:sym typeface="Roboto Light"/>
              </a:rPr>
              <a:t> </a:t>
            </a:r>
            <a:r>
              <a:rPr lang="de-DE" sz="3000">
                <a:solidFill>
                  <a:schemeClr val="dk1"/>
                </a:solidFill>
                <a:latin typeface="Roboto Light"/>
                <a:ea typeface="Roboto Light"/>
                <a:cs typeface="Roboto Light"/>
                <a:sym typeface="Roboto Light"/>
              </a:rPr>
              <a:t>Sci</a:t>
            </a:r>
            <a:r>
              <a:rPr lang="de-DE" sz="3000">
                <a:solidFill>
                  <a:schemeClr val="dk1"/>
                </a:solidFill>
                <a:latin typeface="Roboto Light"/>
                <a:ea typeface="Roboto Light"/>
                <a:cs typeface="Roboto Light"/>
                <a:sym typeface="Roboto Light"/>
              </a:rPr>
              <a:t>Kit Library </a:t>
            </a:r>
            <a:endParaRPr sz="3000">
              <a:solidFill>
                <a:schemeClr val="dk1"/>
              </a:solidFill>
              <a:latin typeface="Roboto Light"/>
              <a:ea typeface="Roboto Light"/>
              <a:cs typeface="Roboto Light"/>
              <a:sym typeface="Roboto Light"/>
            </a:endParaRPr>
          </a:p>
          <a:p>
            <a:pPr indent="0" lvl="0" marL="0" marR="0" rtl="0" algn="l">
              <a:spcBef>
                <a:spcPts val="0"/>
              </a:spcBef>
              <a:spcAft>
                <a:spcPts val="0"/>
              </a:spcAft>
              <a:buNone/>
            </a:pPr>
            <a:r>
              <a:t/>
            </a:r>
            <a:endParaRPr sz="4000">
              <a:solidFill>
                <a:schemeClr val="dk1"/>
              </a:solidFill>
              <a:latin typeface="Roboto Light"/>
              <a:ea typeface="Roboto Light"/>
              <a:cs typeface="Roboto Light"/>
              <a:sym typeface="Roboto Light"/>
            </a:endParaRPr>
          </a:p>
          <a:p>
            <a:pPr indent="-419100" lvl="0" marL="457200" marR="0" rtl="0" algn="l">
              <a:spcBef>
                <a:spcPts val="0"/>
              </a:spcBef>
              <a:spcAft>
                <a:spcPts val="0"/>
              </a:spcAft>
              <a:buClr>
                <a:schemeClr val="dk1"/>
              </a:buClr>
              <a:buSzPts val="3000"/>
              <a:buFont typeface="Roboto Light"/>
              <a:buChar char="●"/>
            </a:pPr>
            <a:r>
              <a:rPr lang="de-DE" sz="3000">
                <a:solidFill>
                  <a:schemeClr val="dk1"/>
                </a:solidFill>
                <a:latin typeface="Roboto Light"/>
                <a:ea typeface="Roboto Light"/>
                <a:cs typeface="Roboto Light"/>
                <a:sym typeface="Roboto Light"/>
              </a:rPr>
              <a:t>Assigns a “score” according to the “purity” of feature.</a:t>
            </a:r>
            <a:endParaRPr sz="3000">
              <a:solidFill>
                <a:schemeClr val="dk1"/>
              </a:solidFill>
              <a:latin typeface="Roboto Light"/>
              <a:ea typeface="Roboto Light"/>
              <a:cs typeface="Roboto Light"/>
              <a:sym typeface="Roboto Light"/>
            </a:endParaRPr>
          </a:p>
          <a:p>
            <a:pPr indent="-419100" lvl="1" marL="914400" marR="0" rtl="0" algn="l">
              <a:spcBef>
                <a:spcPts val="0"/>
              </a:spcBef>
              <a:spcAft>
                <a:spcPts val="0"/>
              </a:spcAft>
              <a:buClr>
                <a:schemeClr val="dk1"/>
              </a:buClr>
              <a:buSzPts val="3000"/>
              <a:buFont typeface="Roboto Light"/>
              <a:buChar char="○"/>
            </a:pPr>
            <a:r>
              <a:rPr lang="de-DE" sz="3000">
                <a:solidFill>
                  <a:schemeClr val="dk1"/>
                </a:solidFill>
                <a:latin typeface="Roboto Light"/>
                <a:ea typeface="Roboto Light"/>
                <a:cs typeface="Roboto Light"/>
                <a:sym typeface="Roboto Light"/>
              </a:rPr>
              <a:t>This means how much a specific feature helps us get to a correct prediction.</a:t>
            </a:r>
            <a:endParaRPr sz="3000">
              <a:solidFill>
                <a:schemeClr val="dk1"/>
              </a:solidFill>
              <a:latin typeface="Roboto Light"/>
              <a:ea typeface="Roboto Light"/>
              <a:cs typeface="Roboto Light"/>
              <a:sym typeface="Roboto Light"/>
            </a:endParaRPr>
          </a:p>
        </p:txBody>
      </p:sp>
      <p:cxnSp>
        <p:nvCxnSpPr>
          <p:cNvPr id="45" name="Google Shape;45;p4"/>
          <p:cNvCxnSpPr/>
          <p:nvPr/>
        </p:nvCxnSpPr>
        <p:spPr>
          <a:xfrm>
            <a:off x="14017200" y="18278000"/>
            <a:ext cx="0" cy="10882800"/>
          </a:xfrm>
          <a:prstGeom prst="straightConnector1">
            <a:avLst/>
          </a:prstGeom>
          <a:noFill/>
          <a:ln cap="rnd" cmpd="sng" w="127000">
            <a:solidFill>
              <a:schemeClr val="lt1"/>
            </a:solidFill>
            <a:prstDash val="dot"/>
            <a:round/>
            <a:headEnd len="med" w="med" type="none"/>
            <a:tailEnd len="med" w="med" type="none"/>
          </a:ln>
        </p:spPr>
      </p:cxnSp>
      <p:sp>
        <p:nvSpPr>
          <p:cNvPr id="46" name="Google Shape;46;p4"/>
          <p:cNvSpPr/>
          <p:nvPr/>
        </p:nvSpPr>
        <p:spPr>
          <a:xfrm>
            <a:off x="1660525" y="25396150"/>
            <a:ext cx="11408700" cy="3764700"/>
          </a:xfrm>
          <a:prstGeom prst="rect">
            <a:avLst/>
          </a:prstGeom>
          <a:solidFill>
            <a:srgbClr val="9B9B9B"/>
          </a:solidFill>
          <a:ln>
            <a:noFill/>
          </a:ln>
        </p:spPr>
        <p:txBody>
          <a:bodyPr anchorCtr="0" anchor="t" bIns="720000" lIns="720000" spcFirstLastPara="1" rIns="720000" wrap="square" tIns="720000">
            <a:normAutofit/>
          </a:bodyPr>
          <a:lstStyle/>
          <a:p>
            <a:pPr indent="-304800" lvl="0" marL="457200" rtl="0" algn="l">
              <a:lnSpc>
                <a:spcPct val="115000"/>
              </a:lnSpc>
              <a:spcBef>
                <a:spcPts val="0"/>
              </a:spcBef>
              <a:spcAft>
                <a:spcPts val="0"/>
              </a:spcAft>
              <a:buClr>
                <a:schemeClr val="dk1"/>
              </a:buClr>
              <a:buSzPts val="1200"/>
              <a:buFont typeface="Calibri"/>
              <a:buChar char="●"/>
            </a:pPr>
            <a:r>
              <a:t/>
            </a:r>
            <a:endParaRPr sz="3700">
              <a:solidFill>
                <a:schemeClr val="dk1"/>
              </a:solidFill>
              <a:latin typeface="Roboto Light"/>
              <a:ea typeface="Roboto Light"/>
              <a:cs typeface="Roboto Light"/>
              <a:sym typeface="Roboto Light"/>
            </a:endParaRPr>
          </a:p>
        </p:txBody>
      </p:sp>
      <p:sp>
        <p:nvSpPr>
          <p:cNvPr id="47" name="Google Shape;47;p4"/>
          <p:cNvSpPr/>
          <p:nvPr/>
        </p:nvSpPr>
        <p:spPr>
          <a:xfrm>
            <a:off x="14889107" y="16605250"/>
            <a:ext cx="13479600" cy="12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7200">
                <a:solidFill>
                  <a:schemeClr val="lt1"/>
                </a:solidFill>
                <a:latin typeface="Roboto Medium"/>
                <a:ea typeface="Roboto Medium"/>
                <a:cs typeface="Roboto Medium"/>
                <a:sym typeface="Roboto Medium"/>
              </a:rPr>
              <a:t>ALTERNATE SOLUTIONS</a:t>
            </a:r>
            <a:endParaRPr/>
          </a:p>
        </p:txBody>
      </p:sp>
      <p:sp>
        <p:nvSpPr>
          <p:cNvPr id="48" name="Google Shape;48;p4"/>
          <p:cNvSpPr/>
          <p:nvPr/>
        </p:nvSpPr>
        <p:spPr>
          <a:xfrm>
            <a:off x="14889100" y="27039625"/>
            <a:ext cx="13861500" cy="2121300"/>
          </a:xfrm>
          <a:prstGeom prst="rect">
            <a:avLst/>
          </a:prstGeom>
          <a:solidFill>
            <a:srgbClr val="9B9B9B"/>
          </a:solidFill>
          <a:ln>
            <a:noFill/>
          </a:ln>
        </p:spPr>
        <p:txBody>
          <a:bodyPr anchorCtr="0" anchor="ctr" bIns="720000" lIns="720000" spcFirstLastPara="1" rIns="720000" wrap="square" tIns="720000">
            <a:normAutofit/>
          </a:bodyPr>
          <a:lstStyle/>
          <a:p>
            <a:pPr indent="0" lvl="0" marL="0" rtl="0" algn="l">
              <a:spcBef>
                <a:spcPts val="0"/>
              </a:spcBef>
              <a:spcAft>
                <a:spcPts val="0"/>
              </a:spcAft>
              <a:buNone/>
            </a:pPr>
            <a:r>
              <a:rPr b="1" lang="de-DE" sz="3700">
                <a:solidFill>
                  <a:schemeClr val="lt1"/>
                </a:solidFill>
                <a:latin typeface="Roboto"/>
                <a:ea typeface="Roboto"/>
                <a:cs typeface="Roboto"/>
                <a:sym typeface="Roboto"/>
              </a:rPr>
              <a:t>¿What should you choose for your project?</a:t>
            </a:r>
            <a:endParaRPr b="1" sz="3700">
              <a:solidFill>
                <a:schemeClr val="lt1"/>
              </a:solidFill>
              <a:latin typeface="Roboto"/>
              <a:ea typeface="Roboto"/>
              <a:cs typeface="Roboto"/>
              <a:sym typeface="Roboto"/>
            </a:endParaRPr>
          </a:p>
          <a:p>
            <a:pPr indent="0" lvl="0" marL="0" rtl="0" algn="l">
              <a:spcBef>
                <a:spcPts val="0"/>
              </a:spcBef>
              <a:spcAft>
                <a:spcPts val="0"/>
              </a:spcAft>
              <a:buNone/>
            </a:pPr>
            <a:r>
              <a:rPr lang="de-DE" sz="3700">
                <a:solidFill>
                  <a:schemeClr val="dk1"/>
                </a:solidFill>
                <a:latin typeface="Roboto Light"/>
                <a:ea typeface="Roboto Light"/>
                <a:cs typeface="Roboto Light"/>
                <a:sym typeface="Roboto Light"/>
              </a:rPr>
              <a:t>It depends, IT </a:t>
            </a:r>
            <a:r>
              <a:rPr b="1" i="1" lang="de-DE" sz="3700">
                <a:solidFill>
                  <a:schemeClr val="dk1"/>
                </a:solidFill>
                <a:latin typeface="Roboto"/>
                <a:ea typeface="Roboto"/>
                <a:cs typeface="Roboto"/>
                <a:sym typeface="Roboto"/>
              </a:rPr>
              <a:t>ALWAYS</a:t>
            </a:r>
            <a:r>
              <a:rPr lang="de-DE" sz="3700">
                <a:solidFill>
                  <a:schemeClr val="dk1"/>
                </a:solidFill>
                <a:latin typeface="Roboto Light"/>
                <a:ea typeface="Roboto Light"/>
                <a:cs typeface="Roboto Light"/>
                <a:sym typeface="Roboto Light"/>
              </a:rPr>
              <a:t> DEPENDS on the project</a:t>
            </a:r>
            <a:endParaRPr sz="3700">
              <a:solidFill>
                <a:schemeClr val="dk1"/>
              </a:solidFill>
              <a:latin typeface="Roboto Light"/>
              <a:ea typeface="Roboto Light"/>
              <a:cs typeface="Roboto Light"/>
              <a:sym typeface="Roboto Light"/>
            </a:endParaRPr>
          </a:p>
        </p:txBody>
      </p:sp>
      <p:sp>
        <p:nvSpPr>
          <p:cNvPr id="49" name="Google Shape;49;p4"/>
          <p:cNvSpPr/>
          <p:nvPr/>
        </p:nvSpPr>
        <p:spPr>
          <a:xfrm>
            <a:off x="15977050" y="11392575"/>
            <a:ext cx="10335600" cy="43380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de-DE" sz="3000">
                <a:solidFill>
                  <a:schemeClr val="dk1"/>
                </a:solidFill>
                <a:highlight>
                  <a:srgbClr val="FFFFFF"/>
                </a:highlight>
                <a:latin typeface="Roboto"/>
                <a:ea typeface="Roboto"/>
                <a:cs typeface="Roboto"/>
                <a:sym typeface="Roboto"/>
              </a:rPr>
              <a:t>In the LEGO Use-Case , out of 12 features for the Decision tree modeling , 5 were dropped ie the </a:t>
            </a:r>
            <a:r>
              <a:rPr lang="de-DE" sz="3000">
                <a:solidFill>
                  <a:schemeClr val="dk1"/>
                </a:solidFill>
                <a:latin typeface="Roboto"/>
                <a:ea typeface="Roboto"/>
                <a:cs typeface="Roboto"/>
                <a:sym typeface="Roboto"/>
              </a:rPr>
              <a:t>'fork_light_barrier', 'acc_sensor', 'width_Lego', 'horizontal_distance', 'length_Lego' and a reduced dataset was created to generate the training and test datasets for higher accuracy modeling of the decision tree model. There are certain techniques involved to filter out the dataset.</a:t>
            </a:r>
            <a:endParaRPr b="1" sz="3000">
              <a:solidFill>
                <a:schemeClr val="dk1"/>
              </a:solidFill>
              <a:latin typeface="Roboto"/>
              <a:ea typeface="Roboto"/>
              <a:cs typeface="Roboto"/>
              <a:sym typeface="Roboto"/>
            </a:endParaRPr>
          </a:p>
        </p:txBody>
      </p:sp>
      <p:sp>
        <p:nvSpPr>
          <p:cNvPr id="50" name="Google Shape;50;p4"/>
          <p:cNvSpPr/>
          <p:nvPr/>
        </p:nvSpPr>
        <p:spPr>
          <a:xfrm>
            <a:off x="1033475" y="6440226"/>
            <a:ext cx="5548200" cy="12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7200">
                <a:solidFill>
                  <a:srgbClr val="EF7D00"/>
                </a:solidFill>
                <a:latin typeface="Roboto Medium"/>
                <a:ea typeface="Roboto Medium"/>
                <a:cs typeface="Roboto Medium"/>
                <a:sym typeface="Roboto Medium"/>
              </a:rPr>
              <a:t>PROBLEM </a:t>
            </a:r>
            <a:endParaRPr/>
          </a:p>
        </p:txBody>
      </p:sp>
      <p:sp>
        <p:nvSpPr>
          <p:cNvPr id="51" name="Google Shape;51;p4"/>
          <p:cNvSpPr/>
          <p:nvPr/>
        </p:nvSpPr>
        <p:spPr>
          <a:xfrm>
            <a:off x="15754388" y="10527775"/>
            <a:ext cx="13787400" cy="12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7200">
                <a:solidFill>
                  <a:srgbClr val="EF7D00"/>
                </a:solidFill>
                <a:latin typeface="Roboto Medium"/>
                <a:ea typeface="Roboto Medium"/>
                <a:cs typeface="Roboto Medium"/>
                <a:sym typeface="Roboto Medium"/>
              </a:rPr>
              <a:t>RELEVANCE TO LEGO USE-CASE</a:t>
            </a:r>
            <a:endParaRPr/>
          </a:p>
        </p:txBody>
      </p:sp>
      <p:sp>
        <p:nvSpPr>
          <p:cNvPr id="52" name="Google Shape;52;p4"/>
          <p:cNvSpPr/>
          <p:nvPr/>
        </p:nvSpPr>
        <p:spPr>
          <a:xfrm>
            <a:off x="1103258" y="7643738"/>
            <a:ext cx="13479600" cy="3787800"/>
          </a:xfrm>
          <a:prstGeom prst="rect">
            <a:avLst/>
          </a:prstGeom>
          <a:noFill/>
          <a:ln>
            <a:noFill/>
          </a:ln>
        </p:spPr>
        <p:txBody>
          <a:bodyPr anchorCtr="0" anchor="t" bIns="0" lIns="0" spcFirstLastPara="1" rIns="0" wrap="square" tIns="0">
            <a:normAutofit/>
          </a:bodyPr>
          <a:lstStyle/>
          <a:p>
            <a:pPr indent="0" lvl="0" marL="0" rtl="0" algn="l">
              <a:lnSpc>
                <a:spcPct val="115000"/>
              </a:lnSpc>
              <a:spcBef>
                <a:spcPts val="0"/>
              </a:spcBef>
              <a:spcAft>
                <a:spcPts val="0"/>
              </a:spcAft>
              <a:buClr>
                <a:schemeClr val="dk1"/>
              </a:buClr>
              <a:buSzPts val="1100"/>
              <a:buFont typeface="Arial"/>
              <a:buNone/>
            </a:pPr>
            <a:r>
              <a:rPr lang="de-DE" sz="3000">
                <a:solidFill>
                  <a:srgbClr val="292929"/>
                </a:solidFill>
                <a:highlight>
                  <a:schemeClr val="lt1"/>
                </a:highlight>
                <a:latin typeface="Roboto"/>
                <a:ea typeface="Roboto"/>
                <a:cs typeface="Roboto"/>
                <a:sym typeface="Roboto"/>
              </a:rPr>
              <a:t>Fea</a:t>
            </a:r>
            <a:r>
              <a:rPr lang="de-DE" sz="3000">
                <a:solidFill>
                  <a:schemeClr val="dk1"/>
                </a:solidFill>
                <a:latin typeface="Roboto"/>
                <a:ea typeface="Roboto"/>
                <a:cs typeface="Roboto"/>
                <a:sym typeface="Roboto"/>
              </a:rPr>
              <a:t>ture selection is the process of identifying and selecting relevant features for your sample.It is the process of automatically choosing relevant features for your machine learning model based on the type of problem you are trying to solve. We do this by including or excluding important features without changing them. It helps in cutting down the noise in our data and reducing the size of our input data.</a:t>
            </a:r>
            <a:endParaRPr sz="3000">
              <a:solidFill>
                <a:schemeClr val="dk1"/>
              </a:solidFill>
              <a:latin typeface="Roboto"/>
              <a:ea typeface="Roboto"/>
              <a:cs typeface="Roboto"/>
              <a:sym typeface="Roboto"/>
            </a:endParaRPr>
          </a:p>
        </p:txBody>
      </p:sp>
      <p:pic>
        <p:nvPicPr>
          <p:cNvPr id="53" name="Google Shape;53;p4"/>
          <p:cNvPicPr preferRelativeResize="0"/>
          <p:nvPr/>
        </p:nvPicPr>
        <p:blipFill rotWithShape="1">
          <a:blip r:embed="rId3">
            <a:alphaModFix/>
          </a:blip>
          <a:srcRect b="0" l="25905" r="24142" t="0"/>
          <a:stretch/>
        </p:blipFill>
        <p:spPr>
          <a:xfrm>
            <a:off x="26312650" y="11377450"/>
            <a:ext cx="3967250" cy="4338125"/>
          </a:xfrm>
          <a:prstGeom prst="rect">
            <a:avLst/>
          </a:prstGeom>
          <a:noFill/>
          <a:ln>
            <a:noFill/>
          </a:ln>
        </p:spPr>
      </p:pic>
      <p:sp>
        <p:nvSpPr>
          <p:cNvPr id="54" name="Google Shape;54;p4"/>
          <p:cNvSpPr txBox="1"/>
          <p:nvPr/>
        </p:nvSpPr>
        <p:spPr>
          <a:xfrm flipH="1">
            <a:off x="878450" y="13810713"/>
            <a:ext cx="11858700" cy="18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de-DE" sz="3600">
                <a:solidFill>
                  <a:schemeClr val="dk1"/>
                </a:solidFill>
                <a:latin typeface="Roboto"/>
                <a:ea typeface="Roboto"/>
                <a:cs typeface="Roboto"/>
                <a:sym typeface="Roboto"/>
              </a:rPr>
              <a:t>F</a:t>
            </a:r>
            <a:r>
              <a:rPr lang="de-DE" sz="3200">
                <a:solidFill>
                  <a:schemeClr val="dk1"/>
                </a:solidFill>
                <a:latin typeface="Roboto"/>
                <a:ea typeface="Roboto"/>
                <a:cs typeface="Roboto"/>
                <a:sym typeface="Roboto"/>
              </a:rPr>
              <a:t>eature importance refers to techniques that assign a score to input features based on how useful they are at predicting a target variable as used in the class solution approach.</a:t>
            </a:r>
            <a:endParaRPr sz="3200">
              <a:solidFill>
                <a:schemeClr val="dk1"/>
              </a:solidFill>
            </a:endParaRPr>
          </a:p>
        </p:txBody>
      </p:sp>
      <p:sp>
        <p:nvSpPr>
          <p:cNvPr id="55" name="Google Shape;55;p4"/>
          <p:cNvSpPr txBox="1"/>
          <p:nvPr/>
        </p:nvSpPr>
        <p:spPr>
          <a:xfrm>
            <a:off x="15969450" y="6712700"/>
            <a:ext cx="13479600" cy="383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de-DE" sz="3000">
                <a:solidFill>
                  <a:schemeClr val="dk1"/>
                </a:solidFill>
                <a:latin typeface="Roboto"/>
                <a:ea typeface="Roboto"/>
                <a:cs typeface="Roboto"/>
                <a:sym typeface="Roboto"/>
              </a:rPr>
              <a:t>Models with fewer features have:</a:t>
            </a:r>
            <a:endParaRPr sz="3000">
              <a:solidFill>
                <a:schemeClr val="dk1"/>
              </a:solidFill>
              <a:latin typeface="Roboto"/>
              <a:ea typeface="Roboto"/>
              <a:cs typeface="Roboto"/>
              <a:sym typeface="Roboto"/>
            </a:endParaRPr>
          </a:p>
          <a:p>
            <a:pPr indent="-419100" lvl="0" marL="457200" rtl="0" algn="l">
              <a:lnSpc>
                <a:spcPct val="115000"/>
              </a:lnSpc>
              <a:spcBef>
                <a:spcPts val="0"/>
              </a:spcBef>
              <a:spcAft>
                <a:spcPts val="0"/>
              </a:spcAft>
              <a:buClr>
                <a:schemeClr val="dk1"/>
              </a:buClr>
              <a:buSzPts val="3000"/>
              <a:buFont typeface="Roboto"/>
              <a:buChar char="-"/>
            </a:pPr>
            <a:r>
              <a:rPr lang="de-DE" sz="3000">
                <a:solidFill>
                  <a:schemeClr val="dk1"/>
                </a:solidFill>
                <a:latin typeface="Roboto"/>
                <a:ea typeface="Roboto"/>
                <a:cs typeface="Roboto"/>
                <a:sym typeface="Roboto"/>
              </a:rPr>
              <a:t>Better interpretability</a:t>
            </a:r>
            <a:endParaRPr sz="3000">
              <a:solidFill>
                <a:schemeClr val="dk1"/>
              </a:solidFill>
              <a:latin typeface="Roboto"/>
              <a:ea typeface="Roboto"/>
              <a:cs typeface="Roboto"/>
              <a:sym typeface="Roboto"/>
            </a:endParaRPr>
          </a:p>
          <a:p>
            <a:pPr indent="-419100" lvl="0" marL="457200" rtl="0" algn="l">
              <a:lnSpc>
                <a:spcPct val="115000"/>
              </a:lnSpc>
              <a:spcBef>
                <a:spcPts val="0"/>
              </a:spcBef>
              <a:spcAft>
                <a:spcPts val="0"/>
              </a:spcAft>
              <a:buClr>
                <a:schemeClr val="dk1"/>
              </a:buClr>
              <a:buSzPts val="3000"/>
              <a:buFont typeface="Roboto"/>
              <a:buChar char="-"/>
            </a:pPr>
            <a:r>
              <a:rPr lang="de-DE" sz="3000">
                <a:solidFill>
                  <a:schemeClr val="dk1"/>
                </a:solidFill>
                <a:latin typeface="Roboto"/>
                <a:ea typeface="Roboto"/>
                <a:cs typeface="Roboto"/>
                <a:sym typeface="Roboto"/>
              </a:rPr>
              <a:t>Reduced redundancy &amp; noise </a:t>
            </a:r>
            <a:endParaRPr sz="3000">
              <a:solidFill>
                <a:schemeClr val="dk1"/>
              </a:solidFill>
              <a:latin typeface="Roboto"/>
              <a:ea typeface="Roboto"/>
              <a:cs typeface="Roboto"/>
              <a:sym typeface="Roboto"/>
            </a:endParaRPr>
          </a:p>
          <a:p>
            <a:pPr indent="-419100" lvl="0" marL="457200" rtl="0" algn="l">
              <a:lnSpc>
                <a:spcPct val="115000"/>
              </a:lnSpc>
              <a:spcBef>
                <a:spcPts val="0"/>
              </a:spcBef>
              <a:spcAft>
                <a:spcPts val="0"/>
              </a:spcAft>
              <a:buClr>
                <a:schemeClr val="dk1"/>
              </a:buClr>
              <a:buSzPts val="3000"/>
              <a:buFont typeface="Roboto"/>
              <a:buChar char="-"/>
            </a:pPr>
            <a:r>
              <a:rPr lang="de-DE" sz="3000">
                <a:solidFill>
                  <a:schemeClr val="dk1"/>
                </a:solidFill>
                <a:latin typeface="Roboto"/>
                <a:ea typeface="Roboto"/>
                <a:cs typeface="Roboto"/>
                <a:sym typeface="Roboto"/>
              </a:rPr>
              <a:t>Shorter training times</a:t>
            </a:r>
            <a:endParaRPr sz="3000">
              <a:solidFill>
                <a:schemeClr val="dk1"/>
              </a:solidFill>
              <a:latin typeface="Roboto"/>
              <a:ea typeface="Roboto"/>
              <a:cs typeface="Roboto"/>
              <a:sym typeface="Roboto"/>
            </a:endParaRPr>
          </a:p>
          <a:p>
            <a:pPr indent="-419100" lvl="0" marL="457200" rtl="0" algn="l">
              <a:lnSpc>
                <a:spcPct val="115000"/>
              </a:lnSpc>
              <a:spcBef>
                <a:spcPts val="0"/>
              </a:spcBef>
              <a:spcAft>
                <a:spcPts val="0"/>
              </a:spcAft>
              <a:buClr>
                <a:schemeClr val="dk1"/>
              </a:buClr>
              <a:buSzPts val="3000"/>
              <a:buFont typeface="Roboto"/>
              <a:buChar char="-"/>
            </a:pPr>
            <a:r>
              <a:rPr lang="de-DE" sz="3000">
                <a:solidFill>
                  <a:schemeClr val="dk1"/>
                </a:solidFill>
                <a:latin typeface="Roboto"/>
                <a:ea typeface="Roboto"/>
                <a:cs typeface="Roboto"/>
                <a:sym typeface="Roboto"/>
              </a:rPr>
              <a:t>Simpler production code</a:t>
            </a:r>
            <a:endParaRPr sz="3000">
              <a:solidFill>
                <a:schemeClr val="dk1"/>
              </a:solidFill>
              <a:latin typeface="Roboto"/>
              <a:ea typeface="Roboto"/>
              <a:cs typeface="Roboto"/>
              <a:sym typeface="Roboto"/>
            </a:endParaRPr>
          </a:p>
          <a:p>
            <a:pPr indent="-419100" lvl="0" marL="457200" rtl="0" algn="l">
              <a:lnSpc>
                <a:spcPct val="115000"/>
              </a:lnSpc>
              <a:spcBef>
                <a:spcPts val="0"/>
              </a:spcBef>
              <a:spcAft>
                <a:spcPts val="0"/>
              </a:spcAft>
              <a:buClr>
                <a:schemeClr val="dk1"/>
              </a:buClr>
              <a:buSzPts val="3000"/>
              <a:buFont typeface="Roboto"/>
              <a:buChar char="-"/>
            </a:pPr>
            <a:r>
              <a:rPr lang="de-DE" sz="3000">
                <a:solidFill>
                  <a:schemeClr val="dk1"/>
                </a:solidFill>
                <a:latin typeface="Roboto"/>
                <a:ea typeface="Roboto"/>
                <a:cs typeface="Roboto"/>
                <a:sym typeface="Roboto"/>
              </a:rPr>
              <a:t>Less storage space because of reduced dataset</a:t>
            </a:r>
            <a:endParaRPr sz="3000">
              <a:solidFill>
                <a:schemeClr val="dk1"/>
              </a:solidFill>
              <a:latin typeface="Roboto"/>
              <a:ea typeface="Roboto"/>
              <a:cs typeface="Roboto"/>
              <a:sym typeface="Roboto"/>
            </a:endParaRPr>
          </a:p>
          <a:p>
            <a:pPr indent="-419100" lvl="0" marL="457200" rtl="0" algn="l">
              <a:lnSpc>
                <a:spcPct val="115000"/>
              </a:lnSpc>
              <a:spcBef>
                <a:spcPts val="0"/>
              </a:spcBef>
              <a:spcAft>
                <a:spcPts val="0"/>
              </a:spcAft>
              <a:buClr>
                <a:schemeClr val="dk1"/>
              </a:buClr>
              <a:buSzPts val="3000"/>
              <a:buFont typeface="Roboto"/>
              <a:buChar char="-"/>
            </a:pPr>
            <a:r>
              <a:rPr lang="de-DE" sz="3000">
                <a:solidFill>
                  <a:schemeClr val="dk1"/>
                </a:solidFill>
                <a:latin typeface="Roboto"/>
                <a:ea typeface="Roboto"/>
                <a:cs typeface="Roboto"/>
                <a:sym typeface="Roboto"/>
              </a:rPr>
              <a:t>Model accuracy improves</a:t>
            </a:r>
            <a:endParaRPr sz="1800"/>
          </a:p>
        </p:txBody>
      </p:sp>
      <p:pic>
        <p:nvPicPr>
          <p:cNvPr id="56" name="Google Shape;56;p4"/>
          <p:cNvPicPr preferRelativeResize="0"/>
          <p:nvPr/>
        </p:nvPicPr>
        <p:blipFill>
          <a:blip r:embed="rId4">
            <a:alphaModFix/>
          </a:blip>
          <a:stretch>
            <a:fillRect/>
          </a:stretch>
        </p:blipFill>
        <p:spPr>
          <a:xfrm>
            <a:off x="878462" y="10698440"/>
            <a:ext cx="10822350" cy="2981850"/>
          </a:xfrm>
          <a:prstGeom prst="rect">
            <a:avLst/>
          </a:prstGeom>
          <a:noFill/>
          <a:ln>
            <a:noFill/>
          </a:ln>
        </p:spPr>
      </p:pic>
      <p:sp>
        <p:nvSpPr>
          <p:cNvPr id="57" name="Google Shape;57;p4"/>
          <p:cNvSpPr txBox="1"/>
          <p:nvPr/>
        </p:nvSpPr>
        <p:spPr>
          <a:xfrm>
            <a:off x="1619539" y="16605250"/>
            <a:ext cx="12365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7200">
                <a:solidFill>
                  <a:schemeClr val="lt1"/>
                </a:solidFill>
                <a:latin typeface="Roboto Medium"/>
                <a:ea typeface="Roboto Medium"/>
                <a:cs typeface="Roboto Medium"/>
                <a:sym typeface="Roboto Medium"/>
              </a:rPr>
              <a:t>CLASS SOLUTION</a:t>
            </a:r>
            <a:endParaRPr>
              <a:solidFill>
                <a:schemeClr val="dk1"/>
              </a:solidFill>
            </a:endParaRPr>
          </a:p>
        </p:txBody>
      </p:sp>
      <p:pic>
        <p:nvPicPr>
          <p:cNvPr id="58" name="Google Shape;58;p4"/>
          <p:cNvPicPr preferRelativeResize="0"/>
          <p:nvPr/>
        </p:nvPicPr>
        <p:blipFill rotWithShape="1">
          <a:blip r:embed="rId5">
            <a:alphaModFix/>
          </a:blip>
          <a:srcRect b="32386" l="0" r="0" t="0"/>
          <a:stretch/>
        </p:blipFill>
        <p:spPr>
          <a:xfrm>
            <a:off x="8103250" y="18262650"/>
            <a:ext cx="4975975" cy="3239784"/>
          </a:xfrm>
          <a:prstGeom prst="rect">
            <a:avLst/>
          </a:prstGeom>
          <a:noFill/>
          <a:ln>
            <a:noFill/>
          </a:ln>
        </p:spPr>
      </p:pic>
      <p:pic>
        <p:nvPicPr>
          <p:cNvPr id="59" name="Google Shape;59;p4"/>
          <p:cNvPicPr preferRelativeResize="0"/>
          <p:nvPr/>
        </p:nvPicPr>
        <p:blipFill>
          <a:blip r:embed="rId6">
            <a:alphaModFix/>
          </a:blip>
          <a:stretch>
            <a:fillRect/>
          </a:stretch>
        </p:blipFill>
        <p:spPr>
          <a:xfrm>
            <a:off x="8093122" y="21740075"/>
            <a:ext cx="4975978" cy="3287700"/>
          </a:xfrm>
          <a:prstGeom prst="rect">
            <a:avLst/>
          </a:prstGeom>
          <a:noFill/>
          <a:ln>
            <a:noFill/>
          </a:ln>
        </p:spPr>
      </p:pic>
      <p:sp>
        <p:nvSpPr>
          <p:cNvPr id="60" name="Google Shape;60;p4"/>
          <p:cNvSpPr/>
          <p:nvPr/>
        </p:nvSpPr>
        <p:spPr>
          <a:xfrm>
            <a:off x="2066050" y="25906900"/>
            <a:ext cx="5053500" cy="2714100"/>
          </a:xfrm>
          <a:prstGeom prst="rect">
            <a:avLst/>
          </a:prstGeom>
          <a:solidFill>
            <a:srgbClr val="F3F3F3"/>
          </a:solidFill>
          <a:ln>
            <a:noFill/>
          </a:ln>
        </p:spPr>
        <p:txBody>
          <a:bodyPr anchorCtr="0" anchor="ctr" bIns="720000" lIns="720000" spcFirstLastPara="1" rIns="720000" wrap="square" tIns="720000">
            <a:noAutofit/>
          </a:bodyPr>
          <a:lstStyle/>
          <a:p>
            <a:pPr indent="0" lvl="0" marL="0" marR="0" rtl="0" algn="l">
              <a:lnSpc>
                <a:spcPct val="100000"/>
              </a:lnSpc>
              <a:spcBef>
                <a:spcPts val="0"/>
              </a:spcBef>
              <a:spcAft>
                <a:spcPts val="0"/>
              </a:spcAft>
              <a:buNone/>
            </a:pPr>
            <a:r>
              <a:rPr b="1" lang="de-DE" sz="3700">
                <a:solidFill>
                  <a:schemeClr val="dk1"/>
                </a:solidFill>
                <a:latin typeface="Roboto"/>
                <a:ea typeface="Roboto"/>
                <a:cs typeface="Roboto"/>
                <a:sym typeface="Roboto"/>
              </a:rPr>
              <a:t>Advantages</a:t>
            </a:r>
            <a:endParaRPr b="1" sz="3700">
              <a:solidFill>
                <a:schemeClr val="dk1"/>
              </a:solidFill>
              <a:latin typeface="Roboto"/>
              <a:ea typeface="Roboto"/>
              <a:cs typeface="Roboto"/>
              <a:sym typeface="Roboto"/>
            </a:endParaRPr>
          </a:p>
          <a:p>
            <a:pPr indent="-387350" lvl="0" marL="457200" rtl="0" algn="l">
              <a:lnSpc>
                <a:spcPct val="100000"/>
              </a:lnSpc>
              <a:spcBef>
                <a:spcPts val="0"/>
              </a:spcBef>
              <a:spcAft>
                <a:spcPts val="0"/>
              </a:spcAft>
              <a:buClr>
                <a:schemeClr val="dk1"/>
              </a:buClr>
              <a:buSzPts val="2500"/>
              <a:buFont typeface="Roboto Light"/>
              <a:buChar char="●"/>
            </a:pPr>
            <a:r>
              <a:rPr lang="de-DE" sz="2500">
                <a:solidFill>
                  <a:schemeClr val="dk1"/>
                </a:solidFill>
                <a:latin typeface="Roboto Light"/>
                <a:ea typeface="Roboto Light"/>
                <a:cs typeface="Roboto Light"/>
                <a:sym typeface="Roboto Light"/>
              </a:rPr>
              <a:t>E</a:t>
            </a:r>
            <a:r>
              <a:rPr lang="de-DE" sz="2500">
                <a:solidFill>
                  <a:schemeClr val="dk1"/>
                </a:solidFill>
                <a:latin typeface="Roboto Light"/>
                <a:ea typeface="Roboto Light"/>
                <a:cs typeface="Roboto Light"/>
                <a:sym typeface="Roboto Light"/>
              </a:rPr>
              <a:t>asy to apply and use, requiring minimum manipulation.</a:t>
            </a:r>
            <a:endParaRPr sz="2500">
              <a:solidFill>
                <a:schemeClr val="dk1"/>
              </a:solidFill>
              <a:latin typeface="Roboto Light"/>
              <a:ea typeface="Roboto Light"/>
              <a:cs typeface="Roboto Light"/>
              <a:sym typeface="Roboto Light"/>
            </a:endParaRPr>
          </a:p>
        </p:txBody>
      </p:sp>
      <p:sp>
        <p:nvSpPr>
          <p:cNvPr id="61" name="Google Shape;61;p4"/>
          <p:cNvSpPr/>
          <p:nvPr/>
        </p:nvSpPr>
        <p:spPr>
          <a:xfrm>
            <a:off x="7566650" y="25906900"/>
            <a:ext cx="5053500" cy="2714100"/>
          </a:xfrm>
          <a:prstGeom prst="rect">
            <a:avLst/>
          </a:prstGeom>
          <a:solidFill>
            <a:srgbClr val="F3F3F3"/>
          </a:solidFill>
          <a:ln>
            <a:noFill/>
          </a:ln>
        </p:spPr>
        <p:txBody>
          <a:bodyPr anchorCtr="0" anchor="ctr" bIns="720000" lIns="720000" spcFirstLastPara="1" rIns="720000" wrap="square" tIns="720000">
            <a:noAutofit/>
          </a:bodyPr>
          <a:lstStyle/>
          <a:p>
            <a:pPr indent="0" lvl="0" marL="0" marR="0" rtl="0" algn="l">
              <a:lnSpc>
                <a:spcPct val="100000"/>
              </a:lnSpc>
              <a:spcBef>
                <a:spcPts val="0"/>
              </a:spcBef>
              <a:spcAft>
                <a:spcPts val="0"/>
              </a:spcAft>
              <a:buNone/>
            </a:pPr>
            <a:r>
              <a:rPr b="1" lang="de-DE" sz="3700">
                <a:solidFill>
                  <a:schemeClr val="dk1"/>
                </a:solidFill>
                <a:latin typeface="Roboto"/>
                <a:ea typeface="Roboto"/>
                <a:cs typeface="Roboto"/>
                <a:sym typeface="Roboto"/>
              </a:rPr>
              <a:t>Disadvantages</a:t>
            </a:r>
            <a:endParaRPr b="1" sz="3700">
              <a:solidFill>
                <a:schemeClr val="dk1"/>
              </a:solidFill>
              <a:latin typeface="Roboto"/>
              <a:ea typeface="Roboto"/>
              <a:cs typeface="Roboto"/>
              <a:sym typeface="Roboto"/>
            </a:endParaRPr>
          </a:p>
          <a:p>
            <a:pPr indent="-387350" lvl="0" marL="457200" rtl="0" algn="l">
              <a:lnSpc>
                <a:spcPct val="100000"/>
              </a:lnSpc>
              <a:spcBef>
                <a:spcPts val="0"/>
              </a:spcBef>
              <a:spcAft>
                <a:spcPts val="0"/>
              </a:spcAft>
              <a:buClr>
                <a:schemeClr val="dk1"/>
              </a:buClr>
              <a:buSzPts val="2500"/>
              <a:buFont typeface="Roboto Light"/>
              <a:buChar char="●"/>
            </a:pPr>
            <a:r>
              <a:rPr lang="de-DE" sz="2500">
                <a:solidFill>
                  <a:schemeClr val="dk1"/>
                </a:solidFill>
                <a:latin typeface="Roboto Light"/>
                <a:ea typeface="Roboto Light"/>
                <a:cs typeface="Roboto Light"/>
                <a:sym typeface="Roboto Light"/>
              </a:rPr>
              <a:t>Errors when dataset has high cardinality.</a:t>
            </a:r>
            <a:endParaRPr sz="2500">
              <a:solidFill>
                <a:schemeClr val="dk1"/>
              </a:solidFill>
              <a:latin typeface="Roboto Light"/>
              <a:ea typeface="Roboto Light"/>
              <a:cs typeface="Roboto Light"/>
              <a:sym typeface="Roboto Light"/>
            </a:endParaRPr>
          </a:p>
          <a:p>
            <a:pPr indent="-323850" lvl="1" marL="914400" rtl="0" algn="l">
              <a:lnSpc>
                <a:spcPct val="100000"/>
              </a:lnSpc>
              <a:spcBef>
                <a:spcPts val="0"/>
              </a:spcBef>
              <a:spcAft>
                <a:spcPts val="0"/>
              </a:spcAft>
              <a:buClr>
                <a:schemeClr val="dk1"/>
              </a:buClr>
              <a:buSzPts val="1500"/>
              <a:buFont typeface="Roboto Light"/>
              <a:buChar char="○"/>
            </a:pPr>
            <a:r>
              <a:rPr i="1" lang="de-DE" sz="1500">
                <a:solidFill>
                  <a:schemeClr val="dk1"/>
                </a:solidFill>
                <a:latin typeface="Roboto Light"/>
                <a:ea typeface="Roboto Light"/>
                <a:cs typeface="Roboto Light"/>
                <a:sym typeface="Roboto Light"/>
              </a:rPr>
              <a:t>Permutation Feature Importance</a:t>
            </a:r>
            <a:endParaRPr sz="3700">
              <a:solidFill>
                <a:schemeClr val="dk1"/>
              </a:solidFill>
              <a:latin typeface="Roboto Light"/>
              <a:ea typeface="Roboto Light"/>
              <a:cs typeface="Roboto Light"/>
              <a:sym typeface="Roboto Light"/>
            </a:endParaRPr>
          </a:p>
        </p:txBody>
      </p:sp>
      <p:sp>
        <p:nvSpPr>
          <p:cNvPr id="62" name="Google Shape;62;p4"/>
          <p:cNvSpPr/>
          <p:nvPr/>
        </p:nvSpPr>
        <p:spPr>
          <a:xfrm>
            <a:off x="22157500" y="22611175"/>
            <a:ext cx="6593100" cy="4016700"/>
          </a:xfrm>
          <a:prstGeom prst="rect">
            <a:avLst/>
          </a:prstGeom>
          <a:solidFill>
            <a:srgbClr val="FFFFFF"/>
          </a:solidFill>
          <a:ln>
            <a:noFill/>
          </a:ln>
        </p:spPr>
        <p:txBody>
          <a:bodyPr anchorCtr="0" anchor="t" bIns="720000" lIns="720000" spcFirstLastPara="1" rIns="720000" wrap="square" tIns="720000">
            <a:noAutofit/>
          </a:bodyPr>
          <a:lstStyle/>
          <a:p>
            <a:pPr indent="0" lvl="0" marL="0" marR="0" rtl="0" algn="l">
              <a:lnSpc>
                <a:spcPct val="90000"/>
              </a:lnSpc>
              <a:spcBef>
                <a:spcPts val="963"/>
              </a:spcBef>
              <a:spcAft>
                <a:spcPts val="0"/>
              </a:spcAft>
              <a:buClr>
                <a:srgbClr val="000000"/>
              </a:buClr>
              <a:buSzPts val="4000"/>
              <a:buFont typeface="Arial"/>
              <a:buNone/>
            </a:pPr>
            <a:r>
              <a:t/>
            </a:r>
            <a:endParaRPr b="0" i="0" sz="4000" u="none" cap="none" strike="noStrike">
              <a:solidFill>
                <a:srgbClr val="000000"/>
              </a:solidFill>
              <a:latin typeface="Roboto Light"/>
              <a:ea typeface="Roboto Light"/>
              <a:cs typeface="Roboto Light"/>
              <a:sym typeface="Roboto Light"/>
            </a:endParaRPr>
          </a:p>
        </p:txBody>
      </p:sp>
      <p:sp>
        <p:nvSpPr>
          <p:cNvPr id="63" name="Google Shape;63;p4"/>
          <p:cNvSpPr/>
          <p:nvPr/>
        </p:nvSpPr>
        <p:spPr>
          <a:xfrm>
            <a:off x="21615100" y="22433838"/>
            <a:ext cx="6440700" cy="958200"/>
          </a:xfrm>
          <a:prstGeom prst="rect">
            <a:avLst/>
          </a:prstGeom>
          <a:noFill/>
          <a:ln>
            <a:noFill/>
          </a:ln>
        </p:spPr>
        <p:txBody>
          <a:bodyPr anchorCtr="0" anchor="t" bIns="720000" lIns="720000" spcFirstLastPara="1" rIns="720000" wrap="square" tIns="720000">
            <a:noAutofit/>
          </a:bodyPr>
          <a:lstStyle/>
          <a:p>
            <a:pPr indent="0" lvl="0" marL="0" rtl="0" algn="l">
              <a:lnSpc>
                <a:spcPct val="115000"/>
              </a:lnSpc>
              <a:spcBef>
                <a:spcPts val="0"/>
              </a:spcBef>
              <a:spcAft>
                <a:spcPts val="0"/>
              </a:spcAft>
              <a:buClr>
                <a:srgbClr val="000000"/>
              </a:buClr>
              <a:buSzPts val="4000"/>
              <a:buFont typeface="Arial"/>
              <a:buNone/>
            </a:pPr>
            <a:r>
              <a:rPr b="1" lang="de-DE" sz="4000">
                <a:solidFill>
                  <a:srgbClr val="000000"/>
                </a:solidFill>
                <a:latin typeface="Roboto"/>
                <a:ea typeface="Roboto"/>
                <a:cs typeface="Roboto"/>
                <a:sym typeface="Roboto"/>
              </a:rPr>
              <a:t>DALEX Library</a:t>
            </a:r>
            <a:endParaRPr b="0" i="0" sz="4200" u="none" cap="none" strike="noStrike">
              <a:solidFill>
                <a:srgbClr val="000000"/>
              </a:solidFill>
              <a:latin typeface="Roboto Light"/>
              <a:ea typeface="Roboto Light"/>
              <a:cs typeface="Roboto Light"/>
              <a:sym typeface="Roboto Light"/>
            </a:endParaRPr>
          </a:p>
        </p:txBody>
      </p:sp>
      <p:sp>
        <p:nvSpPr>
          <p:cNvPr id="64" name="Google Shape;64;p4"/>
          <p:cNvSpPr/>
          <p:nvPr/>
        </p:nvSpPr>
        <p:spPr>
          <a:xfrm>
            <a:off x="25157500" y="23484338"/>
            <a:ext cx="3967200" cy="2917800"/>
          </a:xfrm>
          <a:prstGeom prst="rect">
            <a:avLst/>
          </a:prstGeom>
          <a:noFill/>
          <a:ln>
            <a:noFill/>
          </a:ln>
        </p:spPr>
        <p:txBody>
          <a:bodyPr anchorCtr="0" anchor="t" bIns="720000" lIns="720000" spcFirstLastPara="1" rIns="720000" wrap="square" tIns="720000">
            <a:noAutofit/>
          </a:bodyPr>
          <a:lstStyle/>
          <a:p>
            <a:pPr indent="0" lvl="0" marL="0" rtl="0" algn="l">
              <a:lnSpc>
                <a:spcPct val="115000"/>
              </a:lnSpc>
              <a:spcBef>
                <a:spcPts val="0"/>
              </a:spcBef>
              <a:spcAft>
                <a:spcPts val="0"/>
              </a:spcAft>
              <a:buClr>
                <a:srgbClr val="000000"/>
              </a:buClr>
              <a:buSzPts val="1400"/>
              <a:buFont typeface="Arial"/>
              <a:buNone/>
            </a:pPr>
            <a:r>
              <a:rPr lang="de-DE" sz="1600">
                <a:solidFill>
                  <a:srgbClr val="000000"/>
                </a:solidFill>
                <a:latin typeface="Calibri"/>
                <a:ea typeface="Calibri"/>
                <a:cs typeface="Calibri"/>
                <a:sym typeface="Calibri"/>
              </a:rPr>
              <a:t>Calculates the level of importance of features using loss functions such as: 'Root Mean Squared Error’ and others to see how it fits.</a:t>
            </a:r>
            <a:endParaRPr b="0" i="0" sz="1600" u="none" cap="none" strike="noStrike">
              <a:solidFill>
                <a:srgbClr val="000000"/>
              </a:solidFill>
              <a:latin typeface="Roboto Light"/>
              <a:ea typeface="Roboto Light"/>
              <a:cs typeface="Roboto Light"/>
              <a:sym typeface="Roboto Light"/>
            </a:endParaRPr>
          </a:p>
        </p:txBody>
      </p:sp>
      <p:pic>
        <p:nvPicPr>
          <p:cNvPr id="65" name="Google Shape;65;p4"/>
          <p:cNvPicPr preferRelativeResize="0"/>
          <p:nvPr/>
        </p:nvPicPr>
        <p:blipFill rotWithShape="1">
          <a:blip r:embed="rId7">
            <a:alphaModFix/>
          </a:blip>
          <a:srcRect b="0" l="23554" r="29960" t="0"/>
          <a:stretch/>
        </p:blipFill>
        <p:spPr>
          <a:xfrm>
            <a:off x="23129700" y="23628575"/>
            <a:ext cx="1764488" cy="2638425"/>
          </a:xfrm>
          <a:prstGeom prst="rect">
            <a:avLst/>
          </a:prstGeom>
          <a:noFill/>
          <a:ln>
            <a:noFill/>
          </a:ln>
        </p:spPr>
      </p:pic>
      <p:sp>
        <p:nvSpPr>
          <p:cNvPr id="66" name="Google Shape;66;p4"/>
          <p:cNvSpPr/>
          <p:nvPr/>
        </p:nvSpPr>
        <p:spPr>
          <a:xfrm>
            <a:off x="22098888" y="18254475"/>
            <a:ext cx="6593100" cy="4016700"/>
          </a:xfrm>
          <a:prstGeom prst="rect">
            <a:avLst/>
          </a:prstGeom>
          <a:solidFill>
            <a:srgbClr val="FFFFFF"/>
          </a:solidFill>
          <a:ln>
            <a:noFill/>
          </a:ln>
        </p:spPr>
        <p:txBody>
          <a:bodyPr anchorCtr="0" anchor="t" bIns="720000" lIns="720000" spcFirstLastPara="1" rIns="720000" wrap="square" tIns="720000">
            <a:noAutofit/>
          </a:bodyPr>
          <a:lstStyle/>
          <a:p>
            <a:pPr indent="0" lvl="0" marL="0" rtl="0" algn="l">
              <a:lnSpc>
                <a:spcPct val="115000"/>
              </a:lnSpc>
              <a:spcBef>
                <a:spcPts val="0"/>
              </a:spcBef>
              <a:spcAft>
                <a:spcPts val="0"/>
              </a:spcAft>
              <a:buClr>
                <a:srgbClr val="000000"/>
              </a:buClr>
              <a:buSzPts val="4000"/>
              <a:buFont typeface="Arial"/>
              <a:buNone/>
            </a:pPr>
            <a:r>
              <a:t/>
            </a:r>
            <a:endParaRPr b="0" i="0" sz="4200" u="none" cap="none" strike="noStrike">
              <a:solidFill>
                <a:srgbClr val="000000"/>
              </a:solidFill>
              <a:latin typeface="Roboto Light"/>
              <a:ea typeface="Roboto Light"/>
              <a:cs typeface="Roboto Light"/>
              <a:sym typeface="Roboto Light"/>
            </a:endParaRPr>
          </a:p>
        </p:txBody>
      </p:sp>
      <p:sp>
        <p:nvSpPr>
          <p:cNvPr id="67" name="Google Shape;67;p4"/>
          <p:cNvSpPr/>
          <p:nvPr/>
        </p:nvSpPr>
        <p:spPr>
          <a:xfrm>
            <a:off x="14923606" y="22633594"/>
            <a:ext cx="6593100" cy="4016700"/>
          </a:xfrm>
          <a:prstGeom prst="rect">
            <a:avLst/>
          </a:prstGeom>
          <a:solidFill>
            <a:srgbClr val="FFFFFF"/>
          </a:solidFill>
          <a:ln>
            <a:noFill/>
          </a:ln>
        </p:spPr>
        <p:txBody>
          <a:bodyPr anchorCtr="0" anchor="t" bIns="720000" lIns="720000" spcFirstLastPara="1" rIns="720000" wrap="square" tIns="720000">
            <a:noAutofit/>
          </a:bodyPr>
          <a:lstStyle/>
          <a:p>
            <a:pPr indent="0" lvl="0" marL="0" marR="0" rtl="0" algn="l">
              <a:lnSpc>
                <a:spcPct val="115000"/>
              </a:lnSpc>
              <a:spcBef>
                <a:spcPts val="0"/>
              </a:spcBef>
              <a:spcAft>
                <a:spcPts val="0"/>
              </a:spcAft>
              <a:buClr>
                <a:srgbClr val="000000"/>
              </a:buClr>
              <a:buSzPts val="1400"/>
              <a:buFont typeface="Arial"/>
              <a:buNone/>
            </a:pPr>
            <a:r>
              <a:t/>
            </a:r>
            <a:endParaRPr b="0" i="0" sz="4000" u="none" cap="none" strike="noStrike">
              <a:solidFill>
                <a:srgbClr val="000000"/>
              </a:solidFill>
              <a:latin typeface="Roboto Light"/>
              <a:ea typeface="Roboto Light"/>
              <a:cs typeface="Roboto Light"/>
              <a:sym typeface="Roboto Light"/>
            </a:endParaRPr>
          </a:p>
        </p:txBody>
      </p:sp>
      <p:sp>
        <p:nvSpPr>
          <p:cNvPr id="68" name="Google Shape;68;p4"/>
          <p:cNvSpPr/>
          <p:nvPr/>
        </p:nvSpPr>
        <p:spPr>
          <a:xfrm>
            <a:off x="25075488" y="19349025"/>
            <a:ext cx="3810000" cy="2638500"/>
          </a:xfrm>
          <a:prstGeom prst="rect">
            <a:avLst/>
          </a:prstGeom>
          <a:noFill/>
          <a:ln>
            <a:noFill/>
          </a:ln>
        </p:spPr>
        <p:txBody>
          <a:bodyPr anchorCtr="0" anchor="ctr" bIns="720000" lIns="720000" spcFirstLastPara="1" rIns="720000" wrap="square" tIns="720000">
            <a:noAutofit/>
          </a:bodyPr>
          <a:lstStyle/>
          <a:p>
            <a:pPr indent="0" lvl="0" marL="0" marR="0" rtl="0" algn="just">
              <a:lnSpc>
                <a:spcPct val="115000"/>
              </a:lnSpc>
              <a:spcBef>
                <a:spcPts val="0"/>
              </a:spcBef>
              <a:spcAft>
                <a:spcPts val="0"/>
              </a:spcAft>
              <a:buClr>
                <a:srgbClr val="000000"/>
              </a:buClr>
              <a:buSzPts val="1400"/>
              <a:buFont typeface="Arial"/>
              <a:buNone/>
            </a:pPr>
            <a:r>
              <a:rPr lang="de-DE" sz="1600">
                <a:solidFill>
                  <a:srgbClr val="000000"/>
                </a:solidFill>
                <a:latin typeface="Calibri"/>
                <a:ea typeface="Calibri"/>
                <a:cs typeface="Calibri"/>
                <a:sym typeface="Calibri"/>
              </a:rPr>
              <a:t>Di</a:t>
            </a:r>
            <a:r>
              <a:rPr b="0" i="0" lang="de-DE" sz="1600" u="none" cap="none" strike="noStrike">
                <a:solidFill>
                  <a:srgbClr val="000000"/>
                </a:solidFill>
                <a:latin typeface="Calibri"/>
                <a:ea typeface="Calibri"/>
                <a:cs typeface="Calibri"/>
                <a:sym typeface="Calibri"/>
              </a:rPr>
              <a:t>splaying the discrepancies between a true and predicted value and the classes that cause the most noise within the results.</a:t>
            </a:r>
            <a:endParaRPr b="0" i="0" sz="4400" u="none" cap="none" strike="noStrike">
              <a:solidFill>
                <a:srgbClr val="000000"/>
              </a:solidFill>
              <a:latin typeface="Roboto Light"/>
              <a:ea typeface="Roboto Light"/>
              <a:cs typeface="Roboto Light"/>
              <a:sym typeface="Roboto Light"/>
            </a:endParaRPr>
          </a:p>
        </p:txBody>
      </p:sp>
      <p:pic>
        <p:nvPicPr>
          <p:cNvPr id="69" name="Google Shape;69;p4"/>
          <p:cNvPicPr preferRelativeResize="0"/>
          <p:nvPr/>
        </p:nvPicPr>
        <p:blipFill>
          <a:blip r:embed="rId8">
            <a:alphaModFix/>
          </a:blip>
          <a:stretch>
            <a:fillRect/>
          </a:stretch>
        </p:blipFill>
        <p:spPr>
          <a:xfrm>
            <a:off x="22305512" y="19364950"/>
            <a:ext cx="2944325" cy="2638425"/>
          </a:xfrm>
          <a:prstGeom prst="rect">
            <a:avLst/>
          </a:prstGeom>
          <a:noFill/>
          <a:ln>
            <a:noFill/>
          </a:ln>
        </p:spPr>
      </p:pic>
      <p:sp>
        <p:nvSpPr>
          <p:cNvPr id="70" name="Google Shape;70;p4"/>
          <p:cNvSpPr/>
          <p:nvPr/>
        </p:nvSpPr>
        <p:spPr>
          <a:xfrm>
            <a:off x="21619588" y="18145550"/>
            <a:ext cx="6440700" cy="958200"/>
          </a:xfrm>
          <a:prstGeom prst="rect">
            <a:avLst/>
          </a:prstGeom>
          <a:noFill/>
          <a:ln>
            <a:noFill/>
          </a:ln>
        </p:spPr>
        <p:txBody>
          <a:bodyPr anchorCtr="0" anchor="t" bIns="720000" lIns="720000" spcFirstLastPara="1" rIns="720000" wrap="square" tIns="720000">
            <a:noAutofit/>
          </a:bodyPr>
          <a:lstStyle/>
          <a:p>
            <a:pPr indent="0" lvl="0" marL="0" rtl="0" algn="l">
              <a:lnSpc>
                <a:spcPct val="115000"/>
              </a:lnSpc>
              <a:spcBef>
                <a:spcPts val="0"/>
              </a:spcBef>
              <a:spcAft>
                <a:spcPts val="0"/>
              </a:spcAft>
              <a:buClr>
                <a:srgbClr val="000000"/>
              </a:buClr>
              <a:buSzPts val="4000"/>
              <a:buFont typeface="Arial"/>
              <a:buNone/>
            </a:pPr>
            <a:r>
              <a:rPr b="1" lang="de-DE" sz="4000">
                <a:solidFill>
                  <a:srgbClr val="000000"/>
                </a:solidFill>
                <a:latin typeface="Roboto"/>
                <a:ea typeface="Roboto"/>
                <a:cs typeface="Roboto"/>
                <a:sym typeface="Roboto"/>
              </a:rPr>
              <a:t>Confusion</a:t>
            </a:r>
            <a:r>
              <a:rPr b="1" lang="de-DE" sz="3300">
                <a:solidFill>
                  <a:srgbClr val="000000"/>
                </a:solidFill>
                <a:latin typeface="Calibri"/>
                <a:ea typeface="Calibri"/>
                <a:cs typeface="Calibri"/>
                <a:sym typeface="Calibri"/>
              </a:rPr>
              <a:t> </a:t>
            </a:r>
            <a:r>
              <a:rPr b="1" lang="de-DE" sz="4000">
                <a:solidFill>
                  <a:srgbClr val="000000"/>
                </a:solidFill>
                <a:latin typeface="Roboto"/>
                <a:ea typeface="Roboto"/>
                <a:cs typeface="Roboto"/>
                <a:sym typeface="Roboto"/>
              </a:rPr>
              <a:t>Matrix</a:t>
            </a:r>
            <a:endParaRPr b="0" i="0" sz="4200" u="none" cap="none" strike="noStrike">
              <a:solidFill>
                <a:srgbClr val="000000"/>
              </a:solidFill>
              <a:latin typeface="Roboto Light"/>
              <a:ea typeface="Roboto Light"/>
              <a:cs typeface="Roboto Light"/>
              <a:sym typeface="Roboto Light"/>
            </a:endParaRPr>
          </a:p>
        </p:txBody>
      </p:sp>
      <p:sp>
        <p:nvSpPr>
          <p:cNvPr id="71" name="Google Shape;71;p4"/>
          <p:cNvSpPr/>
          <p:nvPr/>
        </p:nvSpPr>
        <p:spPr>
          <a:xfrm>
            <a:off x="17923606" y="23373831"/>
            <a:ext cx="3810000" cy="2392500"/>
          </a:xfrm>
          <a:prstGeom prst="rect">
            <a:avLst/>
          </a:prstGeom>
          <a:noFill/>
          <a:ln>
            <a:noFill/>
          </a:ln>
        </p:spPr>
        <p:txBody>
          <a:bodyPr anchorCtr="0" anchor="t" bIns="720000" lIns="720000" spcFirstLastPara="1" rIns="720000" wrap="square" tIns="720000">
            <a:noAutofit/>
          </a:bodyPr>
          <a:lstStyle/>
          <a:p>
            <a:pPr indent="0" lvl="0" marL="0" marR="0" rtl="0" algn="l">
              <a:lnSpc>
                <a:spcPct val="115000"/>
              </a:lnSpc>
              <a:spcBef>
                <a:spcPts val="0"/>
              </a:spcBef>
              <a:spcAft>
                <a:spcPts val="0"/>
              </a:spcAft>
              <a:buClr>
                <a:srgbClr val="000000"/>
              </a:buClr>
              <a:buSzPts val="1400"/>
              <a:buFont typeface="Arial"/>
              <a:buNone/>
            </a:pPr>
            <a:r>
              <a:rPr b="0" i="0" lang="de-DE" sz="1600" u="none" cap="none" strike="noStrike">
                <a:solidFill>
                  <a:srgbClr val="000000"/>
                </a:solidFill>
                <a:latin typeface="Calibri"/>
                <a:ea typeface="Calibri"/>
                <a:cs typeface="Calibri"/>
                <a:sym typeface="Calibri"/>
              </a:rPr>
              <a:t>The correlation value usually goes from 0 to 1 or -1. </a:t>
            </a:r>
            <a:endParaRPr sz="1600">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400"/>
              <a:buFont typeface="Arial"/>
              <a:buNone/>
            </a:pPr>
            <a:r>
              <a:t/>
            </a:r>
            <a:endParaRPr sz="1600">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400"/>
              <a:buFont typeface="Arial"/>
              <a:buNone/>
            </a:pPr>
            <a:r>
              <a:rPr b="0" i="0" lang="de-DE" sz="1600" u="none" cap="none" strike="noStrike">
                <a:solidFill>
                  <a:srgbClr val="000000"/>
                </a:solidFill>
                <a:latin typeface="Calibri"/>
                <a:ea typeface="Calibri"/>
                <a:cs typeface="Calibri"/>
                <a:sym typeface="Calibri"/>
              </a:rPr>
              <a:t>We read it as &lt;column&gt; is related to &lt;row&gt; and take the corresponding value as the correlation.</a:t>
            </a:r>
            <a:endParaRPr b="0" i="0" sz="4200" u="none" cap="none" strike="noStrike">
              <a:solidFill>
                <a:srgbClr val="000000"/>
              </a:solidFill>
              <a:latin typeface="Roboto Light"/>
              <a:ea typeface="Roboto Light"/>
              <a:cs typeface="Roboto Light"/>
              <a:sym typeface="Roboto Light"/>
            </a:endParaRPr>
          </a:p>
        </p:txBody>
      </p:sp>
      <p:sp>
        <p:nvSpPr>
          <p:cNvPr id="72" name="Google Shape;72;p4"/>
          <p:cNvSpPr/>
          <p:nvPr/>
        </p:nvSpPr>
        <p:spPr>
          <a:xfrm>
            <a:off x="14466406" y="22483019"/>
            <a:ext cx="6440700" cy="958200"/>
          </a:xfrm>
          <a:prstGeom prst="rect">
            <a:avLst/>
          </a:prstGeom>
          <a:noFill/>
          <a:ln>
            <a:noFill/>
          </a:ln>
        </p:spPr>
        <p:txBody>
          <a:bodyPr anchorCtr="0" anchor="t" bIns="720000" lIns="720000" spcFirstLastPara="1" rIns="720000" wrap="square" tIns="720000">
            <a:noAutofit/>
          </a:bodyPr>
          <a:lstStyle/>
          <a:p>
            <a:pPr indent="0" lvl="0" marL="0" rtl="0" algn="l">
              <a:lnSpc>
                <a:spcPct val="115000"/>
              </a:lnSpc>
              <a:spcBef>
                <a:spcPts val="0"/>
              </a:spcBef>
              <a:spcAft>
                <a:spcPts val="0"/>
              </a:spcAft>
              <a:buClr>
                <a:srgbClr val="000000"/>
              </a:buClr>
              <a:buSzPts val="4000"/>
              <a:buFont typeface="Arial"/>
              <a:buNone/>
            </a:pPr>
            <a:r>
              <a:rPr b="1" lang="de-DE" sz="4000">
                <a:solidFill>
                  <a:srgbClr val="000000"/>
                </a:solidFill>
                <a:latin typeface="Roboto"/>
                <a:ea typeface="Roboto"/>
                <a:cs typeface="Roboto"/>
                <a:sym typeface="Roboto"/>
              </a:rPr>
              <a:t>Correlation</a:t>
            </a:r>
            <a:r>
              <a:rPr b="1" lang="de-DE" sz="3300">
                <a:solidFill>
                  <a:srgbClr val="000000"/>
                </a:solidFill>
                <a:latin typeface="Calibri"/>
                <a:ea typeface="Calibri"/>
                <a:cs typeface="Calibri"/>
                <a:sym typeface="Calibri"/>
              </a:rPr>
              <a:t> </a:t>
            </a:r>
            <a:r>
              <a:rPr b="1" lang="de-DE" sz="4000">
                <a:solidFill>
                  <a:srgbClr val="000000"/>
                </a:solidFill>
                <a:latin typeface="Roboto"/>
                <a:ea typeface="Roboto"/>
                <a:cs typeface="Roboto"/>
                <a:sym typeface="Roboto"/>
              </a:rPr>
              <a:t>Matrix</a:t>
            </a:r>
            <a:endParaRPr b="0" i="0" sz="4200" u="none" cap="none" strike="noStrike">
              <a:solidFill>
                <a:srgbClr val="000000"/>
              </a:solidFill>
              <a:latin typeface="Roboto Light"/>
              <a:ea typeface="Roboto Light"/>
              <a:cs typeface="Roboto Light"/>
              <a:sym typeface="Roboto Light"/>
            </a:endParaRPr>
          </a:p>
        </p:txBody>
      </p:sp>
      <p:pic>
        <p:nvPicPr>
          <p:cNvPr id="73" name="Google Shape;73;p4"/>
          <p:cNvPicPr preferRelativeResize="0"/>
          <p:nvPr/>
        </p:nvPicPr>
        <p:blipFill>
          <a:blip r:embed="rId9">
            <a:alphaModFix/>
          </a:blip>
          <a:stretch>
            <a:fillRect/>
          </a:stretch>
        </p:blipFill>
        <p:spPr>
          <a:xfrm>
            <a:off x="15120202" y="23762744"/>
            <a:ext cx="2944329" cy="2638425"/>
          </a:xfrm>
          <a:prstGeom prst="rect">
            <a:avLst/>
          </a:prstGeom>
          <a:noFill/>
          <a:ln>
            <a:noFill/>
          </a:ln>
        </p:spPr>
      </p:pic>
      <p:sp>
        <p:nvSpPr>
          <p:cNvPr id="74" name="Google Shape;74;p4"/>
          <p:cNvSpPr/>
          <p:nvPr/>
        </p:nvSpPr>
        <p:spPr>
          <a:xfrm>
            <a:off x="14914225" y="18318738"/>
            <a:ext cx="6593100" cy="4016700"/>
          </a:xfrm>
          <a:prstGeom prst="rect">
            <a:avLst/>
          </a:prstGeom>
          <a:solidFill>
            <a:srgbClr val="FFFFFF"/>
          </a:solidFill>
          <a:ln>
            <a:noFill/>
          </a:ln>
        </p:spPr>
        <p:txBody>
          <a:bodyPr anchorCtr="0" anchor="t" bIns="720000" lIns="720000" spcFirstLastPara="1" rIns="720000" wrap="square" tIns="720000">
            <a:noAutofit/>
          </a:bodyPr>
          <a:lstStyle/>
          <a:p>
            <a:pPr indent="0" lvl="0" marL="0" marR="0" rtl="0" algn="l">
              <a:lnSpc>
                <a:spcPct val="90000"/>
              </a:lnSpc>
              <a:spcBef>
                <a:spcPts val="963"/>
              </a:spcBef>
              <a:spcAft>
                <a:spcPts val="0"/>
              </a:spcAft>
              <a:buClr>
                <a:srgbClr val="000000"/>
              </a:buClr>
              <a:buSzPts val="4000"/>
              <a:buFont typeface="Arial"/>
              <a:buNone/>
            </a:pPr>
            <a:r>
              <a:t/>
            </a:r>
            <a:endParaRPr b="0" i="0" sz="4000" u="none" cap="none" strike="noStrike">
              <a:solidFill>
                <a:srgbClr val="000000"/>
              </a:solidFill>
              <a:latin typeface="Roboto Light"/>
              <a:ea typeface="Roboto Light"/>
              <a:cs typeface="Roboto Light"/>
              <a:sym typeface="Roboto Light"/>
            </a:endParaRPr>
          </a:p>
        </p:txBody>
      </p:sp>
      <p:sp>
        <p:nvSpPr>
          <p:cNvPr id="75" name="Google Shape;75;p4"/>
          <p:cNvSpPr/>
          <p:nvPr/>
        </p:nvSpPr>
        <p:spPr>
          <a:xfrm>
            <a:off x="14424250" y="18119750"/>
            <a:ext cx="6440700" cy="958200"/>
          </a:xfrm>
          <a:prstGeom prst="rect">
            <a:avLst/>
          </a:prstGeom>
          <a:noFill/>
          <a:ln>
            <a:noFill/>
          </a:ln>
        </p:spPr>
        <p:txBody>
          <a:bodyPr anchorCtr="0" anchor="t" bIns="720000" lIns="720000" spcFirstLastPara="1" rIns="720000" wrap="square" tIns="720000">
            <a:noAutofit/>
          </a:bodyPr>
          <a:lstStyle/>
          <a:p>
            <a:pPr indent="0" lvl="0" marL="0" rtl="0" algn="l">
              <a:lnSpc>
                <a:spcPct val="115000"/>
              </a:lnSpc>
              <a:spcBef>
                <a:spcPts val="0"/>
              </a:spcBef>
              <a:spcAft>
                <a:spcPts val="0"/>
              </a:spcAft>
              <a:buClr>
                <a:srgbClr val="000000"/>
              </a:buClr>
              <a:buSzPts val="4000"/>
              <a:buFont typeface="Arial"/>
              <a:buNone/>
            </a:pPr>
            <a:r>
              <a:rPr b="1" lang="de-DE" sz="4000">
                <a:solidFill>
                  <a:srgbClr val="000000"/>
                </a:solidFill>
                <a:latin typeface="Roboto"/>
                <a:ea typeface="Roboto"/>
                <a:cs typeface="Roboto"/>
                <a:sym typeface="Roboto"/>
              </a:rPr>
              <a:t>Information Gain</a:t>
            </a:r>
            <a:endParaRPr b="0" i="0" sz="4200" u="none" cap="none" strike="noStrike">
              <a:solidFill>
                <a:srgbClr val="000000"/>
              </a:solidFill>
              <a:latin typeface="Roboto Light"/>
              <a:ea typeface="Roboto Light"/>
              <a:cs typeface="Roboto Light"/>
              <a:sym typeface="Roboto Light"/>
            </a:endParaRPr>
          </a:p>
        </p:txBody>
      </p:sp>
      <p:sp>
        <p:nvSpPr>
          <p:cNvPr id="76" name="Google Shape;76;p4"/>
          <p:cNvSpPr/>
          <p:nvPr/>
        </p:nvSpPr>
        <p:spPr>
          <a:xfrm>
            <a:off x="17936900" y="18961463"/>
            <a:ext cx="3967200" cy="2638500"/>
          </a:xfrm>
          <a:prstGeom prst="rect">
            <a:avLst/>
          </a:prstGeom>
          <a:noFill/>
          <a:ln>
            <a:noFill/>
          </a:ln>
        </p:spPr>
        <p:txBody>
          <a:bodyPr anchorCtr="0" anchor="t" bIns="720000" lIns="720000" spcFirstLastPara="1" rIns="720000" wrap="square" tIns="720000">
            <a:noAutofit/>
          </a:bodyPr>
          <a:lstStyle/>
          <a:p>
            <a:pPr indent="0" lvl="0" marL="0" marR="0" rtl="0" algn="just">
              <a:lnSpc>
                <a:spcPct val="115000"/>
              </a:lnSpc>
              <a:spcBef>
                <a:spcPts val="0"/>
              </a:spcBef>
              <a:spcAft>
                <a:spcPts val="0"/>
              </a:spcAft>
              <a:buClr>
                <a:srgbClr val="000000"/>
              </a:buClr>
              <a:buSzPts val="1400"/>
              <a:buFont typeface="Arial"/>
              <a:buNone/>
            </a:pPr>
            <a:r>
              <a:rPr lang="de-DE" sz="1600">
                <a:solidFill>
                  <a:srgbClr val="000000"/>
                </a:solidFill>
                <a:latin typeface="Calibri"/>
                <a:ea typeface="Calibri"/>
                <a:cs typeface="Calibri"/>
                <a:sym typeface="Calibri"/>
              </a:rPr>
              <a:t>Entropy used</a:t>
            </a:r>
            <a:r>
              <a:rPr b="0" i="0" lang="de-DE" sz="1600" u="none" cap="none" strike="noStrike">
                <a:solidFill>
                  <a:srgbClr val="000000"/>
                </a:solidFill>
                <a:latin typeface="Calibri"/>
                <a:ea typeface="Calibri"/>
                <a:cs typeface="Calibri"/>
                <a:sym typeface="Calibri"/>
              </a:rPr>
              <a:t> to find the information gain of a variable. </a:t>
            </a:r>
            <a:endParaRPr b="0" i="0" sz="1600" u="none" cap="none" strike="noStrike">
              <a:solidFill>
                <a:srgbClr val="00000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400"/>
              <a:buFont typeface="Arial"/>
              <a:buNone/>
            </a:pPr>
            <a:r>
              <a:rPr b="0" i="0" lang="de-DE" sz="1600" u="none" cap="none" strike="noStrike">
                <a:solidFill>
                  <a:srgbClr val="000000"/>
                </a:solidFill>
                <a:latin typeface="Calibri"/>
                <a:ea typeface="Calibri"/>
                <a:cs typeface="Calibri"/>
                <a:sym typeface="Calibri"/>
              </a:rPr>
              <a:t>If a variable has a high entropy, it means it's probably more important and therefore should not be eliminated.</a:t>
            </a:r>
            <a:endParaRPr b="0" i="0" sz="1600" u="none" cap="none" strike="noStrike">
              <a:solidFill>
                <a:srgbClr val="000000"/>
              </a:solidFill>
              <a:latin typeface="Roboto Light"/>
              <a:ea typeface="Roboto Light"/>
              <a:cs typeface="Roboto Light"/>
              <a:sym typeface="Roboto Light"/>
            </a:endParaRPr>
          </a:p>
        </p:txBody>
      </p:sp>
      <p:pic>
        <p:nvPicPr>
          <p:cNvPr id="77" name="Google Shape;77;p4"/>
          <p:cNvPicPr preferRelativeResize="0"/>
          <p:nvPr/>
        </p:nvPicPr>
        <p:blipFill rotWithShape="1">
          <a:blip r:embed="rId10">
            <a:alphaModFix/>
          </a:blip>
          <a:srcRect b="19636" l="51718" r="0" t="10109"/>
          <a:stretch/>
        </p:blipFill>
        <p:spPr>
          <a:xfrm>
            <a:off x="15158175" y="19616013"/>
            <a:ext cx="2869675" cy="2121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andarddesign">
  <a:themeElements>
    <a:clrScheme name="Benutzerdefiniert 1">
      <a:dk1>
        <a:srgbClr val="000000"/>
      </a:dk1>
      <a:lt1>
        <a:srgbClr val="FFFFFF"/>
      </a:lt1>
      <a:dk2>
        <a:srgbClr val="000000"/>
      </a:dk2>
      <a:lt2>
        <a:srgbClr val="33756E"/>
      </a:lt2>
      <a:accent1>
        <a:srgbClr val="00534A"/>
      </a:accent1>
      <a:accent2>
        <a:srgbClr val="669892"/>
      </a:accent2>
      <a:accent3>
        <a:srgbClr val="FFFFFF"/>
      </a:accent3>
      <a:accent4>
        <a:srgbClr val="000000"/>
      </a:accent4>
      <a:accent5>
        <a:srgbClr val="AAB3B1"/>
      </a:accent5>
      <a:accent6>
        <a:srgbClr val="5C8984"/>
      </a:accent6>
      <a:hlink>
        <a:srgbClr val="BE1E3C"/>
      </a:hlink>
      <a:folHlink>
        <a:srgbClr val="CCDDD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2010-02-09T20:46:41Z</dcterms:created>
  <dc:creator>Patrick Wania</dc:creator>
</cp:coreProperties>
</file>