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67" r:id="rId6"/>
    <p:sldId id="268" r:id="rId7"/>
    <p:sldId id="270" r:id="rId8"/>
    <p:sldId id="261" r:id="rId9"/>
    <p:sldId id="271" r:id="rId10"/>
    <p:sldId id="269" r:id="rId11"/>
    <p:sldId id="262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21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>
        <a:ln>
          <a:noFill/>
        </a:ln>
      </dgm:spPr>
      <dgm:t>
        <a:bodyPr rtlCol="0"/>
        <a:lstStyle/>
        <a:p>
          <a:pPr rtl="0">
            <a:spcAft>
              <a:spcPts val="600"/>
            </a:spcAft>
          </a:pPr>
          <a:r>
            <a:rPr lang="es-ES" sz="2400" b="1" noProof="0" dirty="0">
              <a:solidFill>
                <a:schemeClr val="tx2"/>
              </a:solidFill>
            </a:rPr>
            <a:t>FUNDICION DEDICADA</a:t>
          </a:r>
          <a:endParaRPr lang="es-ES" sz="2000" b="1" noProof="0" dirty="0">
            <a:solidFill>
              <a:schemeClr val="tx2"/>
            </a:solidFill>
          </a:endParaRP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es-ES" noProof="0" dirty="0"/>
        </a:p>
      </dgm:t>
    </dgm:pt>
    <dgm:pt modelId="{1CCA38C8-B866-440C-8B7A-A6514DD31A53}" type="sibTrans" cxnId="{70BD86B9-A297-4D90-B59D-12F1AB3DD124}">
      <dgm:prSet/>
      <dgm:spPr>
        <a:solidFill>
          <a:schemeClr val="tx2">
            <a:lumMod val="90000"/>
            <a:lumOff val="10000"/>
            <a:alpha val="97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CB88D0C4-6C39-4629-9DEF-57288A3EBE4C}">
      <dgm:prSet phldrT="[Text]" custT="1"/>
      <dgm:spPr>
        <a:ln>
          <a:noFill/>
        </a:ln>
      </dgm:spPr>
      <dgm:t>
        <a:bodyPr rtlCol="0"/>
        <a:lstStyle/>
        <a:p>
          <a:pPr rtl="0">
            <a:spcAft>
              <a:spcPts val="600"/>
            </a:spcAft>
          </a:pPr>
          <a:r>
            <a:rPr lang="es-ES" sz="2400" b="1" noProof="0" dirty="0">
              <a:solidFill>
                <a:schemeClr val="tx2"/>
              </a:solidFill>
            </a:rPr>
            <a:t>TECNOLOGIAS DE PROCESOS AVANZADOS</a:t>
          </a: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es-ES" noProof="0" dirty="0"/>
        </a:p>
      </dgm:t>
    </dgm:pt>
    <dgm:pt modelId="{7ADFA01E-1246-464F-8347-8DA3C53B199C}" type="sibTrans" cxnId="{7B18691A-FAB3-4686-A97D-DF2644B3F9A6}">
      <dgm:prSet/>
      <dgm:spPr>
        <a:solidFill>
          <a:schemeClr val="tx2">
            <a:lumMod val="90000"/>
            <a:lumOff val="10000"/>
          </a:schemeClr>
        </a:solidFill>
        <a:ln>
          <a:noFill/>
        </a:ln>
      </dgm:spPr>
      <dgm:t>
        <a:bodyPr rtlCol="0"/>
        <a:lstStyle/>
        <a:p>
          <a:pPr rtl="0"/>
          <a:endParaRPr lang="es-ES" noProof="0" dirty="0"/>
        </a:p>
      </dgm:t>
    </dgm:pt>
    <dgm:pt modelId="{07DC5EEB-1654-4ECB-A96A-EED4BE9D4BB4}">
      <dgm:prSet phldrT="[Text]" custT="1"/>
      <dgm:spPr>
        <a:ln>
          <a:noFill/>
        </a:ln>
      </dgm:spPr>
      <dgm:t>
        <a:bodyPr rtlCol="0"/>
        <a:lstStyle/>
        <a:p>
          <a:pPr rtl="0">
            <a:spcAft>
              <a:spcPts val="600"/>
            </a:spcAft>
          </a:pPr>
          <a:r>
            <a:rPr lang="es-ES" sz="2000" b="1" noProof="0" dirty="0">
              <a:solidFill>
                <a:schemeClr val="tx2"/>
              </a:solidFill>
            </a:rPr>
            <a:t>EAV (LITOGRAFIA ULTRAVIOLETA EXTREMA)</a:t>
          </a: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es-ES" noProof="0" dirty="0"/>
        </a:p>
      </dgm:t>
    </dgm:pt>
    <dgm:pt modelId="{42EB8256-925E-4B15-B238-A97EE64E9CC8}" type="sibTrans" cxnId="{A3496BEC-7D4E-41F2-B6B2-38A84003D33E}">
      <dgm:prSet/>
      <dgm:spPr>
        <a:solidFill>
          <a:schemeClr val="tx2">
            <a:lumMod val="90000"/>
            <a:lumOff val="10000"/>
            <a:alpha val="90000"/>
          </a:schemeClr>
        </a:solidFill>
      </dgm:spPr>
      <dgm:t>
        <a:bodyPr rtlCol="0"/>
        <a:lstStyle/>
        <a:p>
          <a:pPr rtl="0"/>
          <a:endParaRPr lang="es-ES" noProof="0" dirty="0"/>
        </a:p>
      </dgm:t>
    </dgm:pt>
    <dgm:pt modelId="{0F534873-A1FC-495A-8A8E-A8867B5C31A6}">
      <dgm:prSet phldrT="[Text]" custT="1"/>
      <dgm:spPr>
        <a:ln>
          <a:noFill/>
        </a:ln>
      </dgm:spPr>
      <dgm:t>
        <a:bodyPr rtlCol="0"/>
        <a:lstStyle/>
        <a:p>
          <a:pPr rtl="0">
            <a:spcAft>
              <a:spcPts val="600"/>
            </a:spcAft>
          </a:pPr>
          <a:r>
            <a:rPr lang="es-ES" sz="2000" b="1" noProof="0" dirty="0">
              <a:solidFill>
                <a:schemeClr val="tx2"/>
              </a:solidFill>
            </a:rPr>
            <a:t>INTEGRACION DE SISTEMAS EN UN CIHIP</a:t>
          </a:r>
        </a:p>
      </dgm:t>
    </dgm:pt>
    <dgm:pt modelId="{6CD37676-E0EA-427F-BB6E-09278CD23EE3}" type="parTrans" cxnId="{6F2E2FE7-0FA4-4752-88FC-56E6F4A21BBB}">
      <dgm:prSet/>
      <dgm:spPr/>
      <dgm:t>
        <a:bodyPr/>
        <a:lstStyle/>
        <a:p>
          <a:endParaRPr lang="es-CO"/>
        </a:p>
      </dgm:t>
    </dgm:pt>
    <dgm:pt modelId="{59950535-BCEC-4DA4-9D1A-F1B44C590F97}" type="sibTrans" cxnId="{6F2E2FE7-0FA4-4752-88FC-56E6F4A21BBB}">
      <dgm:prSet/>
      <dgm:spPr/>
      <dgm:t>
        <a:bodyPr/>
        <a:lstStyle/>
        <a:p>
          <a:endParaRPr lang="es-CO"/>
        </a:p>
      </dgm:t>
    </dgm:pt>
    <dgm:pt modelId="{1A79147C-4050-4DF2-9C81-91C1877903C2}" type="pres">
      <dgm:prSet presAssocID="{1EC23686-56D6-4482-B4E3-3F9784E88994}" presName="outerComposite" presStyleCnt="0">
        <dgm:presLayoutVars>
          <dgm:chMax val="5"/>
          <dgm:dir/>
          <dgm:resizeHandles val="exact"/>
        </dgm:presLayoutVars>
      </dgm:prSet>
      <dgm:spPr/>
    </dgm:pt>
    <dgm:pt modelId="{1136CDA9-2A79-4811-9512-712D509BF438}" type="pres">
      <dgm:prSet presAssocID="{1EC23686-56D6-4482-B4E3-3F9784E88994}" presName="dummyMaxCanvas" presStyleCnt="0">
        <dgm:presLayoutVars/>
      </dgm:prSet>
      <dgm:spPr/>
    </dgm:pt>
    <dgm:pt modelId="{0970A5D9-012D-4D4D-8326-9D9263E4EED6}" type="pres">
      <dgm:prSet presAssocID="{1EC23686-56D6-4482-B4E3-3F9784E88994}" presName="FourNodes_1" presStyleLbl="node1" presStyleIdx="0" presStyleCnt="4">
        <dgm:presLayoutVars>
          <dgm:bulletEnabled val="1"/>
        </dgm:presLayoutVars>
      </dgm:prSet>
      <dgm:spPr/>
    </dgm:pt>
    <dgm:pt modelId="{29ADB4B5-AFDF-4D3D-863A-C66E7E87524E}" type="pres">
      <dgm:prSet presAssocID="{1EC23686-56D6-4482-B4E3-3F9784E88994}" presName="FourNodes_2" presStyleLbl="node1" presStyleIdx="1" presStyleCnt="4">
        <dgm:presLayoutVars>
          <dgm:bulletEnabled val="1"/>
        </dgm:presLayoutVars>
      </dgm:prSet>
      <dgm:spPr/>
    </dgm:pt>
    <dgm:pt modelId="{C3375339-85A0-4F70-A851-07344FBC332B}" type="pres">
      <dgm:prSet presAssocID="{1EC23686-56D6-4482-B4E3-3F9784E88994}" presName="FourNodes_3" presStyleLbl="node1" presStyleIdx="2" presStyleCnt="4">
        <dgm:presLayoutVars>
          <dgm:bulletEnabled val="1"/>
        </dgm:presLayoutVars>
      </dgm:prSet>
      <dgm:spPr/>
    </dgm:pt>
    <dgm:pt modelId="{B9E67CFC-5988-4FF7-91D2-6EEF33DE9F66}" type="pres">
      <dgm:prSet presAssocID="{1EC23686-56D6-4482-B4E3-3F9784E88994}" presName="FourNodes_4" presStyleLbl="node1" presStyleIdx="3" presStyleCnt="4">
        <dgm:presLayoutVars>
          <dgm:bulletEnabled val="1"/>
        </dgm:presLayoutVars>
      </dgm:prSet>
      <dgm:spPr/>
    </dgm:pt>
    <dgm:pt modelId="{C4E1B843-9617-42C2-A895-2FFC2A046185}" type="pres">
      <dgm:prSet presAssocID="{1EC23686-56D6-4482-B4E3-3F9784E88994}" presName="FourConn_1-2" presStyleLbl="fgAccFollowNode1" presStyleIdx="0" presStyleCnt="3">
        <dgm:presLayoutVars>
          <dgm:bulletEnabled val="1"/>
        </dgm:presLayoutVars>
      </dgm:prSet>
      <dgm:spPr/>
    </dgm:pt>
    <dgm:pt modelId="{136B5900-9153-4202-BA06-25BCF9A0EEF6}" type="pres">
      <dgm:prSet presAssocID="{1EC23686-56D6-4482-B4E3-3F9784E88994}" presName="FourConn_2-3" presStyleLbl="fgAccFollowNode1" presStyleIdx="1" presStyleCnt="3">
        <dgm:presLayoutVars>
          <dgm:bulletEnabled val="1"/>
        </dgm:presLayoutVars>
      </dgm:prSet>
      <dgm:spPr/>
    </dgm:pt>
    <dgm:pt modelId="{FE62F43C-E62C-46FB-BD89-4497373317F3}" type="pres">
      <dgm:prSet presAssocID="{1EC23686-56D6-4482-B4E3-3F9784E88994}" presName="FourConn_3-4" presStyleLbl="fgAccFollowNode1" presStyleIdx="2" presStyleCnt="3">
        <dgm:presLayoutVars>
          <dgm:bulletEnabled val="1"/>
        </dgm:presLayoutVars>
      </dgm:prSet>
      <dgm:spPr/>
    </dgm:pt>
    <dgm:pt modelId="{2C65B225-A3D5-41BC-917F-6D129FCB863D}" type="pres">
      <dgm:prSet presAssocID="{1EC23686-56D6-4482-B4E3-3F9784E88994}" presName="FourNodes_1_text" presStyleLbl="node1" presStyleIdx="3" presStyleCnt="4">
        <dgm:presLayoutVars>
          <dgm:bulletEnabled val="1"/>
        </dgm:presLayoutVars>
      </dgm:prSet>
      <dgm:spPr/>
    </dgm:pt>
    <dgm:pt modelId="{BC933351-B9D6-45D9-AC47-E1CCFD5E59A4}" type="pres">
      <dgm:prSet presAssocID="{1EC23686-56D6-4482-B4E3-3F9784E88994}" presName="FourNodes_2_text" presStyleLbl="node1" presStyleIdx="3" presStyleCnt="4">
        <dgm:presLayoutVars>
          <dgm:bulletEnabled val="1"/>
        </dgm:presLayoutVars>
      </dgm:prSet>
      <dgm:spPr/>
    </dgm:pt>
    <dgm:pt modelId="{19BD93B9-B843-4BF8-A178-6E21D0FC442B}" type="pres">
      <dgm:prSet presAssocID="{1EC23686-56D6-4482-B4E3-3F9784E88994}" presName="FourNodes_3_text" presStyleLbl="node1" presStyleIdx="3" presStyleCnt="4">
        <dgm:presLayoutVars>
          <dgm:bulletEnabled val="1"/>
        </dgm:presLayoutVars>
      </dgm:prSet>
      <dgm:spPr/>
    </dgm:pt>
    <dgm:pt modelId="{46BB5BBA-4CE2-4D56-A559-42F31173CA79}" type="pres">
      <dgm:prSet presAssocID="{1EC23686-56D6-4482-B4E3-3F9784E8899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FBE9501F-7A0F-4832-ABC7-7DFB547C218F}" type="presOf" srcId="{0F534873-A1FC-495A-8A8E-A8867B5C31A6}" destId="{46BB5BBA-4CE2-4D56-A559-42F31173CA79}" srcOrd="1" destOrd="0" presId="urn:microsoft.com/office/officeart/2005/8/layout/vProcess5"/>
    <dgm:cxn modelId="{C2118828-D184-4550-B8C7-B81C0218834E}" type="presOf" srcId="{1CCA38C8-B866-440C-8B7A-A6514DD31A53}" destId="{C4E1B843-9617-42C2-A895-2FFC2A046185}" srcOrd="0" destOrd="0" presId="urn:microsoft.com/office/officeart/2005/8/layout/vProcess5"/>
    <dgm:cxn modelId="{401CA337-9643-4398-9BA6-054793CF8B3C}" type="presOf" srcId="{0F534873-A1FC-495A-8A8E-A8867B5C31A6}" destId="{B9E67CFC-5988-4FF7-91D2-6EEF33DE9F66}" srcOrd="0" destOrd="0" presId="urn:microsoft.com/office/officeart/2005/8/layout/vProcess5"/>
    <dgm:cxn modelId="{AA176846-4A6C-4FE4-BE13-D737B2F88D90}" type="presOf" srcId="{07DC5EEB-1654-4ECB-A96A-EED4BE9D4BB4}" destId="{19BD93B9-B843-4BF8-A178-6E21D0FC442B}" srcOrd="1" destOrd="0" presId="urn:microsoft.com/office/officeart/2005/8/layout/vProcess5"/>
    <dgm:cxn modelId="{3A64EC76-4988-4C31-B061-9F4F0F981C8E}" type="presOf" srcId="{07DC5EEB-1654-4ECB-A96A-EED4BE9D4BB4}" destId="{C3375339-85A0-4F70-A851-07344FBC332B}" srcOrd="0" destOrd="0" presId="urn:microsoft.com/office/officeart/2005/8/layout/vProcess5"/>
    <dgm:cxn modelId="{49D1679D-F6A4-4960-B2BA-3509BB408443}" type="presOf" srcId="{42EB8256-925E-4B15-B238-A97EE64E9CC8}" destId="{FE62F43C-E62C-46FB-BD89-4497373317F3}" srcOrd="0" destOrd="0" presId="urn:microsoft.com/office/officeart/2005/8/layout/vProcess5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5382F5CF-E4C0-49E6-BC25-3B95D911A991}" type="presOf" srcId="{1EC23686-56D6-4482-B4E3-3F9784E88994}" destId="{1A79147C-4050-4DF2-9C81-91C1877903C2}" srcOrd="0" destOrd="0" presId="urn:microsoft.com/office/officeart/2005/8/layout/vProcess5"/>
    <dgm:cxn modelId="{B30D14D1-2ADB-4BDE-A984-A995DCA31D05}" type="presOf" srcId="{CB88D0C4-6C39-4629-9DEF-57288A3EBE4C}" destId="{29ADB4B5-AFDF-4D3D-863A-C66E7E87524E}" srcOrd="0" destOrd="0" presId="urn:microsoft.com/office/officeart/2005/8/layout/vProcess5"/>
    <dgm:cxn modelId="{7C660AD9-C993-41E0-B482-5D5DE255A0FD}" type="presOf" srcId="{666F1301-07F7-4F1E-88B9-30CCDFF34C22}" destId="{0970A5D9-012D-4D4D-8326-9D9263E4EED6}" srcOrd="0" destOrd="0" presId="urn:microsoft.com/office/officeart/2005/8/layout/vProcess5"/>
    <dgm:cxn modelId="{85E4CEE5-204F-4E30-B1D8-D49BEEA775F2}" type="presOf" srcId="{666F1301-07F7-4F1E-88B9-30CCDFF34C22}" destId="{2C65B225-A3D5-41BC-917F-6D129FCB863D}" srcOrd="1" destOrd="0" presId="urn:microsoft.com/office/officeart/2005/8/layout/vProcess5"/>
    <dgm:cxn modelId="{D52521E7-B74D-4670-B464-3ACFEB0B0D1B}" type="presOf" srcId="{7ADFA01E-1246-464F-8347-8DA3C53B199C}" destId="{136B5900-9153-4202-BA06-25BCF9A0EEF6}" srcOrd="0" destOrd="0" presId="urn:microsoft.com/office/officeart/2005/8/layout/vProcess5"/>
    <dgm:cxn modelId="{6F2E2FE7-0FA4-4752-88FC-56E6F4A21BBB}" srcId="{1EC23686-56D6-4482-B4E3-3F9784E88994}" destId="{0F534873-A1FC-495A-8A8E-A8867B5C31A6}" srcOrd="3" destOrd="0" parTransId="{6CD37676-E0EA-427F-BB6E-09278CD23EE3}" sibTransId="{59950535-BCEC-4DA4-9D1A-F1B44C590F97}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58F02AFF-E816-4196-9D66-8381CBBC8C6F}" type="presOf" srcId="{CB88D0C4-6C39-4629-9DEF-57288A3EBE4C}" destId="{BC933351-B9D6-45D9-AC47-E1CCFD5E59A4}" srcOrd="1" destOrd="0" presId="urn:microsoft.com/office/officeart/2005/8/layout/vProcess5"/>
    <dgm:cxn modelId="{3949696C-A3B4-4249-8CA2-20CE132050F0}" type="presParOf" srcId="{1A79147C-4050-4DF2-9C81-91C1877903C2}" destId="{1136CDA9-2A79-4811-9512-712D509BF438}" srcOrd="0" destOrd="0" presId="urn:microsoft.com/office/officeart/2005/8/layout/vProcess5"/>
    <dgm:cxn modelId="{F3CA87F0-68DD-4208-90C6-B5B03E22E241}" type="presParOf" srcId="{1A79147C-4050-4DF2-9C81-91C1877903C2}" destId="{0970A5D9-012D-4D4D-8326-9D9263E4EED6}" srcOrd="1" destOrd="0" presId="urn:microsoft.com/office/officeart/2005/8/layout/vProcess5"/>
    <dgm:cxn modelId="{E583FEF6-3CED-4A46-9B19-B1098D40C72E}" type="presParOf" srcId="{1A79147C-4050-4DF2-9C81-91C1877903C2}" destId="{29ADB4B5-AFDF-4D3D-863A-C66E7E87524E}" srcOrd="2" destOrd="0" presId="urn:microsoft.com/office/officeart/2005/8/layout/vProcess5"/>
    <dgm:cxn modelId="{BD1D4AEF-6AFA-4F15-91D3-BB5A35E4993C}" type="presParOf" srcId="{1A79147C-4050-4DF2-9C81-91C1877903C2}" destId="{C3375339-85A0-4F70-A851-07344FBC332B}" srcOrd="3" destOrd="0" presId="urn:microsoft.com/office/officeart/2005/8/layout/vProcess5"/>
    <dgm:cxn modelId="{D32B4991-B690-48F7-84F3-D21C215CB21C}" type="presParOf" srcId="{1A79147C-4050-4DF2-9C81-91C1877903C2}" destId="{B9E67CFC-5988-4FF7-91D2-6EEF33DE9F66}" srcOrd="4" destOrd="0" presId="urn:microsoft.com/office/officeart/2005/8/layout/vProcess5"/>
    <dgm:cxn modelId="{188DE800-4FD4-449D-82AB-459374221D6C}" type="presParOf" srcId="{1A79147C-4050-4DF2-9C81-91C1877903C2}" destId="{C4E1B843-9617-42C2-A895-2FFC2A046185}" srcOrd="5" destOrd="0" presId="urn:microsoft.com/office/officeart/2005/8/layout/vProcess5"/>
    <dgm:cxn modelId="{842EB245-F34B-4B99-A3AE-C04F79012E1A}" type="presParOf" srcId="{1A79147C-4050-4DF2-9C81-91C1877903C2}" destId="{136B5900-9153-4202-BA06-25BCF9A0EEF6}" srcOrd="6" destOrd="0" presId="urn:microsoft.com/office/officeart/2005/8/layout/vProcess5"/>
    <dgm:cxn modelId="{DC348FB5-6E1C-4540-96FD-88117B46FE71}" type="presParOf" srcId="{1A79147C-4050-4DF2-9C81-91C1877903C2}" destId="{FE62F43C-E62C-46FB-BD89-4497373317F3}" srcOrd="7" destOrd="0" presId="urn:microsoft.com/office/officeart/2005/8/layout/vProcess5"/>
    <dgm:cxn modelId="{4C87ED5E-C2C1-4DC5-87B1-3EED9B3EF811}" type="presParOf" srcId="{1A79147C-4050-4DF2-9C81-91C1877903C2}" destId="{2C65B225-A3D5-41BC-917F-6D129FCB863D}" srcOrd="8" destOrd="0" presId="urn:microsoft.com/office/officeart/2005/8/layout/vProcess5"/>
    <dgm:cxn modelId="{DE6020DC-849D-402F-BF4A-14ED23C7CE57}" type="presParOf" srcId="{1A79147C-4050-4DF2-9C81-91C1877903C2}" destId="{BC933351-B9D6-45D9-AC47-E1CCFD5E59A4}" srcOrd="9" destOrd="0" presId="urn:microsoft.com/office/officeart/2005/8/layout/vProcess5"/>
    <dgm:cxn modelId="{3C6B5EE4-FE1E-40DF-8D48-57CD4CA88631}" type="presParOf" srcId="{1A79147C-4050-4DF2-9C81-91C1877903C2}" destId="{19BD93B9-B843-4BF8-A178-6E21D0FC442B}" srcOrd="10" destOrd="0" presId="urn:microsoft.com/office/officeart/2005/8/layout/vProcess5"/>
    <dgm:cxn modelId="{B4D7FB4D-A279-4534-A01C-77A57A679AE9}" type="presParOf" srcId="{1A79147C-4050-4DF2-9C81-91C1877903C2}" destId="{46BB5BBA-4CE2-4D56-A559-42F31173CA7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0A5D9-012D-4D4D-8326-9D9263E4EED6}">
      <dsp:nvSpPr>
        <dsp:cNvPr id="0" name=""/>
        <dsp:cNvSpPr/>
      </dsp:nvSpPr>
      <dsp:spPr>
        <a:xfrm>
          <a:off x="0" y="0"/>
          <a:ext cx="4858932" cy="117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s-ES" sz="2400" b="1" kern="1200" noProof="0" dirty="0">
              <a:solidFill>
                <a:schemeClr val="tx2"/>
              </a:solidFill>
            </a:rPr>
            <a:t>FUNDICION DEDICADA</a:t>
          </a:r>
          <a:endParaRPr lang="es-ES" sz="2000" b="1" kern="1200" noProof="0" dirty="0">
            <a:solidFill>
              <a:schemeClr val="tx2"/>
            </a:solidFill>
          </a:endParaRPr>
        </a:p>
      </dsp:txBody>
      <dsp:txXfrm>
        <a:off x="34510" y="34510"/>
        <a:ext cx="3487923" cy="1109249"/>
      </dsp:txXfrm>
    </dsp:sp>
    <dsp:sp modelId="{29ADB4B5-AFDF-4D3D-863A-C66E7E87524E}">
      <dsp:nvSpPr>
        <dsp:cNvPr id="0" name=""/>
        <dsp:cNvSpPr/>
      </dsp:nvSpPr>
      <dsp:spPr>
        <a:xfrm>
          <a:off x="406935" y="1392500"/>
          <a:ext cx="4858932" cy="117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s-ES" sz="2400" b="1" kern="1200" noProof="0" dirty="0">
              <a:solidFill>
                <a:schemeClr val="tx2"/>
              </a:solidFill>
            </a:rPr>
            <a:t>TECNOLOGIAS DE PROCESOS AVANZADOS</a:t>
          </a:r>
        </a:p>
      </dsp:txBody>
      <dsp:txXfrm>
        <a:off x="441445" y="1427010"/>
        <a:ext cx="3617101" cy="1109249"/>
      </dsp:txXfrm>
    </dsp:sp>
    <dsp:sp modelId="{C3375339-85A0-4F70-A851-07344FBC332B}">
      <dsp:nvSpPr>
        <dsp:cNvPr id="0" name=""/>
        <dsp:cNvSpPr/>
      </dsp:nvSpPr>
      <dsp:spPr>
        <a:xfrm>
          <a:off x="807797" y="2785001"/>
          <a:ext cx="4858932" cy="117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s-ES" sz="2000" b="1" kern="1200" noProof="0" dirty="0">
              <a:solidFill>
                <a:schemeClr val="tx2"/>
              </a:solidFill>
            </a:rPr>
            <a:t>EAV (LITOGRAFIA ULTRAVIOLETA EXTREMA)</a:t>
          </a:r>
        </a:p>
      </dsp:txBody>
      <dsp:txXfrm>
        <a:off x="842307" y="2819511"/>
        <a:ext cx="3623174" cy="1109249"/>
      </dsp:txXfrm>
    </dsp:sp>
    <dsp:sp modelId="{B9E67CFC-5988-4FF7-91D2-6EEF33DE9F66}">
      <dsp:nvSpPr>
        <dsp:cNvPr id="0" name=""/>
        <dsp:cNvSpPr/>
      </dsp:nvSpPr>
      <dsp:spPr>
        <a:xfrm>
          <a:off x="1214732" y="4177502"/>
          <a:ext cx="4858932" cy="11782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s-ES" sz="2000" b="1" kern="1200" noProof="0" dirty="0">
              <a:solidFill>
                <a:schemeClr val="tx2"/>
              </a:solidFill>
            </a:rPr>
            <a:t>INTEGRACION DE SISTEMAS EN UN CIHIP</a:t>
          </a:r>
        </a:p>
      </dsp:txBody>
      <dsp:txXfrm>
        <a:off x="1249242" y="4212012"/>
        <a:ext cx="3617101" cy="1109249"/>
      </dsp:txXfrm>
    </dsp:sp>
    <dsp:sp modelId="{C4E1B843-9617-42C2-A895-2FFC2A046185}">
      <dsp:nvSpPr>
        <dsp:cNvPr id="0" name=""/>
        <dsp:cNvSpPr/>
      </dsp:nvSpPr>
      <dsp:spPr>
        <a:xfrm>
          <a:off x="4093056" y="902447"/>
          <a:ext cx="765875" cy="765875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90000"/>
            <a:lumOff val="10000"/>
            <a:alpha val="9700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noProof="0" dirty="0"/>
        </a:p>
      </dsp:txBody>
      <dsp:txXfrm>
        <a:off x="4265378" y="902447"/>
        <a:ext cx="421231" cy="576321"/>
      </dsp:txXfrm>
    </dsp:sp>
    <dsp:sp modelId="{136B5900-9153-4202-BA06-25BCF9A0EEF6}">
      <dsp:nvSpPr>
        <dsp:cNvPr id="0" name=""/>
        <dsp:cNvSpPr/>
      </dsp:nvSpPr>
      <dsp:spPr>
        <a:xfrm>
          <a:off x="4499992" y="2294948"/>
          <a:ext cx="765875" cy="765875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90000"/>
            <a:lumOff val="1000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noProof="0" dirty="0"/>
        </a:p>
      </dsp:txBody>
      <dsp:txXfrm>
        <a:off x="4672314" y="2294948"/>
        <a:ext cx="421231" cy="576321"/>
      </dsp:txXfrm>
    </dsp:sp>
    <dsp:sp modelId="{FE62F43C-E62C-46FB-BD89-4497373317F3}">
      <dsp:nvSpPr>
        <dsp:cNvPr id="0" name=""/>
        <dsp:cNvSpPr/>
      </dsp:nvSpPr>
      <dsp:spPr>
        <a:xfrm>
          <a:off x="4900854" y="3687449"/>
          <a:ext cx="765875" cy="765875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90000"/>
            <a:lumOff val="10000"/>
            <a:alpha val="9000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 noProof="0" dirty="0"/>
        </a:p>
      </dsp:txBody>
      <dsp:txXfrm>
        <a:off x="5073176" y="3687449"/>
        <a:ext cx="421231" cy="576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A2B0A8C-8A53-47B4-87FE-FD79F44507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FD2F75-4723-4D19-A015-F710FC1819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3538F-2982-46F2-A990-44797FC6FAAC}" type="datetimeFigureOut">
              <a:rPr lang="es-ES" smtClean="0"/>
              <a:t>03/04/2025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6006D7-62CB-4D89-BF31-E9DAAA66EC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05524A-0755-493F-86EA-B64E8BCEA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E67EF-1F22-479A-A30D-ECB88629F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083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7E0F5-9CEC-4A9B-99CB-234ED36F092B}" type="datetimeFigureOut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09DD-49B9-4AED-B9AE-7CD4AE12A89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587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62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03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06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26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63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25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702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09DD-49B9-4AED-B9AE-7CD4AE12A89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81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6" title="círculo festoneado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125BFA2B-6C97-4274-9B25-DC9FD34D54F9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3" name="Rectángulo 12" title="borde derecho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14B999-2564-4963-94EE-ADD2E7066A39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551CF8-631D-4B47-AA5C-F99AC1E2F82F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367396-6ED7-4972-8F6C-17988EB6F464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6AE8780-DE7D-4E83-9280-17932B0D9AF8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grpSp>
        <p:nvGrpSpPr>
          <p:cNvPr id="7" name="Grupo 6" title="borde izquierdo festoneado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orma libre 6" title="borde izquierdo festoneado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orma libre 11" title="festón izquierdo en línea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C6ADA7-B5C6-4479-BCA8-9D6C53FF986F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6DDF3-0870-49B4-A975-1177E6451243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3D2E76-06C8-485F-897F-084AC2373803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93613-DC2C-4AC9-86FE-2526792A8FB3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 11" title="forma de fondo de festoneado derecho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3A243A79-D3F7-4E03-8A3D-562B962C8110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Rectángulo 7" title="borde derecho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Forma libre 11" title="forma de fondo de festoneado derecho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ángulo 11" title="borde derecho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2CC2DD58-C88F-495D-ABDF-408550770A73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C479BF8-5CD6-4FD5-956A-091F0350A070}" type="datetime1">
              <a:rPr lang="es-ES" noProof="0" smtClean="0"/>
              <a:t>03/04/2025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Forma libre 6" title="Borde izquierdo festoneado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ángulo 11" title="borde derecho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DB82B-9AC0-402E-A811-491974D4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846" y="954923"/>
            <a:ext cx="6339840" cy="4656552"/>
          </a:xfrm>
        </p:spPr>
        <p:txBody>
          <a:bodyPr rtlCol="0">
            <a:normAutofit/>
          </a:bodyPr>
          <a:lstStyle/>
          <a:p>
            <a:pPr algn="l" rtl="0"/>
            <a:r>
              <a:rPr lang="es-CO" sz="7200" dirty="0" err="1"/>
              <a:t>T</a:t>
            </a:r>
            <a:r>
              <a:rPr lang="es-CO" sz="5400" dirty="0" err="1"/>
              <a:t>aiwan</a:t>
            </a:r>
            <a:r>
              <a:rPr lang="es-CO" sz="7200" dirty="0"/>
              <a:t> S</a:t>
            </a:r>
            <a:r>
              <a:rPr lang="es-CO" sz="5400" dirty="0"/>
              <a:t>emiconductor</a:t>
            </a:r>
            <a:r>
              <a:rPr lang="es-CO" sz="7200" dirty="0"/>
              <a:t> </a:t>
            </a:r>
            <a:r>
              <a:rPr lang="es-CO" sz="7200" dirty="0" err="1"/>
              <a:t>M</a:t>
            </a:r>
            <a:r>
              <a:rPr lang="es-CO" sz="5400" dirty="0" err="1"/>
              <a:t>anufacturing</a:t>
            </a:r>
            <a:r>
              <a:rPr lang="es-CO" sz="7200" dirty="0"/>
              <a:t> C</a:t>
            </a:r>
            <a:r>
              <a:rPr lang="es-CO" sz="5400" dirty="0"/>
              <a:t>ompany</a:t>
            </a:r>
            <a:endParaRPr lang="es-ES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B66A7-6ECC-411D-A565-9A33C39268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ltGray">
          <a:xfrm>
            <a:off x="643157" y="5611476"/>
            <a:ext cx="5877385" cy="80299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Diego Alejandro Barrera López</a:t>
            </a:r>
          </a:p>
        </p:txBody>
      </p:sp>
      <p:sp>
        <p:nvSpPr>
          <p:cNvPr id="40" name="Forma libre 22">
            <a:extLst>
              <a:ext uri="{FF2B5EF4-FFF2-40B4-BE49-F238E27FC236}">
                <a16:creationId xmlns:a16="http://schemas.microsoft.com/office/drawing/2014/main" id="{80F81674-F7C3-4C78-B984-2851EFB60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pic>
        <p:nvPicPr>
          <p:cNvPr id="1026" name="Picture 2" descr="TSMC - Wikipedia">
            <a:extLst>
              <a:ext uri="{FF2B5EF4-FFF2-40B4-BE49-F238E27FC236}">
                <a16:creationId xmlns:a16="http://schemas.microsoft.com/office/drawing/2014/main" id="{78DB13F9-A1AA-7494-B96B-18424300D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62" y="1564091"/>
            <a:ext cx="4440166" cy="350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rma libre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80" name="Forma libre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179409"/>
            <a:ext cx="6573595" cy="712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4000" dirty="0"/>
              <a:t>Índice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93BD9F-02DA-0791-4704-BDDB8AA9F839}"/>
              </a:ext>
            </a:extLst>
          </p:cNvPr>
          <p:cNvSpPr txBox="1"/>
          <p:nvPr/>
        </p:nvSpPr>
        <p:spPr>
          <a:xfrm>
            <a:off x="765050" y="891542"/>
            <a:ext cx="63635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Historia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3200" dirty="0"/>
              <a:t> Misión</a:t>
            </a:r>
            <a:r>
              <a:rPr lang="en-US" sz="3200" dirty="0"/>
              <a:t> y Vision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3200" dirty="0"/>
              <a:t> Innovación y Avances tecnológicos</a:t>
            </a:r>
          </a:p>
          <a:p>
            <a:endParaRPr lang="es-CO" sz="3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3200" dirty="0"/>
              <a:t> Proyectos futuro</a:t>
            </a:r>
          </a:p>
          <a:p>
            <a:endParaRPr lang="es-CO" sz="3200" dirty="0"/>
          </a:p>
        </p:txBody>
      </p:sp>
      <p:pic>
        <p:nvPicPr>
          <p:cNvPr id="2050" name="Picture 2" descr="TSMC optimistic over premium chip demand despite revenue hit">
            <a:extLst>
              <a:ext uri="{FF2B5EF4-FFF2-40B4-BE49-F238E27FC236}">
                <a16:creationId xmlns:a16="http://schemas.microsoft.com/office/drawing/2014/main" id="{AFDE9994-0D9D-307C-F801-4368829FA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9" r="31885"/>
          <a:stretch/>
        </p:blipFill>
        <p:spPr bwMode="auto">
          <a:xfrm>
            <a:off x="7496179" y="0"/>
            <a:ext cx="441235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2B711F-C866-E147-8DDD-0925681A95B4}"/>
              </a:ext>
            </a:extLst>
          </p:cNvPr>
          <p:cNvSpPr txBox="1"/>
          <p:nvPr/>
        </p:nvSpPr>
        <p:spPr>
          <a:xfrm>
            <a:off x="283463" y="6488668"/>
            <a:ext cx="231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Fuente: Google </a:t>
            </a:r>
            <a:r>
              <a:rPr lang="es-CO" sz="1800" i="1" dirty="0"/>
              <a:t>imágenes</a:t>
            </a:r>
          </a:p>
        </p:txBody>
      </p:sp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BA31-7EBA-456A-A665-6D23596B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276" y="149288"/>
            <a:ext cx="4029448" cy="1188209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7200" dirty="0"/>
              <a:t>HISTORIA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6AD014B-401A-67B1-8092-0A9E582F625B}"/>
              </a:ext>
            </a:extLst>
          </p:cNvPr>
          <p:cNvCxnSpPr/>
          <p:nvPr/>
        </p:nvCxnSpPr>
        <p:spPr>
          <a:xfrm>
            <a:off x="1539550" y="1996751"/>
            <a:ext cx="96198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28D035C3-E747-2C4C-45F0-CE8F6A091971}"/>
              </a:ext>
            </a:extLst>
          </p:cNvPr>
          <p:cNvSpPr/>
          <p:nvPr/>
        </p:nvSpPr>
        <p:spPr>
          <a:xfrm>
            <a:off x="1539550" y="1917441"/>
            <a:ext cx="186613" cy="1959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5E028B-4F99-7A0D-1D22-6E778BC5429D}"/>
              </a:ext>
            </a:extLst>
          </p:cNvPr>
          <p:cNvSpPr txBox="1"/>
          <p:nvPr/>
        </p:nvSpPr>
        <p:spPr>
          <a:xfrm>
            <a:off x="1309690" y="20760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</a:t>
            </a:r>
            <a:endParaRPr lang="es-CO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99D3406-5549-F17F-4AAA-6140775DCE8E}"/>
              </a:ext>
            </a:extLst>
          </p:cNvPr>
          <p:cNvSpPr/>
          <p:nvPr/>
        </p:nvSpPr>
        <p:spPr>
          <a:xfrm>
            <a:off x="10972800" y="1926772"/>
            <a:ext cx="186613" cy="1959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DDA757-CEE0-1A57-EB2D-65580CE0D74B}"/>
              </a:ext>
            </a:extLst>
          </p:cNvPr>
          <p:cNvSpPr txBox="1"/>
          <p:nvPr/>
        </p:nvSpPr>
        <p:spPr>
          <a:xfrm>
            <a:off x="10742940" y="208539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2020s</a:t>
            </a:r>
            <a:endParaRPr lang="es-CO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546D65A-D65C-BAE4-6603-7259D5EB83D7}"/>
              </a:ext>
            </a:extLst>
          </p:cNvPr>
          <p:cNvSpPr/>
          <p:nvPr/>
        </p:nvSpPr>
        <p:spPr>
          <a:xfrm>
            <a:off x="6162868" y="1917441"/>
            <a:ext cx="186613" cy="1959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F60BA9-05B5-19D9-C1D3-0F57CB44CB55}"/>
              </a:ext>
            </a:extLst>
          </p:cNvPr>
          <p:cNvSpPr txBox="1"/>
          <p:nvPr/>
        </p:nvSpPr>
        <p:spPr>
          <a:xfrm>
            <a:off x="5933008" y="207606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2000s</a:t>
            </a:r>
            <a:endParaRPr lang="es-CO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8D26354-D962-44F1-2C8E-81D81CC91E00}"/>
              </a:ext>
            </a:extLst>
          </p:cNvPr>
          <p:cNvSpPr/>
          <p:nvPr/>
        </p:nvSpPr>
        <p:spPr>
          <a:xfrm>
            <a:off x="3664805" y="1917441"/>
            <a:ext cx="186613" cy="1959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4AE92E-7C37-0EDE-EE60-9C7B2A92EC6D}"/>
              </a:ext>
            </a:extLst>
          </p:cNvPr>
          <p:cNvSpPr txBox="1"/>
          <p:nvPr/>
        </p:nvSpPr>
        <p:spPr>
          <a:xfrm>
            <a:off x="3434945" y="207606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1990s</a:t>
            </a:r>
            <a:endParaRPr lang="es-CO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5712E31-5401-8B27-CB68-BF393F0B11C3}"/>
              </a:ext>
            </a:extLst>
          </p:cNvPr>
          <p:cNvSpPr/>
          <p:nvPr/>
        </p:nvSpPr>
        <p:spPr>
          <a:xfrm>
            <a:off x="8710937" y="1917441"/>
            <a:ext cx="186613" cy="1959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37D826-F313-D786-5400-AC64C77B625F}"/>
              </a:ext>
            </a:extLst>
          </p:cNvPr>
          <p:cNvSpPr txBox="1"/>
          <p:nvPr/>
        </p:nvSpPr>
        <p:spPr>
          <a:xfrm>
            <a:off x="8481077" y="20760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6FDFABC-768E-86DE-F597-999A9CDF8A7A}"/>
              </a:ext>
            </a:extLst>
          </p:cNvPr>
          <p:cNvSpPr txBox="1"/>
          <p:nvPr/>
        </p:nvSpPr>
        <p:spPr>
          <a:xfrm>
            <a:off x="1129004" y="2892490"/>
            <a:ext cx="321906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1987</a:t>
            </a:r>
          </a:p>
          <a:p>
            <a:r>
              <a:rPr lang="en-US" sz="1600" dirty="0"/>
              <a:t>Parque </a:t>
            </a:r>
            <a:r>
              <a:rPr lang="es-CO" sz="1600" dirty="0"/>
              <a:t>Científico</a:t>
            </a:r>
            <a:r>
              <a:rPr lang="en-US" sz="1600" dirty="0"/>
              <a:t> de Hsinchu</a:t>
            </a:r>
          </a:p>
          <a:p>
            <a:r>
              <a:rPr lang="es-CO" sz="1600" dirty="0"/>
              <a:t>Modelo</a:t>
            </a:r>
            <a:r>
              <a:rPr lang="en-US" sz="1600" dirty="0"/>
              <a:t> de </a:t>
            </a:r>
            <a:r>
              <a:rPr lang="es-CO" sz="1600" dirty="0"/>
              <a:t>fundición</a:t>
            </a:r>
            <a:r>
              <a:rPr lang="en-US" sz="1600" dirty="0"/>
              <a:t> </a:t>
            </a:r>
            <a:r>
              <a:rPr lang="es-CO" sz="1600" dirty="0"/>
              <a:t>dedicada</a:t>
            </a:r>
          </a:p>
          <a:p>
            <a:endParaRPr lang="es-C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1990s</a:t>
            </a:r>
          </a:p>
          <a:p>
            <a:r>
              <a:rPr lang="en-US" sz="1600" dirty="0"/>
              <a:t>Expansion de </a:t>
            </a:r>
            <a:r>
              <a:rPr lang="es-CO" sz="1600" dirty="0"/>
              <a:t>fabricación</a:t>
            </a:r>
          </a:p>
          <a:p>
            <a:r>
              <a:rPr lang="es-CO" sz="1600" dirty="0"/>
              <a:t>Consolidación</a:t>
            </a:r>
            <a:r>
              <a:rPr lang="en-US" sz="1600" dirty="0"/>
              <a:t> de </a:t>
            </a:r>
            <a:r>
              <a:rPr lang="es-CO" sz="1600" dirty="0"/>
              <a:t>reputación</a:t>
            </a:r>
          </a:p>
          <a:p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F8193A-2798-627A-4AC8-DB004CEBEDD3}"/>
              </a:ext>
            </a:extLst>
          </p:cNvPr>
          <p:cNvSpPr txBox="1"/>
          <p:nvPr/>
        </p:nvSpPr>
        <p:spPr>
          <a:xfrm>
            <a:off x="4590658" y="2892490"/>
            <a:ext cx="3331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2000s</a:t>
            </a:r>
          </a:p>
          <a:p>
            <a:r>
              <a:rPr lang="es-CO" sz="1600" dirty="0"/>
              <a:t>Transición</a:t>
            </a:r>
            <a:r>
              <a:rPr lang="en-US" sz="1600" dirty="0"/>
              <a:t> de a </a:t>
            </a:r>
            <a:r>
              <a:rPr lang="es-CO" sz="1600" dirty="0"/>
              <a:t>tecnologías</a:t>
            </a:r>
            <a:r>
              <a:rPr lang="en-US" sz="1600" dirty="0"/>
              <a:t> </a:t>
            </a:r>
            <a:r>
              <a:rPr lang="es-CO" sz="1600" dirty="0" err="1"/>
              <a:t>pequeñ</a:t>
            </a:r>
            <a:r>
              <a:rPr lang="en-US" sz="1600" dirty="0"/>
              <a:t>as (90nm – 65 nm)</a:t>
            </a:r>
          </a:p>
          <a:p>
            <a:r>
              <a:rPr lang="es-CO" sz="1600" dirty="0"/>
              <a:t>Mejoras</a:t>
            </a:r>
            <a:r>
              <a:rPr lang="en-US" sz="1600" dirty="0"/>
              <a:t> de </a:t>
            </a:r>
            <a:r>
              <a:rPr lang="es-CO" sz="1600" dirty="0"/>
              <a:t>rendimiento</a:t>
            </a:r>
          </a:p>
          <a:p>
            <a:endParaRPr lang="es-C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2010</a:t>
            </a:r>
          </a:p>
          <a:p>
            <a:r>
              <a:rPr lang="es-CO" sz="1600" dirty="0"/>
              <a:t>Evolución</a:t>
            </a:r>
            <a:r>
              <a:rPr lang="en-US" sz="1600" dirty="0"/>
              <a:t> </a:t>
            </a:r>
            <a:r>
              <a:rPr lang="es-CO" sz="1600" dirty="0"/>
              <a:t>producción</a:t>
            </a:r>
            <a:r>
              <a:rPr lang="en-US" sz="1600" dirty="0"/>
              <a:t> </a:t>
            </a:r>
            <a:r>
              <a:rPr lang="es-CO" sz="1600" dirty="0"/>
              <a:t>tecnológica</a:t>
            </a:r>
            <a:r>
              <a:rPr lang="en-US" sz="1600" dirty="0"/>
              <a:t> (28 nm – 16nm – 7nm)</a:t>
            </a:r>
          </a:p>
          <a:p>
            <a:r>
              <a:rPr lang="es-CO" sz="1600" dirty="0"/>
              <a:t>Contratos</a:t>
            </a:r>
            <a:r>
              <a:rPr lang="en-US" sz="1600" dirty="0"/>
              <a:t> con </a:t>
            </a:r>
            <a:r>
              <a:rPr lang="es-CO" sz="1600" dirty="0"/>
              <a:t>clientes</a:t>
            </a:r>
            <a:r>
              <a:rPr lang="en-US" sz="1600" dirty="0"/>
              <a:t> clave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2020s</a:t>
            </a:r>
          </a:p>
          <a:p>
            <a:r>
              <a:rPr lang="es-CO" sz="1600" dirty="0"/>
              <a:t>Evolución</a:t>
            </a:r>
            <a:r>
              <a:rPr lang="en-US" sz="1600" dirty="0"/>
              <a:t> </a:t>
            </a:r>
            <a:r>
              <a:rPr lang="es-CO" sz="1600" dirty="0"/>
              <a:t>producción</a:t>
            </a:r>
            <a:r>
              <a:rPr lang="en-US" sz="1600" dirty="0"/>
              <a:t> </a:t>
            </a:r>
            <a:r>
              <a:rPr lang="es-CO" sz="1600" dirty="0"/>
              <a:t>tecnológica</a:t>
            </a:r>
            <a:r>
              <a:rPr lang="en-US" sz="1600" dirty="0"/>
              <a:t> (5 nm – 3nm)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3074" name="Picture 2" descr="What does TSMC do? - by Chris Zeoli - Data Gravity">
            <a:extLst>
              <a:ext uri="{FF2B5EF4-FFF2-40B4-BE49-F238E27FC236}">
                <a16:creationId xmlns:a16="http://schemas.microsoft.com/office/drawing/2014/main" id="{A64D4CCA-E06B-9B2E-5A63-797F2D48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566" y="3092325"/>
            <a:ext cx="3520751" cy="264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2138AAF-A85F-C7D4-CD8C-207CA05E3FC0}"/>
              </a:ext>
            </a:extLst>
          </p:cNvPr>
          <p:cNvSpPr txBox="1"/>
          <p:nvPr/>
        </p:nvSpPr>
        <p:spPr>
          <a:xfrm>
            <a:off x="8751740" y="5732888"/>
            <a:ext cx="270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Fuente: Google </a:t>
            </a:r>
            <a:r>
              <a:rPr lang="es-CO" sz="1400" i="1" dirty="0"/>
              <a:t>imágenes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F7DF9-DE08-6CDA-CB01-D3BF1014DF4D}"/>
              </a:ext>
            </a:extLst>
          </p:cNvPr>
          <p:cNvSpPr txBox="1"/>
          <p:nvPr/>
        </p:nvSpPr>
        <p:spPr>
          <a:xfrm>
            <a:off x="-221197" y="6286504"/>
            <a:ext cx="27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[1]</a:t>
            </a:r>
            <a:endParaRPr lang="es-CO" sz="2400" i="1" dirty="0"/>
          </a:p>
        </p:txBody>
      </p:sp>
    </p:spTree>
    <p:extLst>
      <p:ext uri="{BB962C8B-B14F-4D97-AF65-F5344CB8AC3E}">
        <p14:creationId xmlns:p14="http://schemas.microsoft.com/office/powerpoint/2010/main" val="185895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BA31-7EBA-456A-A665-6D23596B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904" y="109831"/>
            <a:ext cx="3121957" cy="1188209"/>
          </a:xfrm>
        </p:spPr>
        <p:txBody>
          <a:bodyPr rtlCol="0" anchor="ctr">
            <a:normAutofit/>
          </a:bodyPr>
          <a:lstStyle/>
          <a:p>
            <a:pPr rtl="0"/>
            <a:r>
              <a:rPr lang="es-ES" sz="7200" dirty="0" err="1"/>
              <a:t>Mision</a:t>
            </a:r>
            <a:endParaRPr lang="es-ES" sz="7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3F7DF9-DE08-6CDA-CB01-D3BF1014DF4D}"/>
              </a:ext>
            </a:extLst>
          </p:cNvPr>
          <p:cNvSpPr txBox="1"/>
          <p:nvPr/>
        </p:nvSpPr>
        <p:spPr>
          <a:xfrm>
            <a:off x="-221197" y="6286504"/>
            <a:ext cx="27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[1]</a:t>
            </a:r>
            <a:endParaRPr lang="es-CO" sz="2400" i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2F4178-634D-B9A5-6258-781C2E9F3CA9}"/>
              </a:ext>
            </a:extLst>
          </p:cNvPr>
          <p:cNvSpPr txBox="1">
            <a:spLocks/>
          </p:cNvSpPr>
          <p:nvPr/>
        </p:nvSpPr>
        <p:spPr>
          <a:xfrm>
            <a:off x="7471398" y="95365"/>
            <a:ext cx="3121957" cy="1188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err="1"/>
              <a:t>Vision</a:t>
            </a:r>
            <a:endParaRPr lang="es-ES" sz="72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50E6B1F-B5A5-23A9-5BCA-2ECC40EB0EA9}"/>
              </a:ext>
            </a:extLst>
          </p:cNvPr>
          <p:cNvSpPr/>
          <p:nvPr/>
        </p:nvSpPr>
        <p:spPr>
          <a:xfrm>
            <a:off x="1298853" y="1283574"/>
            <a:ext cx="4376057" cy="4849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800" dirty="0"/>
              <a:t>"Ser el proveedor de tecnología y capacidad de confianza para la industria global de circuitos integrados lógicos"</a:t>
            </a:r>
          </a:p>
          <a:p>
            <a:pPr algn="ctr"/>
            <a:endParaRPr lang="es-CO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4FCF555-7B3B-FBA5-7761-B708B9EB77CD}"/>
              </a:ext>
            </a:extLst>
          </p:cNvPr>
          <p:cNvSpPr/>
          <p:nvPr/>
        </p:nvSpPr>
        <p:spPr>
          <a:xfrm>
            <a:off x="6843662" y="1298040"/>
            <a:ext cx="4250436" cy="48351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800" dirty="0"/>
              <a:t>"Ser el proveedor de servicios de tecnología y fundición más avanzado y grande para empresas sin fábrica y fabricantes de dispositivos integrados"</a:t>
            </a:r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28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9094"/>
            <a:ext cx="10178322" cy="1073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4000" dirty="0"/>
              <a:t>INNOVACION Y AVANCES TECNOLOGICOS</a:t>
            </a:r>
          </a:p>
        </p:txBody>
      </p:sp>
      <p:graphicFrame>
        <p:nvGraphicFramePr>
          <p:cNvPr id="9" name="Marcador de posición de contenido 8" descr="Esquema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8807154"/>
              </p:ext>
            </p:extLst>
          </p:nvPr>
        </p:nvGraphicFramePr>
        <p:xfrm>
          <a:off x="3453702" y="1007707"/>
          <a:ext cx="6073665" cy="5355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F7EE2DE-FAC5-C151-313C-7F722EDC6B76}"/>
              </a:ext>
            </a:extLst>
          </p:cNvPr>
          <p:cNvSpPr txBox="1"/>
          <p:nvPr/>
        </p:nvSpPr>
        <p:spPr>
          <a:xfrm>
            <a:off x="-221197" y="6286504"/>
            <a:ext cx="27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[3]</a:t>
            </a:r>
            <a:endParaRPr lang="es-CO" sz="2400" i="1" dirty="0"/>
          </a:p>
        </p:txBody>
      </p:sp>
    </p:spTree>
    <p:extLst>
      <p:ext uri="{BB962C8B-B14F-4D97-AF65-F5344CB8AC3E}">
        <p14:creationId xmlns:p14="http://schemas.microsoft.com/office/powerpoint/2010/main" val="375955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9094"/>
            <a:ext cx="10178322" cy="1073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rtl="0"/>
            <a:r>
              <a:rPr lang="es-ES" sz="4000" dirty="0"/>
              <a:t>PROYECTOS FUTUROS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7EE2DE-FAC5-C151-313C-7F722EDC6B76}"/>
              </a:ext>
            </a:extLst>
          </p:cNvPr>
          <p:cNvSpPr txBox="1"/>
          <p:nvPr/>
        </p:nvSpPr>
        <p:spPr>
          <a:xfrm>
            <a:off x="-221197" y="6286504"/>
            <a:ext cx="27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[2]</a:t>
            </a:r>
            <a:endParaRPr lang="es-CO" sz="2400" i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D22B01-C254-7C52-9421-35911FAE6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59" y="795238"/>
            <a:ext cx="4645215" cy="595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73FE65-8D85-F22D-2047-9AE1661685EF}"/>
              </a:ext>
            </a:extLst>
          </p:cNvPr>
          <p:cNvSpPr txBox="1"/>
          <p:nvPr/>
        </p:nvSpPr>
        <p:spPr>
          <a:xfrm>
            <a:off x="8014996" y="6457296"/>
            <a:ext cx="472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[4]</a:t>
            </a:r>
            <a:endParaRPr lang="es-CO" sz="1400" i="1" dirty="0"/>
          </a:p>
        </p:txBody>
      </p:sp>
    </p:spTree>
    <p:extLst>
      <p:ext uri="{BB962C8B-B14F-4D97-AF65-F5344CB8AC3E}">
        <p14:creationId xmlns:p14="http://schemas.microsoft.com/office/powerpoint/2010/main" val="420781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BA31-7EBA-456A-A665-6D23596B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821" y="111966"/>
            <a:ext cx="4798357" cy="1188209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s-ES" sz="7200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BE7816-A8BB-472D-B834-106DDDFA6341}"/>
              </a:ext>
            </a:extLst>
          </p:cNvPr>
          <p:cNvSpPr txBox="1"/>
          <p:nvPr/>
        </p:nvSpPr>
        <p:spPr>
          <a:xfrm>
            <a:off x="1119673" y="1300175"/>
            <a:ext cx="103756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[1] https://www.tsmc.com/english/aboutTSMC</a:t>
            </a:r>
          </a:p>
          <a:p>
            <a:r>
              <a:rPr lang="es-CO" sz="3200" dirty="0"/>
              <a:t>[2] https://www.reuters.com/...</a:t>
            </a:r>
            <a:r>
              <a:rPr lang="es-CO" sz="3200" dirty="0" err="1"/>
              <a:t>fab-amid-overseas-expansion</a:t>
            </a:r>
            <a:endParaRPr lang="es-CO" sz="3200" dirty="0"/>
          </a:p>
          <a:p>
            <a:r>
              <a:rPr lang="es-CO" sz="3200" dirty="0"/>
              <a:t>[3] https://www.barrons.com/articles/tsmc-chips-2-nm-production-9c9614a0</a:t>
            </a:r>
          </a:p>
          <a:p>
            <a:r>
              <a:rPr lang="es-CO" sz="3200" dirty="0"/>
              <a:t>[4] https://techovedas.com/5-major-updates-on-tsmc-global-expansion-plan/</a:t>
            </a:r>
          </a:p>
          <a:p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21472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/>
          </a:p>
        </p:txBody>
      </p:sp>
      <p:sp>
        <p:nvSpPr>
          <p:cNvPr id="12" name="Forma libre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87682-14E6-478D-9035-A24DB1E0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 rtlCol="0">
            <a:normAutofit/>
          </a:bodyPr>
          <a:lstStyle/>
          <a:p>
            <a:pPr algn="l" rtl="0"/>
            <a:r>
              <a:rPr lang="es-ES">
                <a:solidFill>
                  <a:srgbClr val="2A1A00"/>
                </a:solidFill>
              </a:rPr>
              <a:t>Gracias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7" name="Gráfico 6" descr="Cara sonriente sin relleno">
            <a:extLst>
              <a:ext uri="{FF2B5EF4-FFF2-40B4-BE49-F238E27FC236}">
                <a16:creationId xmlns:a16="http://schemas.microsoft.com/office/drawing/2014/main" id="{646A5A60-484D-435A-A8DC-28F65FB1E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13618"/>
      </p:ext>
    </p:extLst>
  </p:cSld>
  <p:clrMapOvr>
    <a:masterClrMapping/>
  </p:clrMapOvr>
</p:sld>
</file>

<file path=ppt/theme/theme1.xml><?xml version="1.0" encoding="utf-8"?>
<a:theme xmlns:a="http://schemas.openxmlformats.org/drawingml/2006/main" name="Insigni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64FCEF-5D02-4451-89DD-C5055544A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B9E78-595F-41AA-B8FF-1657B24A64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ED409D-D761-44D8-8125-D888C04D1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Insignia de guardería</Template>
  <TotalTime>125</TotalTime>
  <Words>240</Words>
  <Application>Microsoft Office PowerPoint</Application>
  <PresentationFormat>Panorámica</PresentationFormat>
  <Paragraphs>64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Wingdings</vt:lpstr>
      <vt:lpstr>Insignia</vt:lpstr>
      <vt:lpstr>Taiwan Semiconductor Manufacturing Company</vt:lpstr>
      <vt:lpstr>Índice</vt:lpstr>
      <vt:lpstr>HISTORIA</vt:lpstr>
      <vt:lpstr>Mision</vt:lpstr>
      <vt:lpstr>INNOVACION Y AVANCES TECNOLOGICOS</vt:lpstr>
      <vt:lpstr>PROYECTOS FUTUROS</vt:lpstr>
      <vt:lpstr>REFERENCIAS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Taiwan Semiconductor Manufacturing Company</dc:title>
  <dc:creator>Diego Barrera</dc:creator>
  <cp:lastModifiedBy>Diego Barrera</cp:lastModifiedBy>
  <cp:revision>9</cp:revision>
  <dcterms:created xsi:type="dcterms:W3CDTF">2025-04-04T00:57:37Z</dcterms:created>
  <dcterms:modified xsi:type="dcterms:W3CDTF">2025-04-04T03:02:50Z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