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77" r:id="rId4"/>
    <p:sldId id="275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5 </a:t>
            </a:r>
            <a:br>
              <a:rPr lang="es-CL" dirty="0">
                <a:solidFill>
                  <a:srgbClr val="FFFFFF"/>
                </a:solidFill>
              </a:rPr>
            </a:br>
            <a:r>
              <a:rPr lang="es-CL" dirty="0">
                <a:solidFill>
                  <a:srgbClr val="FFFFFF"/>
                </a:solidFill>
              </a:rPr>
              <a:t>(Repaso Solemne 1)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4790-DA8D-D605-DB39-93B49E63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Ejercicio 1: Alternativas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5F9810-0545-5CFD-970B-DEE28B771714}"/>
              </a:ext>
            </a:extLst>
          </p:cNvPr>
          <p:cNvSpPr txBox="1"/>
          <p:nvPr/>
        </p:nvSpPr>
        <p:spPr>
          <a:xfrm>
            <a:off x="713272" y="2023963"/>
            <a:ext cx="103489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1. ¿Qué garantiza la notación Theta(n) para un algoritmo?</a:t>
            </a:r>
          </a:p>
          <a:p>
            <a:r>
              <a:rPr lang="es-ES" sz="1600" dirty="0"/>
              <a:t>	a) El algoritmo no superará n operaciones.</a:t>
            </a:r>
          </a:p>
          <a:p>
            <a:r>
              <a:rPr lang="es-ES" sz="1600" dirty="0"/>
              <a:t>	b) El algoritmo se ejecutará exactamente en n operaciones.</a:t>
            </a:r>
          </a:p>
          <a:p>
            <a:r>
              <a:rPr lang="es-ES" sz="1600" dirty="0"/>
              <a:t>	c) El algoritmo tiene un límite superior e inferior de n.</a:t>
            </a:r>
          </a:p>
          <a:p>
            <a:r>
              <a:rPr lang="es-ES" sz="1600" dirty="0"/>
              <a:t>	d) El algoritmo tiene un rendimiento óptimo de n.</a:t>
            </a:r>
          </a:p>
          <a:p>
            <a:endParaRPr lang="es-ES" sz="1600" dirty="0"/>
          </a:p>
          <a:p>
            <a:r>
              <a:rPr lang="es-ES" sz="1600" dirty="0"/>
              <a:t>2. ¿Cuál es la principal diferencia entre un arreglo y una lista?	</a:t>
            </a:r>
          </a:p>
          <a:p>
            <a:r>
              <a:rPr lang="es-ES" sz="1600" dirty="0"/>
              <a:t>	a) Un arreglo es mutable, mientras que una lista no lo es.</a:t>
            </a:r>
          </a:p>
          <a:p>
            <a:r>
              <a:rPr lang="es-ES" sz="1600" dirty="0"/>
              <a:t>	b) Una lista tiene un tamaño fijo, mientras que un arreglo no lo tiene.</a:t>
            </a:r>
          </a:p>
          <a:p>
            <a:r>
              <a:rPr lang="es-ES" sz="1600" dirty="0"/>
              <a:t>	c) Un arreglo tiene un tamaño fijo, mientras que una lista puede crecer o encoger.</a:t>
            </a:r>
          </a:p>
          <a:p>
            <a:r>
              <a:rPr lang="es-ES" sz="1600" dirty="0"/>
              <a:t>	d) No hay diferencia; son lo mismo.</a:t>
            </a:r>
          </a:p>
          <a:p>
            <a:endParaRPr lang="es-ES" sz="1600" dirty="0"/>
          </a:p>
          <a:p>
            <a:r>
              <a:rPr lang="es-ES" sz="1600" dirty="0"/>
              <a:t>3. En la notación Big-O(1), el 1 representa:</a:t>
            </a:r>
          </a:p>
          <a:p>
            <a:r>
              <a:rPr lang="es-ES" sz="1600" dirty="0"/>
              <a:t>	a) Un bucle que se ejecuta una vez.</a:t>
            </a:r>
          </a:p>
          <a:p>
            <a:r>
              <a:rPr lang="es-ES" sz="1600" dirty="0"/>
              <a:t>	b) Una complejidad constante, independiente del tamaño de entrada.</a:t>
            </a:r>
          </a:p>
          <a:p>
            <a:r>
              <a:rPr lang="es-ES" sz="1600" dirty="0"/>
              <a:t>	c) Una operación que se ejecuta en un milisegundo.</a:t>
            </a:r>
          </a:p>
          <a:p>
            <a:r>
              <a:rPr lang="es-ES" sz="1600" dirty="0"/>
              <a:t>	d) Una función que siempre devuelve 1.</a:t>
            </a:r>
            <a:endParaRPr lang="en-US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662ADAA-6588-2A94-9F2E-786CE729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55" y="0"/>
            <a:ext cx="3694545" cy="63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18E615D-FB49-0FAB-04A1-BD54C63AD9F0}"/>
              </a:ext>
            </a:extLst>
          </p:cNvPr>
          <p:cNvSpPr txBox="1"/>
          <p:nvPr/>
        </p:nvSpPr>
        <p:spPr>
          <a:xfrm>
            <a:off x="344680" y="367468"/>
            <a:ext cx="113317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 ¿Cuál es el tiempo de ejecución en términos de O(f(n)) del método f2()?</a:t>
            </a:r>
            <a:br>
              <a:rPr lang="es-ES" dirty="0"/>
            </a:br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/>
              <a:t>	a) O(N)</a:t>
            </a:r>
          </a:p>
          <a:p>
            <a:r>
              <a:rPr lang="es-ES" dirty="0"/>
              <a:t>	b) O(N^2)</a:t>
            </a:r>
          </a:p>
          <a:p>
            <a:r>
              <a:rPr lang="es-ES" dirty="0"/>
              <a:t>	c) O(N </a:t>
            </a:r>
            <a:r>
              <a:rPr lang="es-ES" dirty="0" err="1"/>
              <a:t>lg</a:t>
            </a:r>
            <a:r>
              <a:rPr lang="es-ES" dirty="0"/>
              <a:t>(N))</a:t>
            </a:r>
          </a:p>
          <a:p>
            <a:r>
              <a:rPr lang="es-ES" dirty="0"/>
              <a:t>	d) O(1)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5. ¿Cuál es el tiempo de ejecución en términos de O(f(n)) del método f3(N)?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/>
              <a:t>	a) O(N)</a:t>
            </a:r>
          </a:p>
          <a:p>
            <a:r>
              <a:rPr lang="es-ES" dirty="0"/>
              <a:t>	b) O(N^2)</a:t>
            </a:r>
          </a:p>
          <a:p>
            <a:r>
              <a:rPr lang="es-ES" dirty="0"/>
              <a:t>	c) O(N </a:t>
            </a:r>
            <a:r>
              <a:rPr lang="es-ES" dirty="0" err="1"/>
              <a:t>lg</a:t>
            </a:r>
            <a:r>
              <a:rPr lang="es-ES" dirty="0"/>
              <a:t>(N))</a:t>
            </a:r>
          </a:p>
          <a:p>
            <a:r>
              <a:rPr lang="es-ES" dirty="0"/>
              <a:t>	d) O(</a:t>
            </a:r>
            <a:r>
              <a:rPr lang="es-ES" dirty="0" err="1"/>
              <a:t>lg</a:t>
            </a:r>
            <a:r>
              <a:rPr lang="es-ES" dirty="0"/>
              <a:t>(N))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FF5994-857D-132F-F5D2-DE0C873F4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190" y="823113"/>
            <a:ext cx="2868726" cy="20433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E33DD6-4935-BE6B-F534-C2C6AB2C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326" y="3910591"/>
            <a:ext cx="3267075" cy="1104900"/>
          </a:xfrm>
          <a:prstGeom prst="rect">
            <a:avLst/>
          </a:prstGeom>
        </p:spPr>
      </p:pic>
      <p:pic>
        <p:nvPicPr>
          <p:cNvPr id="13" name="Imagen 12" descr="Imagen en blanco y negro de un gat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AFEF7043-413A-6F7F-4230-FED42DDC6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00" y="1362851"/>
            <a:ext cx="3249906" cy="34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4790-DA8D-D605-DB39-93B49E63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2: Algoritmo misterioso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B2C10-E0E9-B443-5905-44197147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913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Usted recibe el código de un juego inventado por un grupo de amigos fanáticos del fútbol. A pesar de ser de equipos rivales (</a:t>
            </a:r>
            <a:r>
              <a:rPr lang="es-ES" dirty="0" err="1"/>
              <a:t>Colo-Colo</a:t>
            </a:r>
            <a:r>
              <a:rPr lang="es-ES" dirty="0"/>
              <a:t> y Universidad de Chile) son muy unidos. El algoritmo que rige al juego recibe un </a:t>
            </a:r>
            <a:r>
              <a:rPr lang="es-ES" dirty="0" err="1"/>
              <a:t>string</a:t>
            </a:r>
            <a:r>
              <a:rPr lang="es-ES" dirty="0"/>
              <a:t> formado exclusivamente por los caracteres {C, U}. Debes responder las siguientes preguntas sobre este algoritmo: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dirty="0"/>
              <a:t>Para cada uno de los siguientes casos de prueba, indique cuál será el output:</a:t>
            </a:r>
          </a:p>
          <a:p>
            <a:pPr marL="932688" lvl="2" indent="-457200">
              <a:buFont typeface="+mj-lt"/>
              <a:buAutoNum type="alphaLcParenR"/>
            </a:pPr>
            <a:r>
              <a:rPr lang="es-ES" dirty="0"/>
              <a:t>CCUUUC</a:t>
            </a:r>
          </a:p>
          <a:p>
            <a:pPr marL="932688" lvl="2" indent="-457200">
              <a:buFont typeface="+mj-lt"/>
              <a:buAutoNum type="alphaLcParenR"/>
            </a:pPr>
            <a:r>
              <a:rPr lang="es-ES" dirty="0"/>
              <a:t>UUUCCCCC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dirty="0"/>
              <a:t>Determine el tiempo de ejecución O(f(n))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dirty="0"/>
              <a:t>Describa el funcionamiento del algoritmo. Explique cómo el algoritmo modifica el </a:t>
            </a:r>
            <a:r>
              <a:rPr lang="es-ES" dirty="0" err="1"/>
              <a:t>string</a:t>
            </a:r>
            <a:r>
              <a:rPr lang="es-ES" dirty="0"/>
              <a:t> de entrada y lo transforma en el de salida respectiva.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0C0708-F0C4-F88C-AF82-29D93368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136" y="200191"/>
            <a:ext cx="2039824" cy="16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2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5B98B45-42D0-2500-254B-0BE3C263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65" y="189450"/>
            <a:ext cx="5709071" cy="60107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56F446-D514-3FD3-AF6F-D92BC3DF2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189450"/>
            <a:ext cx="4834320" cy="60107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8B9CC9F-DA85-1516-74D2-2A10E24CA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637" y="916562"/>
            <a:ext cx="2309090" cy="4134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FDB990-F560-FA0E-4871-2B13B0C44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461" y="2783481"/>
            <a:ext cx="1657350" cy="5048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CA135B-EF63-D64E-BE46-583463570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940" y="1473437"/>
            <a:ext cx="1083314" cy="3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6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4790-DA8D-D605-DB39-93B49E63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3: Eliminar duplicados de una lista enlazada ordenada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B2C10-E0E9-B443-5905-44197147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9134"/>
          </a:xfrm>
        </p:spPr>
        <p:txBody>
          <a:bodyPr>
            <a:normAutofit fontScale="85000" lnSpcReduction="10000"/>
          </a:bodyPr>
          <a:lstStyle/>
          <a:p>
            <a:pPr marL="292608" lvl="1" indent="0">
              <a:buNone/>
            </a:pPr>
            <a:r>
              <a:rPr lang="es-ES" dirty="0"/>
              <a:t>Funciones a implementar:</a:t>
            </a:r>
          </a:p>
          <a:p>
            <a:pPr marL="292608" lvl="1" indent="0">
              <a:buNone/>
            </a:pPr>
            <a:r>
              <a:rPr lang="en-US" b="1" i="1" dirty="0"/>
              <a:t>1) public static void </a:t>
            </a:r>
            <a:r>
              <a:rPr lang="en-US" b="1" i="1" dirty="0" err="1"/>
              <a:t>eliminarRepetidos</a:t>
            </a:r>
            <a:r>
              <a:rPr lang="en-US" b="1" i="1" dirty="0"/>
              <a:t> (Node head);</a:t>
            </a:r>
            <a:br>
              <a:rPr lang="en-US" b="1" dirty="0"/>
            </a:br>
            <a:r>
              <a:rPr lang="es-ES" u="sng" dirty="0"/>
              <a:t>Descripción:</a:t>
            </a:r>
            <a:r>
              <a:rPr lang="es-ES" dirty="0"/>
              <a:t> Esta función debe eliminar nodos con valores repetidos en una lista enlazada ordenada. Después de ejecutar la función, solo debe permanecer un nodo para cada valor en la lista.</a:t>
            </a:r>
          </a:p>
          <a:p>
            <a:pPr marL="292608" lvl="1" indent="0">
              <a:buNone/>
            </a:pPr>
            <a:br>
              <a:rPr lang="es-ES" dirty="0"/>
            </a:br>
            <a:r>
              <a:rPr lang="es-ES" dirty="0"/>
              <a:t>Ejemplos: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s-ES" dirty="0"/>
              <a:t>Si la lista es 1-&gt;2-&gt;2-&gt;3-&gt;4, después de ejecutar la función, la lista debe ser 1 -&gt;2-&gt;3-&gt;4.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s-ES" dirty="0"/>
              <a:t>Si la lista es 1-&gt;1-&gt;1-&gt;1-&gt;1, después de ejecutar la función, la lista debe ser 1.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s-ES" dirty="0"/>
              <a:t>Si la lista es 1-&gt;2-&gt;3-&gt;4-&gt;5, dado que no hay valores repetidos, la lista permanece sin cambios.</a:t>
            </a:r>
          </a:p>
          <a:p>
            <a:pPr marL="292608" lvl="1" indent="0">
              <a:buNone/>
            </a:pPr>
            <a:endParaRPr lang="es-ES" dirty="0"/>
          </a:p>
          <a:p>
            <a:pPr marL="292608" lvl="1" indent="0">
              <a:buNone/>
            </a:pPr>
            <a:r>
              <a:rPr lang="es-ES" dirty="0"/>
              <a:t>Nota: Debes realizar este proceso en el lugar, es decir, no debes crear una nueva lista enlazada. Puedes asumir que la lista ingresada ya está ordenada.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635508" lvl="1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635508" lvl="1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292608" lvl="1" indent="0">
              <a:buNone/>
            </a:pPr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pic>
        <p:nvPicPr>
          <p:cNvPr id="6" name="Imagen 5" descr="Un grupo de jóvenes posando para una foto&#10;&#10;Descripción generada automáticamente">
            <a:extLst>
              <a:ext uri="{FF2B5EF4-FFF2-40B4-BE49-F238E27FC236}">
                <a16:creationId xmlns:a16="http://schemas.microsoft.com/office/drawing/2014/main" id="{F2FF8066-8206-07B5-199E-E6FC841FB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146" y="855583"/>
            <a:ext cx="2886854" cy="19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0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18E615D-FB49-0FAB-04A1-BD54C63AD9F0}"/>
              </a:ext>
            </a:extLst>
          </p:cNvPr>
          <p:cNvSpPr txBox="1"/>
          <p:nvPr/>
        </p:nvSpPr>
        <p:spPr>
          <a:xfrm>
            <a:off x="393107" y="444380"/>
            <a:ext cx="11331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2) Determine el tiempo de ejecución del algoritmo en términos de O(f(n)). </a:t>
            </a:r>
          </a:p>
          <a:p>
            <a:endParaRPr lang="es-ES" dirty="0"/>
          </a:p>
          <a:p>
            <a:r>
              <a:rPr lang="es-ES" dirty="0" err="1"/>
              <a:t>Codigo</a:t>
            </a:r>
            <a:r>
              <a:rPr lang="es-ES" dirty="0"/>
              <a:t> base:</a:t>
            </a:r>
            <a:br>
              <a:rPr lang="es-ES" dirty="0"/>
            </a:b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B65BA6-ACB9-0E45-9259-BCE96A89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71" y="1433923"/>
            <a:ext cx="4815351" cy="30433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B981A2-A1B0-302A-DDBA-D4BAD288C95D}"/>
              </a:ext>
            </a:extLst>
          </p:cNvPr>
          <p:cNvSpPr txBox="1"/>
          <p:nvPr/>
        </p:nvSpPr>
        <p:spPr>
          <a:xfrm>
            <a:off x="393107" y="4700273"/>
            <a:ext cx="6959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Recuerda que debes implementar la función </a:t>
            </a:r>
            <a:r>
              <a:rPr lang="es-ES" dirty="0" err="1"/>
              <a:t>eliminarRepetidos</a:t>
            </a:r>
            <a:r>
              <a:rPr lang="es-ES" dirty="0"/>
              <a:t> dentro de la clase </a:t>
            </a:r>
            <a:r>
              <a:rPr lang="es-ES" dirty="0" err="1"/>
              <a:t>ListaEnlazada</a:t>
            </a:r>
            <a:r>
              <a:rPr lang="es-ES" dirty="0"/>
              <a:t> para que el código base funcione correctamente. Es esencial manejar todos los posibles casos, como listas vacías o listas con todos los elementos repetidos.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DDA91B-7C35-795A-A6C6-5FCED9F3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519" y="444380"/>
            <a:ext cx="4276627" cy="53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04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722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Tw Cen MT</vt:lpstr>
      <vt:lpstr>Wingdings</vt:lpstr>
      <vt:lpstr>RetrospectVTI</vt:lpstr>
      <vt:lpstr>Ayudantía 5  (Repaso Solemne 1)</vt:lpstr>
      <vt:lpstr>Contacto</vt:lpstr>
      <vt:lpstr>Ejercicio 1: Alternativas</vt:lpstr>
      <vt:lpstr>Presentación de PowerPoint</vt:lpstr>
      <vt:lpstr>Ejercicio 2: Algoritmo misterioso</vt:lpstr>
      <vt:lpstr>Presentación de PowerPoint</vt:lpstr>
      <vt:lpstr>Ejercicio 3: Eliminar duplicados de una lista enlazada ordenada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11</cp:revision>
  <dcterms:created xsi:type="dcterms:W3CDTF">2024-03-19T23:19:18Z</dcterms:created>
  <dcterms:modified xsi:type="dcterms:W3CDTF">2024-04-25T01:11:08Z</dcterms:modified>
</cp:coreProperties>
</file>